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6" r:id="rId6"/>
  </p:sldMasterIdLst>
  <p:notesMasterIdLst>
    <p:notesMasterId r:id="rId57"/>
  </p:notesMasterIdLst>
  <p:sldIdLst>
    <p:sldId id="256" r:id="rId7"/>
    <p:sldId id="257" r:id="rId8"/>
    <p:sldId id="322" r:id="rId9"/>
    <p:sldId id="281" r:id="rId10"/>
    <p:sldId id="275" r:id="rId11"/>
    <p:sldId id="276" r:id="rId12"/>
    <p:sldId id="323" r:id="rId13"/>
    <p:sldId id="284" r:id="rId14"/>
    <p:sldId id="283" r:id="rId15"/>
    <p:sldId id="324" r:id="rId16"/>
    <p:sldId id="274" r:id="rId17"/>
    <p:sldId id="286" r:id="rId18"/>
    <p:sldId id="258" r:id="rId19"/>
    <p:sldId id="287" r:id="rId20"/>
    <p:sldId id="288" r:id="rId21"/>
    <p:sldId id="289" r:id="rId22"/>
    <p:sldId id="291" r:id="rId23"/>
    <p:sldId id="297" r:id="rId24"/>
    <p:sldId id="292" r:id="rId25"/>
    <p:sldId id="328" r:id="rId26"/>
    <p:sldId id="293" r:id="rId27"/>
    <p:sldId id="331" r:id="rId28"/>
    <p:sldId id="294" r:id="rId29"/>
    <p:sldId id="300" r:id="rId30"/>
    <p:sldId id="295" r:id="rId31"/>
    <p:sldId id="307" r:id="rId32"/>
    <p:sldId id="296" r:id="rId33"/>
    <p:sldId id="308" r:id="rId34"/>
    <p:sldId id="325" r:id="rId35"/>
    <p:sldId id="282" r:id="rId36"/>
    <p:sldId id="302" r:id="rId37"/>
    <p:sldId id="326" r:id="rId38"/>
    <p:sldId id="268" r:id="rId39"/>
    <p:sldId id="310" r:id="rId40"/>
    <p:sldId id="271" r:id="rId41"/>
    <p:sldId id="262" r:id="rId42"/>
    <p:sldId id="311" r:id="rId43"/>
    <p:sldId id="312" r:id="rId44"/>
    <p:sldId id="261" r:id="rId45"/>
    <p:sldId id="313" r:id="rId46"/>
    <p:sldId id="314" r:id="rId47"/>
    <p:sldId id="263" r:id="rId48"/>
    <p:sldId id="315" r:id="rId49"/>
    <p:sldId id="316" r:id="rId50"/>
    <p:sldId id="329" r:id="rId51"/>
    <p:sldId id="330" r:id="rId52"/>
    <p:sldId id="318" r:id="rId53"/>
    <p:sldId id="327" r:id="rId54"/>
    <p:sldId id="320" r:id="rId55"/>
    <p:sldId id="272" r:id="rId56"/>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6FBF5D-3F89-D2F7-658A-DE7325775C68}" name="Maaike Groeneveld" initials="MG" userId="S::m.groeneveld@amnesty.nl::29c9fc38-ac4f-41fd-b3a0-7b9ff23482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EF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8802F6-6E8A-413B-857C-D91494619F31}" v="309" dt="2025-10-09T14:00:57.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09" autoAdjust="0"/>
    <p:restoredTop sz="82567" autoAdjust="0"/>
  </p:normalViewPr>
  <p:slideViewPr>
    <p:cSldViewPr snapToGrid="0">
      <p:cViewPr varScale="1">
        <p:scale>
          <a:sx n="91" d="100"/>
          <a:sy n="91" d="100"/>
        </p:scale>
        <p:origin x="1668"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D8E75-4E14-074C-A860-3847C092A278}" type="datetimeFigureOut">
              <a:rPr lang="en-NL" smtClean="0"/>
              <a:t>10/15/2025</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49558-F89B-B245-8D69-5C4D8BFEAC10}" type="slidenum">
              <a:rPr lang="en-NL" smtClean="0"/>
              <a:t>‹#›</a:t>
            </a:fld>
            <a:endParaRPr lang="en-NL"/>
          </a:p>
        </p:txBody>
      </p:sp>
    </p:spTree>
    <p:extLst>
      <p:ext uri="{BB962C8B-B14F-4D97-AF65-F5344CB8AC3E}">
        <p14:creationId xmlns:p14="http://schemas.microsoft.com/office/powerpoint/2010/main" val="51824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Begin met deze quote en stel de vragen uit de lesbrief.</a:t>
            </a:r>
            <a:r>
              <a:rPr lang="nl-NL"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4</a:t>
            </a:fld>
            <a:endParaRPr lang="en-NL"/>
          </a:p>
        </p:txBody>
      </p:sp>
    </p:spTree>
    <p:extLst>
      <p:ext uri="{BB962C8B-B14F-4D97-AF65-F5344CB8AC3E}">
        <p14:creationId xmlns:p14="http://schemas.microsoft.com/office/powerpoint/2010/main" val="23266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30</a:t>
            </a:fld>
            <a:endParaRPr lang="en-NL"/>
          </a:p>
        </p:txBody>
      </p:sp>
    </p:spTree>
    <p:extLst>
      <p:ext uri="{BB962C8B-B14F-4D97-AF65-F5344CB8AC3E}">
        <p14:creationId xmlns:p14="http://schemas.microsoft.com/office/powerpoint/2010/main" val="503060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31</a:t>
            </a:fld>
            <a:endParaRPr lang="en-NL"/>
          </a:p>
        </p:txBody>
      </p:sp>
    </p:spTree>
    <p:extLst>
      <p:ext uri="{BB962C8B-B14F-4D97-AF65-F5344CB8AC3E}">
        <p14:creationId xmlns:p14="http://schemas.microsoft.com/office/powerpoint/2010/main" val="24879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De Tunesische advocaat Sonia </a:t>
            </a:r>
            <a:r>
              <a:rPr lang="nl-NL" sz="1200" b="0" i="0" u="none" strike="noStrike" kern="1200" dirty="0" err="1">
                <a:solidFill>
                  <a:schemeClr val="tx1"/>
                </a:solidFill>
                <a:effectLst/>
                <a:latin typeface="+mn-lt"/>
                <a:ea typeface="+mn-ea"/>
                <a:cs typeface="+mn-cs"/>
              </a:rPr>
              <a:t>Dahmani</a:t>
            </a:r>
            <a:r>
              <a:rPr lang="nl-NL" sz="1200" b="0" i="0" u="none" strike="noStrike" kern="1200" dirty="0">
                <a:solidFill>
                  <a:schemeClr val="tx1"/>
                </a:solidFill>
                <a:effectLst/>
                <a:latin typeface="+mn-lt"/>
                <a:ea typeface="+mn-ea"/>
                <a:cs typeface="+mn-cs"/>
              </a:rPr>
              <a:t> sprak zich regelmatig uit over mensenrechten op tv en op de radio, bijvoorbeeld over racisme en de slechte omstandigheden in gevangenissen in haar land. In 2024 werd ze opgepakt en in de gevangenis gezet. Ze wordt beschuldigd van het verspreiden van nepnieuws, terwijl ze alleen opkwam voor mensenrechten. In de gevangenis gaat het niet goed met Sonia – in haar krappe, vieze cel gaat haar gezondheid achteruit. Er is slechte hygiëne en er is geen goede gezondheidszorg. Haar familie mag haar geen schone, warme kleding of eten brengen. Er lopen vijf rechtszaken tegen Sonia. Ze kan voor tientallen jaren de gevangenis in verdwijnen als ze veroordeeld wordt in al deze rechtszaken.</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33</a:t>
            </a:fld>
            <a:endParaRPr lang="en-NL"/>
          </a:p>
        </p:txBody>
      </p:sp>
    </p:spTree>
    <p:extLst>
      <p:ext uri="{BB962C8B-B14F-4D97-AF65-F5344CB8AC3E}">
        <p14:creationId xmlns:p14="http://schemas.microsoft.com/office/powerpoint/2010/main" val="831029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Stel de </a:t>
            </a:r>
            <a:r>
              <a:rPr lang="en-US" sz="1200" b="0" i="0" u="none" strike="noStrike" kern="1200" dirty="0" err="1">
                <a:solidFill>
                  <a:schemeClr val="tx1"/>
                </a:solidFill>
                <a:effectLst/>
                <a:latin typeface="+mn-lt"/>
                <a:ea typeface="+mn-ea"/>
                <a:cs typeface="+mn-cs"/>
              </a:rPr>
              <a:t>leerlingen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allereerst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volgende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vragen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Wat doet dit verhaal met je?</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Wat zouden jullie doen als je in haar situatie was?</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Stel vervolgens de vragen op de slide.</a:t>
            </a:r>
            <a:r>
              <a:rPr lang="en-US" sz="1200" b="0" i="0" kern="1200" dirty="0">
                <a:solidFill>
                  <a:schemeClr val="tx1"/>
                </a:solidFill>
                <a:effectLst/>
                <a:latin typeface="+mn-lt"/>
                <a:ea typeface="+mn-ea"/>
                <a:cs typeface="+mn-cs"/>
              </a:rPr>
              <a:t>​</a:t>
            </a:r>
          </a:p>
          <a:p>
            <a:pPr rtl="0" fontAlgn="base"/>
            <a:r>
              <a:rPr lang="nl-NL"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34</a:t>
            </a:fld>
            <a:endParaRPr lang="en-NL"/>
          </a:p>
        </p:txBody>
      </p:sp>
    </p:spTree>
    <p:extLst>
      <p:ext uri="{BB962C8B-B14F-4D97-AF65-F5344CB8AC3E}">
        <p14:creationId xmlns:p14="http://schemas.microsoft.com/office/powerpoint/2010/main" val="427225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Antwoord op de </a:t>
            </a:r>
            <a:r>
              <a:rPr lang="en-US" sz="1200" b="0" i="0" u="none" strike="noStrike" kern="1200" dirty="0" err="1">
                <a:solidFill>
                  <a:schemeClr val="tx1"/>
                </a:solidFill>
                <a:effectLst/>
                <a:latin typeface="+mn-lt"/>
                <a:ea typeface="+mn-ea"/>
                <a:cs typeface="+mn-cs"/>
              </a:rPr>
              <a:t>vraag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welke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artikelen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worden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geschonden</a:t>
            </a:r>
            <a:r>
              <a:rPr lang="en-US" sz="1200" b="0" i="0" u="none" strike="noStrike" kern="1200" dirty="0">
                <a:solidFill>
                  <a:schemeClr val="tx1"/>
                </a:solidFill>
                <a:effectLst/>
                <a:latin typeface="+mn-lt"/>
                <a:ea typeface="+mn-ea"/>
                <a:cs typeface="+mn-cs"/>
              </a:rPr>
              <a:t>: 5, 9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19</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Sonia komt op voor mensen die worden achtergesteld en heeft niks misdaan. Ze heeft recht op vrijheid van meningsuiting en mag daarvoor niet zomaar opgesloten wordt, zoals staat in artikel 9 en artikel 19 van de UVRM. Bovendien is de manier waarop Sonia in de gevangenis wordt behandeld in strijd met artikel 5 van de UVRM. Daarin staat dat wrede behandeling verboden is.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35</a:t>
            </a:fld>
            <a:endParaRPr lang="en-NL"/>
          </a:p>
        </p:txBody>
      </p:sp>
    </p:spTree>
    <p:extLst>
      <p:ext uri="{BB962C8B-B14F-4D97-AF65-F5344CB8AC3E}">
        <p14:creationId xmlns:p14="http://schemas.microsoft.com/office/powerpoint/2010/main" val="4284598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dirty="0" err="1">
                <a:solidFill>
                  <a:schemeClr val="tx1"/>
                </a:solidFill>
                <a:effectLst/>
                <a:latin typeface="+mn-lt"/>
                <a:ea typeface="+mn-ea"/>
                <a:cs typeface="+mn-cs"/>
              </a:rPr>
              <a:t>Damisoa</a:t>
            </a:r>
            <a:r>
              <a:rPr lang="nl-NL" sz="1200" b="0" i="0" u="none" strike="noStrike" kern="1200" dirty="0">
                <a:solidFill>
                  <a:schemeClr val="tx1"/>
                </a:solidFill>
                <a:effectLst/>
                <a:latin typeface="+mn-lt"/>
                <a:ea typeface="+mn-ea"/>
                <a:cs typeface="+mn-cs"/>
              </a:rPr>
              <a:t> en zijn gezin woonden in het zuiden van Madagaskar. Tot ze alles achter moesten laten vanwege droogte en honger, veroorzaakt door klimaatverandering. In de hoop op een beter leven vluchtten ze naar het noorden van het land. Maar na een loodzware reis van maanden bleek het leven ook daar verschrikkelijk zwaar. Er is nauwelijks voedsel, schoon water, of medische zorg. De regering van Madagaskar doet keer op keer niet genoeg om de rechten van mensen zoals </a:t>
            </a:r>
            <a:r>
              <a:rPr lang="nl-NL" sz="1200" b="0" i="0" u="none" strike="noStrike" kern="1200" dirty="0" err="1">
                <a:solidFill>
                  <a:schemeClr val="tx1"/>
                </a:solidFill>
                <a:effectLst/>
                <a:latin typeface="+mn-lt"/>
                <a:ea typeface="+mn-ea"/>
                <a:cs typeface="+mn-cs"/>
              </a:rPr>
              <a:t>Damisoa</a:t>
            </a:r>
            <a:r>
              <a:rPr lang="nl-NL" sz="1200" b="0" i="0" u="none" strike="noStrike" kern="1200" dirty="0">
                <a:solidFill>
                  <a:schemeClr val="tx1"/>
                </a:solidFill>
                <a:effectLst/>
                <a:latin typeface="+mn-lt"/>
                <a:ea typeface="+mn-ea"/>
                <a:cs typeface="+mn-cs"/>
              </a:rPr>
              <a:t> te beschermen. </a:t>
            </a:r>
            <a:r>
              <a:rPr lang="nl-NL" sz="1200" b="0" i="0" u="none" strike="noStrike" kern="1200" dirty="0" err="1">
                <a:solidFill>
                  <a:schemeClr val="tx1"/>
                </a:solidFill>
                <a:effectLst/>
                <a:latin typeface="+mn-lt"/>
                <a:ea typeface="+mn-ea"/>
                <a:cs typeface="+mn-cs"/>
              </a:rPr>
              <a:t>Damisoa</a:t>
            </a:r>
            <a:r>
              <a:rPr lang="nl-NL" sz="1200" b="0" i="0" u="none" strike="noStrike" kern="1200" dirty="0">
                <a:solidFill>
                  <a:schemeClr val="tx1"/>
                </a:solidFill>
                <a:effectLst/>
                <a:latin typeface="+mn-lt"/>
                <a:ea typeface="+mn-ea"/>
                <a:cs typeface="+mn-cs"/>
              </a:rPr>
              <a:t> en zijn gezin, en vele anderen in Madagaskar die naar andere delen van het land vluchtten voor hongersnood en extreme droogte, hebben dringend hulp nodig.</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36</a:t>
            </a:fld>
            <a:endParaRPr lang="en-NL"/>
          </a:p>
        </p:txBody>
      </p:sp>
    </p:spTree>
    <p:extLst>
      <p:ext uri="{BB962C8B-B14F-4D97-AF65-F5344CB8AC3E}">
        <p14:creationId xmlns:p14="http://schemas.microsoft.com/office/powerpoint/2010/main" val="304891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1751F-4418-5548-9CBE-E6B034EA6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0D889-28B6-B7E4-F2E0-445353D78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CB1B7-7553-ECC4-87E8-C90DBE0758A2}"/>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Stel de </a:t>
            </a:r>
            <a:r>
              <a:rPr lang="en-US" sz="1200" b="0" i="0" u="none" strike="noStrike" kern="1200" dirty="0" err="1">
                <a:solidFill>
                  <a:schemeClr val="tx1"/>
                </a:solidFill>
                <a:effectLst/>
                <a:latin typeface="+mn-lt"/>
                <a:ea typeface="+mn-ea"/>
                <a:cs typeface="+mn-cs"/>
              </a:rPr>
              <a:t>leerlingen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allereerst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volgende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vragen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Tx/>
              <a:buChar char="-"/>
            </a:pPr>
            <a:r>
              <a:rPr lang="nl-NL" sz="1200" b="0" i="0" u="none" strike="noStrike" kern="1200" dirty="0">
                <a:solidFill>
                  <a:schemeClr val="tx1"/>
                </a:solidFill>
                <a:effectLst/>
                <a:latin typeface="+mn-lt"/>
                <a:ea typeface="+mn-ea"/>
                <a:cs typeface="+mn-cs"/>
              </a:rPr>
              <a:t>Wat doet dit verhaal met je?</a:t>
            </a:r>
            <a:r>
              <a:rPr lang="en-US" sz="1200" b="0" i="0" kern="1200" dirty="0">
                <a:solidFill>
                  <a:schemeClr val="tx1"/>
                </a:solidFill>
                <a:effectLst/>
                <a:latin typeface="+mn-lt"/>
                <a:ea typeface="+mn-ea"/>
                <a:cs typeface="+mn-cs"/>
              </a:rPr>
              <a:t>​</a:t>
            </a:r>
          </a:p>
          <a:p>
            <a:pPr marL="171450" indent="-171450" rtl="0" fontAlgn="base">
              <a:buFontTx/>
              <a:buChar char="-"/>
            </a:pPr>
            <a:r>
              <a:rPr lang="nl-NL" sz="1200" b="0" i="0" u="none" strike="noStrike" kern="1200" dirty="0">
                <a:solidFill>
                  <a:schemeClr val="tx1"/>
                </a:solidFill>
                <a:effectLst/>
                <a:latin typeface="+mn-lt"/>
                <a:ea typeface="+mn-ea"/>
                <a:cs typeface="+mn-cs"/>
              </a:rPr>
              <a:t>Wat zouden jullie doen als je in zijn situatie was?</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Stel vervolgens de vragen op de slide.</a:t>
            </a:r>
            <a:r>
              <a:rPr lang="en-US" sz="1200" b="0" i="0" kern="1200" dirty="0">
                <a:solidFill>
                  <a:schemeClr val="tx1"/>
                </a:solidFill>
                <a:effectLst/>
                <a:latin typeface="+mn-lt"/>
                <a:ea typeface="+mn-ea"/>
                <a:cs typeface="+mn-cs"/>
              </a:rPr>
              <a:t>​</a:t>
            </a:r>
          </a:p>
          <a:p>
            <a:pPr rtl="0" fontAlgn="base"/>
            <a:r>
              <a:rPr lang="nl-NL"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CDAE4A90-8949-231E-45C0-2C405211134D}"/>
              </a:ext>
            </a:extLst>
          </p:cNvPr>
          <p:cNvSpPr>
            <a:spLocks noGrp="1"/>
          </p:cNvSpPr>
          <p:nvPr>
            <p:ph type="sldNum" sz="quarter" idx="5"/>
          </p:nvPr>
        </p:nvSpPr>
        <p:spPr/>
        <p:txBody>
          <a:bodyPr/>
          <a:lstStyle/>
          <a:p>
            <a:fld id="{7C549558-F89B-B245-8D69-5C4D8BFEAC10}" type="slidenum">
              <a:rPr lang="en-NL" smtClean="0"/>
              <a:t>37</a:t>
            </a:fld>
            <a:endParaRPr lang="en-NL"/>
          </a:p>
        </p:txBody>
      </p:sp>
    </p:spTree>
    <p:extLst>
      <p:ext uri="{BB962C8B-B14F-4D97-AF65-F5344CB8AC3E}">
        <p14:creationId xmlns:p14="http://schemas.microsoft.com/office/powerpoint/2010/main" val="399626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Antwoord op de </a:t>
            </a:r>
            <a:r>
              <a:rPr lang="en-US" sz="1200" b="0" i="0" u="none" strike="noStrike" kern="1200" dirty="0" err="1">
                <a:solidFill>
                  <a:schemeClr val="tx1"/>
                </a:solidFill>
                <a:effectLst/>
                <a:latin typeface="+mn-lt"/>
                <a:ea typeface="+mn-ea"/>
                <a:cs typeface="+mn-cs"/>
              </a:rPr>
              <a:t>vraag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welke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artikelen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worden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geschonden</a:t>
            </a:r>
            <a:r>
              <a:rPr lang="en-US" sz="1200" b="0" i="0" u="none" strike="noStrike" kern="1200" dirty="0">
                <a:solidFill>
                  <a:schemeClr val="tx1"/>
                </a:solidFill>
                <a:effectLst/>
                <a:latin typeface="+mn-lt"/>
                <a:ea typeface="+mn-ea"/>
                <a:cs typeface="+mn-cs"/>
              </a:rPr>
              <a:t>: 22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25</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nl-NL" sz="1200" b="0" i="0" u="none" strike="noStrike" kern="1200" dirty="0" err="1">
                <a:solidFill>
                  <a:schemeClr val="tx1"/>
                </a:solidFill>
                <a:effectLst/>
                <a:latin typeface="+mn-lt"/>
                <a:ea typeface="+mn-ea"/>
                <a:cs typeface="+mn-cs"/>
              </a:rPr>
              <a:t>Damisoa</a:t>
            </a:r>
            <a:r>
              <a:rPr lang="nl-NL" sz="1200" b="0" i="0" u="none" strike="noStrike" kern="1200" dirty="0">
                <a:solidFill>
                  <a:schemeClr val="tx1"/>
                </a:solidFill>
                <a:effectLst/>
                <a:latin typeface="+mn-lt"/>
                <a:ea typeface="+mn-ea"/>
                <a:cs typeface="+mn-cs"/>
              </a:rPr>
              <a:t> en de anderen die moesten vluchten voor klimaatverandering hebben recht op basisbehoeftes zoals schoon drinkwater, genoeg voedsel, gezondheidszorg en goede huisvesting. Dit staat in artikel 22 en 25 van de UVRM. De regering moet voor je zorgen als niet aan deze basisbehoeftes wordt voldaan.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38</a:t>
            </a:fld>
            <a:endParaRPr lang="en-NL"/>
          </a:p>
        </p:txBody>
      </p:sp>
    </p:spTree>
    <p:extLst>
      <p:ext uri="{BB962C8B-B14F-4D97-AF65-F5344CB8AC3E}">
        <p14:creationId xmlns:p14="http://schemas.microsoft.com/office/powerpoint/2010/main" val="3801142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dirty="0" err="1">
                <a:solidFill>
                  <a:schemeClr val="tx1"/>
                </a:solidFill>
                <a:effectLst/>
                <a:latin typeface="+mn-lt"/>
                <a:ea typeface="+mn-ea"/>
                <a:cs typeface="+mn-cs"/>
              </a:rPr>
              <a:t>Ellinor</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Guttorm</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Utsi</a:t>
            </a:r>
            <a:r>
              <a:rPr lang="nl-NL" sz="1200" b="0" i="0" u="none" strike="noStrike" kern="1200" dirty="0">
                <a:solidFill>
                  <a:schemeClr val="tx1"/>
                </a:solidFill>
                <a:effectLst/>
                <a:latin typeface="+mn-lt"/>
                <a:ea typeface="+mn-ea"/>
                <a:cs typeface="+mn-cs"/>
              </a:rPr>
              <a:t> behoort tot de Sámi, de oorspronkelijke bewoners van Noord-Noorwegen wiens levenswijze en cultuur draaien om rendierhouderij. De rendieren trekken elk seizoen naar andere gebieden, en de Sámi trekken met hen mee. Maar nu wil de Noorse overheid windmolens neerzetten op de zomerweides van de rendieren. Windmolens klinken misschien goed, want ze maken stroom die het klimaat niet beschadigen, maar een deel van de stroom is bedoeld voor een fossiele brandstof-fabriek. En die zijn juist slecht voor het klimaat! Bovendien betekent dit voor de Sámi dat hun rendieren niet meer op hun zomerweides kunnen grazen, waardoor het landschap versnippert  en de Sámi-cultuur in gevaar wordt gebracht.</a:t>
            </a:r>
            <a:r>
              <a:rPr lang="nl-NL"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39</a:t>
            </a:fld>
            <a:endParaRPr lang="en-NL"/>
          </a:p>
        </p:txBody>
      </p:sp>
    </p:spTree>
    <p:extLst>
      <p:ext uri="{BB962C8B-B14F-4D97-AF65-F5344CB8AC3E}">
        <p14:creationId xmlns:p14="http://schemas.microsoft.com/office/powerpoint/2010/main" val="809120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C631F-9FDC-C5F9-E877-1F1DE44D0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11A9A-8AEB-4D61-E3C3-372EDBBE2E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4F66E-78ED-8EA4-4ED6-4371BF4488DA}"/>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Stel de </a:t>
            </a:r>
            <a:r>
              <a:rPr lang="en-US" sz="1200" b="0" i="0" u="none" strike="noStrike" kern="1200" dirty="0" err="1">
                <a:solidFill>
                  <a:schemeClr val="tx1"/>
                </a:solidFill>
                <a:effectLst/>
                <a:latin typeface="+mn-lt"/>
                <a:ea typeface="+mn-ea"/>
                <a:cs typeface="+mn-cs"/>
              </a:rPr>
              <a:t>leerlingen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allereerst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volgende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vragen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Tx/>
              <a:buChar char="-"/>
            </a:pPr>
            <a:r>
              <a:rPr lang="nl-NL" sz="1200" b="0" i="0" u="none" strike="noStrike" kern="1200" dirty="0">
                <a:solidFill>
                  <a:schemeClr val="tx1"/>
                </a:solidFill>
                <a:effectLst/>
                <a:latin typeface="+mn-lt"/>
                <a:ea typeface="+mn-ea"/>
                <a:cs typeface="+mn-cs"/>
              </a:rPr>
              <a:t>Wat doet dit verhaal met je?</a:t>
            </a:r>
            <a:r>
              <a:rPr lang="en-US" sz="1200" b="0" i="0" kern="1200" dirty="0">
                <a:solidFill>
                  <a:schemeClr val="tx1"/>
                </a:solidFill>
                <a:effectLst/>
                <a:latin typeface="+mn-lt"/>
                <a:ea typeface="+mn-ea"/>
                <a:cs typeface="+mn-cs"/>
              </a:rPr>
              <a:t>​</a:t>
            </a:r>
          </a:p>
          <a:p>
            <a:pPr marL="171450" indent="-171450" rtl="0" fontAlgn="base">
              <a:buFontTx/>
              <a:buChar char="-"/>
            </a:pPr>
            <a:r>
              <a:rPr lang="nl-NL" sz="1200" b="0" i="0" u="none" strike="noStrike" kern="1200" dirty="0">
                <a:solidFill>
                  <a:schemeClr val="tx1"/>
                </a:solidFill>
                <a:effectLst/>
                <a:latin typeface="+mn-lt"/>
                <a:ea typeface="+mn-ea"/>
                <a:cs typeface="+mn-cs"/>
              </a:rPr>
              <a:t>Wat zouden jullie doen als je in haar situatie was?</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Stel vervolgens de vragen op de slide.</a:t>
            </a:r>
            <a:r>
              <a:rPr lang="en-US" sz="1200" b="0" i="0" kern="1200" dirty="0">
                <a:solidFill>
                  <a:schemeClr val="tx1"/>
                </a:solidFill>
                <a:effectLst/>
                <a:latin typeface="+mn-lt"/>
                <a:ea typeface="+mn-ea"/>
                <a:cs typeface="+mn-cs"/>
              </a:rPr>
              <a:t>​</a:t>
            </a:r>
          </a:p>
          <a:p>
            <a:pPr rtl="0" fontAlgn="base"/>
            <a:r>
              <a:rPr lang="nl-NL"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B0478CE2-A514-4904-69FB-D726FDDA85CE}"/>
              </a:ext>
            </a:extLst>
          </p:cNvPr>
          <p:cNvSpPr>
            <a:spLocks noGrp="1"/>
          </p:cNvSpPr>
          <p:nvPr>
            <p:ph type="sldNum" sz="quarter" idx="5"/>
          </p:nvPr>
        </p:nvSpPr>
        <p:spPr/>
        <p:txBody>
          <a:bodyPr/>
          <a:lstStyle/>
          <a:p>
            <a:fld id="{7C549558-F89B-B245-8D69-5C4D8BFEAC10}" type="slidenum">
              <a:rPr lang="en-NL" smtClean="0"/>
              <a:t>40</a:t>
            </a:fld>
            <a:endParaRPr lang="en-NL"/>
          </a:p>
        </p:txBody>
      </p:sp>
    </p:spTree>
    <p:extLst>
      <p:ext uri="{BB962C8B-B14F-4D97-AF65-F5344CB8AC3E}">
        <p14:creationId xmlns:p14="http://schemas.microsoft.com/office/powerpoint/2010/main" val="1781234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Zie het verhaal van </a:t>
            </a:r>
            <a:r>
              <a:rPr lang="nl-NL" sz="1200" b="0" i="0" u="none" strike="noStrike" kern="1200" dirty="0" err="1">
                <a:solidFill>
                  <a:schemeClr val="tx1"/>
                </a:solidFill>
                <a:effectLst/>
                <a:latin typeface="+mn-lt"/>
                <a:ea typeface="+mn-ea"/>
                <a:cs typeface="+mn-cs"/>
              </a:rPr>
              <a:t>Melike</a:t>
            </a:r>
            <a:r>
              <a:rPr lang="nl-NL" sz="1200" b="0" i="0" u="none" strike="noStrike" kern="1200" dirty="0">
                <a:solidFill>
                  <a:schemeClr val="tx1"/>
                </a:solidFill>
                <a:effectLst/>
                <a:latin typeface="+mn-lt"/>
                <a:ea typeface="+mn-ea"/>
                <a:cs typeface="+mn-cs"/>
              </a:rPr>
              <a:t> en </a:t>
            </a:r>
            <a:r>
              <a:rPr lang="nl-NL" sz="1200" b="0" i="0" u="none" strike="noStrike" kern="1200" dirty="0" err="1">
                <a:solidFill>
                  <a:schemeClr val="tx1"/>
                </a:solidFill>
                <a:effectLst/>
                <a:latin typeface="+mn-lt"/>
                <a:ea typeface="+mn-ea"/>
                <a:cs typeface="+mn-cs"/>
              </a:rPr>
              <a:t>Özgür</a:t>
            </a:r>
            <a:r>
              <a:rPr lang="nl-NL" sz="1200" b="0" i="0" u="none" strike="noStrike" kern="1200" dirty="0">
                <a:solidFill>
                  <a:schemeClr val="tx1"/>
                </a:solidFill>
                <a:effectLst/>
                <a:latin typeface="+mn-lt"/>
                <a:ea typeface="+mn-ea"/>
                <a:cs typeface="+mn-cs"/>
              </a:rPr>
              <a:t> in de lesbrief.</a:t>
            </a:r>
            <a:r>
              <a:rPr lang="nl-NL"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5</a:t>
            </a:fld>
            <a:endParaRPr lang="en-NL"/>
          </a:p>
        </p:txBody>
      </p:sp>
    </p:spTree>
    <p:extLst>
      <p:ext uri="{BB962C8B-B14F-4D97-AF65-F5344CB8AC3E}">
        <p14:creationId xmlns:p14="http://schemas.microsoft.com/office/powerpoint/2010/main" val="2931675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Antwoord op de </a:t>
            </a:r>
            <a:r>
              <a:rPr lang="en-US" sz="1200" b="0" i="0" u="none" strike="noStrike" kern="1200" dirty="0" err="1">
                <a:solidFill>
                  <a:schemeClr val="tx1"/>
                </a:solidFill>
                <a:effectLst/>
                <a:latin typeface="+mn-lt"/>
                <a:ea typeface="+mn-ea"/>
                <a:cs typeface="+mn-cs"/>
              </a:rPr>
              <a:t>vraag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welke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artikelen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worden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geschonden</a:t>
            </a:r>
            <a:r>
              <a:rPr lang="en-US" sz="1200" b="0" i="0" u="none" strike="noStrike" kern="1200" dirty="0">
                <a:solidFill>
                  <a:schemeClr val="tx1"/>
                </a:solidFill>
                <a:effectLst/>
                <a:latin typeface="+mn-lt"/>
                <a:ea typeface="+mn-ea"/>
                <a:cs typeface="+mn-cs"/>
              </a:rPr>
              <a:t>: 17</a:t>
            </a:r>
            <a:r>
              <a:rPr lang="en-US" sz="1200" b="0" i="0" kern="1200" dirty="0">
                <a:solidFill>
                  <a:schemeClr val="tx1"/>
                </a:solidFill>
                <a:effectLst/>
                <a:latin typeface="+mn-lt"/>
                <a:ea typeface="+mn-ea"/>
                <a:cs typeface="+mn-cs"/>
              </a:rPr>
              <a:t>​</a:t>
            </a:r>
          </a:p>
          <a:p>
            <a:pPr rtl="0" fontAlgn="base"/>
            <a:r>
              <a:rPr lang="nl-NL"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De Sámi hebben recht op hun land en cultuur. In artikel 17 van de UVRM staat dat iedereen recht heeft op bezit en dat niet zomaar mag worden afgenomen. Ook is dit in strijd met de mensenrechten die staan in de VN-Verklaring over de Rechten van Inheemse Volkeren. Daarin staat namelijk dat inheemse gemeenschappen toestemming moeten geven voor projecten op hun land.</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41</a:t>
            </a:fld>
            <a:endParaRPr lang="en-NL"/>
          </a:p>
        </p:txBody>
      </p:sp>
    </p:spTree>
    <p:extLst>
      <p:ext uri="{BB962C8B-B14F-4D97-AF65-F5344CB8AC3E}">
        <p14:creationId xmlns:p14="http://schemas.microsoft.com/office/powerpoint/2010/main" val="2381637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De familie van de Palestijnse </a:t>
            </a:r>
            <a:r>
              <a:rPr lang="nl-NL" sz="1200" b="0" i="0" u="none" strike="noStrike" kern="1200" dirty="0" err="1">
                <a:solidFill>
                  <a:schemeClr val="tx1"/>
                </a:solidFill>
                <a:effectLst/>
                <a:latin typeface="+mn-lt"/>
                <a:ea typeface="+mn-ea"/>
                <a:cs typeface="+mn-cs"/>
              </a:rPr>
              <a:t>Saleh</a:t>
            </a:r>
            <a:r>
              <a:rPr lang="nl-NL"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Diab</a:t>
            </a:r>
            <a:r>
              <a:rPr lang="nl-NL" sz="1200" b="0" i="0" u="none" strike="noStrike" kern="1200" dirty="0">
                <a:solidFill>
                  <a:schemeClr val="tx1"/>
                </a:solidFill>
                <a:effectLst/>
                <a:latin typeface="+mn-lt"/>
                <a:ea typeface="+mn-ea"/>
                <a:cs typeface="+mn-cs"/>
              </a:rPr>
              <a:t> woont al tientallen jaren in Oost-Jeruzalem. Israëlische kolonisten proberen hen met geweld en intimidatie uit hun huizen te verdrijven. De Israëlische regering grijpt niet in: sommige ministers moedigen de kolonisten zelfs aan! Palestijnen worden geconfronteerd met discriminerende wetten die Joodse </a:t>
            </a:r>
            <a:r>
              <a:rPr lang="nl-NL" sz="1200" b="0" i="0" u="none" strike="noStrike" kern="1200" dirty="0" err="1">
                <a:solidFill>
                  <a:schemeClr val="tx1"/>
                </a:solidFill>
                <a:effectLst/>
                <a:latin typeface="+mn-lt"/>
                <a:ea typeface="+mn-ea"/>
                <a:cs typeface="+mn-cs"/>
              </a:rPr>
              <a:t>Israeli’s</a:t>
            </a:r>
            <a:r>
              <a:rPr lang="nl-NL" sz="1200" b="0" i="0" u="none" strike="noStrike" kern="1200" dirty="0">
                <a:solidFill>
                  <a:schemeClr val="tx1"/>
                </a:solidFill>
                <a:effectLst/>
                <a:latin typeface="+mn-lt"/>
                <a:ea typeface="+mn-ea"/>
                <a:cs typeface="+mn-cs"/>
              </a:rPr>
              <a:t> rechten geven die Palestijnen niet krijgen, enkel vanwege hun afkomst . </a:t>
            </a:r>
            <a:r>
              <a:rPr lang="nl-NL" sz="1200" b="0" i="0" u="none" strike="noStrike" kern="1200" dirty="0" err="1">
                <a:solidFill>
                  <a:schemeClr val="tx1"/>
                </a:solidFill>
                <a:effectLst/>
                <a:latin typeface="+mn-lt"/>
                <a:ea typeface="+mn-ea"/>
                <a:cs typeface="+mn-cs"/>
              </a:rPr>
              <a:t>Saleh</a:t>
            </a:r>
            <a:r>
              <a:rPr lang="nl-NL" sz="1200" b="0" i="0" u="none" strike="noStrike" kern="1200" dirty="0">
                <a:solidFill>
                  <a:schemeClr val="tx1"/>
                </a:solidFill>
                <a:effectLst/>
                <a:latin typeface="+mn-lt"/>
                <a:ea typeface="+mn-ea"/>
                <a:cs typeface="+mn-cs"/>
              </a:rPr>
              <a:t> protesteert al jarenlang vreedzaam tegen de Israëlische bezetting. Ondanks herhaalde aanvallen door politie en kolonisten weigert </a:t>
            </a:r>
            <a:r>
              <a:rPr lang="nl-NL" sz="1200" b="0" i="0" u="none" strike="noStrike" kern="1200" dirty="0" err="1">
                <a:solidFill>
                  <a:schemeClr val="tx1"/>
                </a:solidFill>
                <a:effectLst/>
                <a:latin typeface="+mn-lt"/>
                <a:ea typeface="+mn-ea"/>
                <a:cs typeface="+mn-cs"/>
              </a:rPr>
              <a:t>Saleh</a:t>
            </a:r>
            <a:r>
              <a:rPr lang="nl-NL" sz="1200" b="0" i="0" u="none" strike="noStrike" kern="1200" dirty="0">
                <a:solidFill>
                  <a:schemeClr val="tx1"/>
                </a:solidFill>
                <a:effectLst/>
                <a:latin typeface="+mn-lt"/>
                <a:ea typeface="+mn-ea"/>
                <a:cs typeface="+mn-cs"/>
              </a:rPr>
              <a:t> zich weg te laten jagen. Hij blijft zich onvermoeibaar inzetten, voor zijn huis, zijn buurt en zijn gemeenschap.</a:t>
            </a:r>
            <a:r>
              <a:rPr lang="nl-NL"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42</a:t>
            </a:fld>
            <a:endParaRPr lang="en-NL"/>
          </a:p>
        </p:txBody>
      </p:sp>
    </p:spTree>
    <p:extLst>
      <p:ext uri="{BB962C8B-B14F-4D97-AF65-F5344CB8AC3E}">
        <p14:creationId xmlns:p14="http://schemas.microsoft.com/office/powerpoint/2010/main" val="3219505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A18F9-A471-84EF-DF19-7D59064E37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D188D-FB54-CD4F-56D2-41F320FCEE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89D0A-E06D-CDA6-8459-676749984DB1}"/>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Stel de </a:t>
            </a:r>
            <a:r>
              <a:rPr lang="en-US" sz="1200" b="0" i="0" u="none" strike="noStrike" kern="1200" dirty="0" err="1">
                <a:solidFill>
                  <a:schemeClr val="tx1"/>
                </a:solidFill>
                <a:effectLst/>
                <a:latin typeface="+mn-lt"/>
                <a:ea typeface="+mn-ea"/>
                <a:cs typeface="+mn-cs"/>
              </a:rPr>
              <a:t>leerlingen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allereerst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volgende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vragen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Tx/>
              <a:buChar char="-"/>
            </a:pPr>
            <a:r>
              <a:rPr lang="nl-NL" sz="1200" b="0" i="0" u="none" strike="noStrike" kern="1200" dirty="0">
                <a:solidFill>
                  <a:schemeClr val="tx1"/>
                </a:solidFill>
                <a:effectLst/>
                <a:latin typeface="+mn-lt"/>
                <a:ea typeface="+mn-ea"/>
                <a:cs typeface="+mn-cs"/>
              </a:rPr>
              <a:t>Wat doet dit verhaal met je?</a:t>
            </a:r>
            <a:r>
              <a:rPr lang="en-US" sz="1200" b="0" i="0" kern="1200" dirty="0">
                <a:solidFill>
                  <a:schemeClr val="tx1"/>
                </a:solidFill>
                <a:effectLst/>
                <a:latin typeface="+mn-lt"/>
                <a:ea typeface="+mn-ea"/>
                <a:cs typeface="+mn-cs"/>
              </a:rPr>
              <a:t>​</a:t>
            </a:r>
          </a:p>
          <a:p>
            <a:pPr marL="171450" indent="-171450" rtl="0" fontAlgn="base">
              <a:buFontTx/>
              <a:buChar char="-"/>
            </a:pPr>
            <a:r>
              <a:rPr lang="nl-NL" sz="1200" b="0" i="0" u="none" strike="noStrike" kern="1200" dirty="0">
                <a:solidFill>
                  <a:schemeClr val="tx1"/>
                </a:solidFill>
                <a:effectLst/>
                <a:latin typeface="+mn-lt"/>
                <a:ea typeface="+mn-ea"/>
                <a:cs typeface="+mn-cs"/>
              </a:rPr>
              <a:t>Wat zouden jullie doen als je in zijn situatie was?</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Stel vervolgens de vragen op de slide.</a:t>
            </a:r>
            <a:r>
              <a:rPr lang="en-US" sz="1200" b="0" i="0" kern="1200" dirty="0">
                <a:solidFill>
                  <a:schemeClr val="tx1"/>
                </a:solidFill>
                <a:effectLst/>
                <a:latin typeface="+mn-lt"/>
                <a:ea typeface="+mn-ea"/>
                <a:cs typeface="+mn-cs"/>
              </a:rPr>
              <a:t>​</a:t>
            </a:r>
          </a:p>
          <a:p>
            <a:pPr rtl="0" fontAlgn="base"/>
            <a:r>
              <a:rPr lang="nl-NL"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B4E5B87C-3449-AE5E-FDDE-8EB50151A1B7}"/>
              </a:ext>
            </a:extLst>
          </p:cNvPr>
          <p:cNvSpPr>
            <a:spLocks noGrp="1"/>
          </p:cNvSpPr>
          <p:nvPr>
            <p:ph type="sldNum" sz="quarter" idx="5"/>
          </p:nvPr>
        </p:nvSpPr>
        <p:spPr/>
        <p:txBody>
          <a:bodyPr/>
          <a:lstStyle/>
          <a:p>
            <a:fld id="{7C549558-F89B-B245-8D69-5C4D8BFEAC10}" type="slidenum">
              <a:rPr lang="en-NL" smtClean="0"/>
              <a:t>43</a:t>
            </a:fld>
            <a:endParaRPr lang="en-NL"/>
          </a:p>
        </p:txBody>
      </p:sp>
    </p:spTree>
    <p:extLst>
      <p:ext uri="{BB962C8B-B14F-4D97-AF65-F5344CB8AC3E}">
        <p14:creationId xmlns:p14="http://schemas.microsoft.com/office/powerpoint/2010/main" val="1107853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De </a:t>
            </a:r>
            <a:r>
              <a:rPr lang="nl-NL" sz="1200" b="0" i="0" u="none" strike="noStrike" kern="1200" dirty="0" err="1">
                <a:solidFill>
                  <a:schemeClr val="tx1"/>
                </a:solidFill>
                <a:effectLst/>
                <a:latin typeface="+mn-lt"/>
                <a:ea typeface="+mn-ea"/>
                <a:cs typeface="+mn-cs"/>
              </a:rPr>
              <a:t>Guerreras</a:t>
            </a:r>
            <a:r>
              <a:rPr lang="nl-NL" sz="1200" b="0" i="0" u="none" strike="noStrike" kern="1200" dirty="0">
                <a:solidFill>
                  <a:schemeClr val="tx1"/>
                </a:solidFill>
                <a:effectLst/>
                <a:latin typeface="+mn-lt"/>
                <a:ea typeface="+mn-ea"/>
                <a:cs typeface="+mn-cs"/>
              </a:rPr>
              <a:t> por la </a:t>
            </a:r>
            <a:r>
              <a:rPr lang="nl-NL" sz="1200" b="0" i="0" u="none" strike="noStrike" kern="1200" dirty="0" err="1">
                <a:solidFill>
                  <a:schemeClr val="tx1"/>
                </a:solidFill>
                <a:effectLst/>
                <a:latin typeface="+mn-lt"/>
                <a:ea typeface="+mn-ea"/>
                <a:cs typeface="+mn-cs"/>
              </a:rPr>
              <a:t>Amazonía</a:t>
            </a:r>
            <a:r>
              <a:rPr lang="nl-NL" sz="1200" b="0" i="0" u="none" strike="noStrike" kern="1200" dirty="0">
                <a:solidFill>
                  <a:schemeClr val="tx1"/>
                </a:solidFill>
                <a:effectLst/>
                <a:latin typeface="+mn-lt"/>
                <a:ea typeface="+mn-ea"/>
                <a:cs typeface="+mn-cs"/>
              </a:rPr>
              <a:t> pikken het niet dat de olie-industrie de Amazone verwoest en de inwoners ziek maakt. De groep van 15 jonge vrouwen en meisjes is helemaal klaar met de gasfakkels die gebruikt worden om gas te verbranden dat naar boven komt als olie uit de grond wordt gehaald. De gasfakkels veroorzaken giftige dampen die de natuur verwoesten en de inwoners van de Amazone ziek maken. In 2020 stapten de </a:t>
            </a:r>
            <a:r>
              <a:rPr lang="nl-NL" sz="1200" b="0" i="0" u="none" strike="noStrike" kern="1200" dirty="0" err="1">
                <a:solidFill>
                  <a:schemeClr val="tx1"/>
                </a:solidFill>
                <a:effectLst/>
                <a:latin typeface="+mn-lt"/>
                <a:ea typeface="+mn-ea"/>
                <a:cs typeface="+mn-cs"/>
              </a:rPr>
              <a:t>Guerreras</a:t>
            </a:r>
            <a:r>
              <a:rPr lang="nl-NL" sz="1200" b="0" i="0" u="none" strike="noStrike" kern="1200" dirty="0">
                <a:solidFill>
                  <a:schemeClr val="tx1"/>
                </a:solidFill>
                <a:effectLst/>
                <a:latin typeface="+mn-lt"/>
                <a:ea typeface="+mn-ea"/>
                <a:cs typeface="+mn-cs"/>
              </a:rPr>
              <a:t> naar de rechter. Die oordeelde dat de inwoners recht hebben op goede gezondheid en dat de fakkels moesten stoppen. Maar de regering luistert niet: er kwamen zelfs meer gasfakkels! Bovendien krijgen de </a:t>
            </a:r>
            <a:r>
              <a:rPr lang="nl-NL" sz="1200" b="0" i="0" u="none" strike="noStrike" kern="1200" dirty="0" err="1">
                <a:solidFill>
                  <a:schemeClr val="tx1"/>
                </a:solidFill>
                <a:effectLst/>
                <a:latin typeface="+mn-lt"/>
                <a:ea typeface="+mn-ea"/>
                <a:cs typeface="+mn-cs"/>
              </a:rPr>
              <a:t>Guerreras</a:t>
            </a:r>
            <a:r>
              <a:rPr lang="nl-NL" sz="1200" b="0" i="0" u="none" strike="noStrike" kern="1200" dirty="0">
                <a:solidFill>
                  <a:schemeClr val="tx1"/>
                </a:solidFill>
                <a:effectLst/>
                <a:latin typeface="+mn-lt"/>
                <a:ea typeface="+mn-ea"/>
                <a:cs typeface="+mn-cs"/>
              </a:rPr>
              <a:t> te maken met geweld en intimidatie voor hun activisme. De regering wil ze pas beschermen als ze stoppen met hun activisme.</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a:p>
            <a:endParaRPr lang="en-US" dirty="0"/>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45</a:t>
            </a:fld>
            <a:endParaRPr lang="en-NL"/>
          </a:p>
        </p:txBody>
      </p:sp>
    </p:spTree>
    <p:extLst>
      <p:ext uri="{BB962C8B-B14F-4D97-AF65-F5344CB8AC3E}">
        <p14:creationId xmlns:p14="http://schemas.microsoft.com/office/powerpoint/2010/main" val="4195701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33F9-C5E1-9B94-3499-72AC894A29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AA70C0-E2CC-7D64-C043-B11CE58E0CE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FBC5AB4-D0BD-2B5D-0899-86022F85A915}"/>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Stel de </a:t>
            </a:r>
            <a:r>
              <a:rPr lang="en-US" sz="1200" b="0" i="0" u="none" strike="noStrike" kern="1200" dirty="0" err="1">
                <a:solidFill>
                  <a:schemeClr val="tx1"/>
                </a:solidFill>
                <a:effectLst/>
                <a:latin typeface="+mn-lt"/>
                <a:ea typeface="+mn-ea"/>
                <a:cs typeface="+mn-cs"/>
              </a:rPr>
              <a:t>leerlingen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allereerst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volgende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vragen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mn-lt"/>
                <a:ea typeface="+mn-ea"/>
                <a:cs typeface="+mn-cs"/>
              </a:rPr>
              <a:t>Wat doet dit verhaal met je?</a:t>
            </a:r>
            <a:r>
              <a:rPr lang="en-US"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nl-NL" sz="1200" b="0" i="0" u="none" strike="noStrike" kern="1200" dirty="0">
                <a:solidFill>
                  <a:schemeClr val="tx1"/>
                </a:solidFill>
                <a:effectLst/>
                <a:latin typeface="+mn-lt"/>
                <a:ea typeface="+mn-ea"/>
                <a:cs typeface="+mn-cs"/>
              </a:rPr>
              <a:t>Wat zouden jullie doen als je in hun situatie was?</a:t>
            </a:r>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Stel vervolgens de vragen op de slide.</a:t>
            </a:r>
            <a:r>
              <a:rPr lang="en-US" sz="1200" b="0" i="0" kern="1200" dirty="0">
                <a:solidFill>
                  <a:schemeClr val="tx1"/>
                </a:solidFill>
                <a:effectLst/>
                <a:latin typeface="+mn-lt"/>
                <a:ea typeface="+mn-ea"/>
                <a:cs typeface="+mn-cs"/>
              </a:rPr>
              <a:t>​</a:t>
            </a:r>
          </a:p>
          <a:p>
            <a:pPr rtl="0" fontAlgn="base"/>
            <a:r>
              <a:rPr lang="nl-NL"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p:txBody>
      </p:sp>
      <p:sp>
        <p:nvSpPr>
          <p:cNvPr id="4" name="Tijdelijke aanduiding voor dianummer 3">
            <a:extLst>
              <a:ext uri="{FF2B5EF4-FFF2-40B4-BE49-F238E27FC236}">
                <a16:creationId xmlns:a16="http://schemas.microsoft.com/office/drawing/2014/main" id="{E948A65E-44A7-8E6F-7528-37886B66CEDC}"/>
              </a:ext>
            </a:extLst>
          </p:cNvPr>
          <p:cNvSpPr>
            <a:spLocks noGrp="1"/>
          </p:cNvSpPr>
          <p:nvPr>
            <p:ph type="sldNum" sz="quarter" idx="5"/>
          </p:nvPr>
        </p:nvSpPr>
        <p:spPr/>
        <p:txBody>
          <a:bodyPr/>
          <a:lstStyle/>
          <a:p>
            <a:fld id="{7C549558-F89B-B245-8D69-5C4D8BFEAC10}" type="slidenum">
              <a:rPr lang="en-NL" smtClean="0"/>
              <a:t>46</a:t>
            </a:fld>
            <a:endParaRPr lang="en-NL"/>
          </a:p>
        </p:txBody>
      </p:sp>
    </p:spTree>
    <p:extLst>
      <p:ext uri="{BB962C8B-B14F-4D97-AF65-F5344CB8AC3E}">
        <p14:creationId xmlns:p14="http://schemas.microsoft.com/office/powerpoint/2010/main" val="1880608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Antwoord op de </a:t>
            </a:r>
            <a:r>
              <a:rPr lang="en-US" sz="1200" b="0" i="0" u="none" strike="noStrike" kern="1200" dirty="0" err="1">
                <a:solidFill>
                  <a:schemeClr val="tx1"/>
                </a:solidFill>
                <a:effectLst/>
                <a:latin typeface="+mn-lt"/>
                <a:ea typeface="+mn-ea"/>
                <a:cs typeface="+mn-cs"/>
              </a:rPr>
              <a:t>vraag</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welke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artikelen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worden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geschonden</a:t>
            </a:r>
            <a:r>
              <a:rPr lang="en-US" sz="1200" b="0" i="0" u="none" strike="noStrike" kern="1200" dirty="0">
                <a:solidFill>
                  <a:schemeClr val="tx1"/>
                </a:solidFill>
                <a:effectLst/>
                <a:latin typeface="+mn-lt"/>
                <a:ea typeface="+mn-ea"/>
                <a:cs typeface="+mn-cs"/>
              </a:rPr>
              <a:t>: 3, 7, 25</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nl-NL" sz="1200" b="0" i="0" u="none" strike="noStrike" kern="1200" dirty="0">
                <a:solidFill>
                  <a:schemeClr val="tx1"/>
                </a:solidFill>
                <a:effectLst/>
                <a:latin typeface="+mn-lt"/>
                <a:ea typeface="+mn-ea"/>
                <a:cs typeface="+mn-cs"/>
              </a:rPr>
              <a:t>De </a:t>
            </a:r>
            <a:r>
              <a:rPr lang="en-US" sz="1200" b="0" i="0" u="none" strike="noStrike" kern="1200" dirty="0">
                <a:solidFill>
                  <a:schemeClr val="tx1"/>
                </a:solidFill>
                <a:effectLst/>
                <a:latin typeface="+mn-lt"/>
                <a:ea typeface="+mn-ea"/>
                <a:cs typeface="+mn-cs"/>
              </a:rPr>
              <a:t> </a:t>
            </a:r>
            <a:r>
              <a:rPr lang="nl-NL" sz="1200" b="0" i="0" u="none" strike="noStrike" kern="1200" dirty="0" err="1">
                <a:solidFill>
                  <a:schemeClr val="tx1"/>
                </a:solidFill>
                <a:effectLst/>
                <a:latin typeface="+mn-lt"/>
                <a:ea typeface="+mn-ea"/>
                <a:cs typeface="+mn-cs"/>
              </a:rPr>
              <a:t>Guerreras</a:t>
            </a:r>
            <a:r>
              <a:rPr lang="nl-NL" sz="1200" b="0" i="0" u="none" strike="noStrike" kern="1200" dirty="0">
                <a:solidFill>
                  <a:schemeClr val="tx1"/>
                </a:solidFill>
                <a:effectLst/>
                <a:latin typeface="+mn-lt"/>
                <a:ea typeface="+mn-ea"/>
                <a:cs typeface="+mn-cs"/>
              </a:rPr>
              <a:t> komen op voor de natuur en voor de gezondheid van de inwoners van de Amazone. Zoals staat in artikel 25 van de UVRM heeft iedereen recht op een gezond leven, en moet regering hiervoor zorgen. Ook artikel 3 en artikel 7 van de UVRM worden geschonden. Daarin staat namelijk dat iedereen recht heeft op veiligheid en op gelijke bescherming.</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47</a:t>
            </a:fld>
            <a:endParaRPr lang="en-NL"/>
          </a:p>
        </p:txBody>
      </p:sp>
    </p:spTree>
    <p:extLst>
      <p:ext uri="{BB962C8B-B14F-4D97-AF65-F5344CB8AC3E}">
        <p14:creationId xmlns:p14="http://schemas.microsoft.com/office/powerpoint/2010/main" val="1217984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49</a:t>
            </a:fld>
            <a:endParaRPr lang="en-NL"/>
          </a:p>
        </p:txBody>
      </p:sp>
    </p:spTree>
    <p:extLst>
      <p:ext uri="{BB962C8B-B14F-4D97-AF65-F5344CB8AC3E}">
        <p14:creationId xmlns:p14="http://schemas.microsoft.com/office/powerpoint/2010/main" val="150811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Zie</a:t>
            </a:r>
            <a:r>
              <a:rPr lang="en-US" sz="1200" b="0" i="0" u="none" strike="noStrike" kern="1200" dirty="0">
                <a:solidFill>
                  <a:schemeClr val="tx1"/>
                </a:solidFill>
                <a:effectLst/>
                <a:latin typeface="+mn-lt"/>
                <a:ea typeface="+mn-ea"/>
                <a:cs typeface="+mn-cs"/>
              </a:rPr>
              <a:t> het </a:t>
            </a:r>
            <a:r>
              <a:rPr lang="en-US" sz="1200" b="0" i="0" u="none" strike="noStrike" kern="1200" dirty="0" err="1">
                <a:solidFill>
                  <a:schemeClr val="tx1"/>
                </a:solidFill>
                <a:effectLst/>
                <a:latin typeface="+mn-lt"/>
                <a:ea typeface="+mn-ea"/>
                <a:cs typeface="+mn-cs"/>
              </a:rPr>
              <a:t>verhaal</a:t>
            </a:r>
            <a:r>
              <a:rPr lang="en-US" sz="1200" b="0" i="0" u="none" strike="noStrike" kern="1200" dirty="0">
                <a:solidFill>
                  <a:schemeClr val="tx1"/>
                </a:solidFill>
                <a:effectLst/>
                <a:latin typeface="+mn-lt"/>
                <a:ea typeface="+mn-ea"/>
                <a:cs typeface="+mn-cs"/>
              </a:rPr>
              <a:t> van Germain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bijbehorende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inlevingsoefening</a:t>
            </a:r>
            <a:r>
              <a:rPr lang="en-US" sz="1200" b="0" i="0" u="none" strike="noStrike" kern="1200" dirty="0">
                <a:solidFill>
                  <a:schemeClr val="tx1"/>
                </a:solidFill>
                <a:effectLst/>
                <a:latin typeface="+mn-lt"/>
                <a:ea typeface="+mn-ea"/>
                <a:cs typeface="+mn-cs"/>
              </a:rPr>
              <a:t> in de </a:t>
            </a:r>
            <a:r>
              <a:rPr lang="en-US" sz="1200" b="0" i="0" u="none" strike="noStrike" kern="1200" dirty="0" err="1">
                <a:solidFill>
                  <a:schemeClr val="tx1"/>
                </a:solidFill>
                <a:effectLst/>
                <a:latin typeface="+mn-lt"/>
                <a:ea typeface="+mn-ea"/>
                <a:cs typeface="+mn-cs"/>
              </a:rPr>
              <a:t>lesbrief</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err="1">
                <a:solidFill>
                  <a:schemeClr val="tx1"/>
                </a:solidFill>
                <a:effectLst/>
                <a:latin typeface="+mn-lt"/>
                <a:ea typeface="+mn-ea"/>
                <a:cs typeface="+mn-cs"/>
              </a:rPr>
              <a:t>Benoem</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hierna</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verhalen</a:t>
            </a:r>
            <a:r>
              <a:rPr lang="en-US" sz="1200" b="0" i="0" u="none" strike="noStrike" kern="1200" dirty="0">
                <a:solidFill>
                  <a:schemeClr val="tx1"/>
                </a:solidFill>
                <a:effectLst/>
                <a:latin typeface="+mn-lt"/>
                <a:ea typeface="+mn-ea"/>
                <a:cs typeface="+mn-cs"/>
              </a:rPr>
              <a:t> van Melike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Ozgur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van Germain </a:t>
            </a:r>
            <a:r>
              <a:rPr lang="en-US" sz="1200" b="0" i="0" u="none" strike="noStrike" kern="1200" dirty="0" err="1">
                <a:solidFill>
                  <a:schemeClr val="tx1"/>
                </a:solidFill>
                <a:effectLst/>
                <a:latin typeface="+mn-lt"/>
                <a:ea typeface="+mn-ea"/>
                <a:cs typeface="+mn-cs"/>
              </a:rPr>
              <a:t>niet</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enige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zijn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vele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anderen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kregen</a:t>
            </a:r>
            <a:r>
              <a:rPr lang="en-US" sz="1200" b="0" i="0" u="none" strike="noStrike" kern="1200" dirty="0">
                <a:solidFill>
                  <a:schemeClr val="tx1"/>
                </a:solidFill>
                <a:effectLst/>
                <a:latin typeface="+mn-lt"/>
                <a:ea typeface="+mn-ea"/>
                <a:cs typeface="+mn-cs"/>
              </a:rPr>
              <a:t> door Write for Rights </a:t>
            </a:r>
            <a:r>
              <a:rPr lang="en-US" sz="1200" b="0" i="0" u="none" strike="noStrike" kern="1200" dirty="0" err="1">
                <a:solidFill>
                  <a:schemeClr val="tx1"/>
                </a:solidFill>
                <a:effectLst/>
                <a:latin typeface="+mn-lt"/>
                <a:ea typeface="+mn-ea"/>
                <a:cs typeface="+mn-cs"/>
              </a:rPr>
              <a:t>weer</a:t>
            </a:r>
            <a:r>
              <a:rPr lang="en-US" sz="1200" b="0" i="0" u="none" strike="noStrike" kern="1200" dirty="0">
                <a:solidFill>
                  <a:schemeClr val="tx1"/>
                </a:solidFill>
                <a:effectLst/>
                <a:latin typeface="+mn-lt"/>
                <a:ea typeface="+mn-ea"/>
                <a:cs typeface="+mn-cs"/>
              </a:rPr>
              <a:t> hoop of </a:t>
            </a:r>
            <a:r>
              <a:rPr lang="en-US" sz="1200" b="0" i="0" u="none" strike="noStrike" kern="1200" dirty="0" err="1">
                <a:solidFill>
                  <a:schemeClr val="tx1"/>
                </a:solidFill>
                <a:effectLst/>
                <a:latin typeface="+mn-lt"/>
                <a:ea typeface="+mn-ea"/>
                <a:cs typeface="+mn-cs"/>
              </a:rPr>
              <a:t>werden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vrijgelaten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6</a:t>
            </a:fld>
            <a:endParaRPr lang="en-NL"/>
          </a:p>
        </p:txBody>
      </p:sp>
    </p:spTree>
    <p:extLst>
      <p:ext uri="{BB962C8B-B14F-4D97-AF65-F5344CB8AC3E}">
        <p14:creationId xmlns:p14="http://schemas.microsoft.com/office/powerpoint/2010/main" val="2272331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u="none" strike="noStrike" kern="1200" dirty="0">
                <a:solidFill>
                  <a:schemeClr val="tx1"/>
                </a:solidFill>
                <a:effectLst/>
                <a:latin typeface="+mn-lt"/>
                <a:ea typeface="+mn-ea"/>
                <a:cs typeface="+mn-cs"/>
              </a:rPr>
              <a:t>Na WOII werd de UVRM opgesteld, de Universele Verklaring van de Rechten van de Mens. Want dit mocht nooit opnieuw gebeuren. In de UVRM staan alle mensenrechten, dit zijn een soort spelregels waaraan landen zich moeten houden. Maar niet iedereen houdt zich aan deze mensenrechten. Daarom zijn er organisaties zoals Amnesty International, die zich inzetten voor de mensenrechten.</a:t>
            </a:r>
            <a:r>
              <a:rPr lang="nl-NL"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8</a:t>
            </a:fld>
            <a:endParaRPr lang="en-NL"/>
          </a:p>
        </p:txBody>
      </p:sp>
    </p:spTree>
    <p:extLst>
      <p:ext uri="{BB962C8B-B14F-4D97-AF65-F5344CB8AC3E}">
        <p14:creationId xmlns:p14="http://schemas.microsoft.com/office/powerpoint/2010/main" val="251954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Hoe </a:t>
            </a:r>
            <a:r>
              <a:rPr lang="en-US" sz="1200" b="0" i="0" u="none" strike="noStrike" kern="1200" dirty="0" err="1">
                <a:solidFill>
                  <a:schemeClr val="tx1"/>
                </a:solidFill>
                <a:effectLst/>
                <a:latin typeface="+mn-lt"/>
                <a:ea typeface="+mn-ea"/>
                <a:cs typeface="+mn-cs"/>
              </a:rPr>
              <a:t>doet</a:t>
            </a:r>
            <a:r>
              <a:rPr lang="en-US" sz="1200" b="0" i="0" u="none" strike="noStrike" kern="1200" dirty="0">
                <a:solidFill>
                  <a:schemeClr val="tx1"/>
                </a:solidFill>
                <a:effectLst/>
                <a:latin typeface="+mn-lt"/>
                <a:ea typeface="+mn-ea"/>
                <a:cs typeface="+mn-cs"/>
              </a:rPr>
              <a:t> Amnesty </a:t>
            </a:r>
            <a:r>
              <a:rPr lang="en-US" sz="1200" b="0" i="0" u="none" strike="noStrike" kern="1200" dirty="0" err="1">
                <a:solidFill>
                  <a:schemeClr val="tx1"/>
                </a:solidFill>
                <a:effectLst/>
                <a:latin typeface="+mn-lt"/>
                <a:ea typeface="+mn-ea"/>
                <a:cs typeface="+mn-cs"/>
              </a:rPr>
              <a:t>dat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zich</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inzetten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voor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mensenrechten</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Amnesty </a:t>
            </a:r>
            <a:r>
              <a:rPr lang="en-US" sz="1200" b="0" i="0" u="none" strike="noStrike" kern="1200" dirty="0" err="1">
                <a:solidFill>
                  <a:schemeClr val="tx1"/>
                </a:solidFill>
                <a:effectLst/>
                <a:latin typeface="+mn-lt"/>
                <a:ea typeface="+mn-ea"/>
                <a:cs typeface="+mn-cs"/>
              </a:rPr>
              <a:t>doet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onderzoek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mensenrechtenschendingen</a:t>
            </a:r>
            <a:r>
              <a:rPr lang="en-US" sz="1200" b="0" i="0" u="none" strike="noStrike" kern="1200" dirty="0">
                <a:solidFill>
                  <a:schemeClr val="tx1"/>
                </a:solidFill>
                <a:effectLst/>
                <a:latin typeface="+mn-lt"/>
                <a:ea typeface="+mn-ea"/>
                <a:cs typeface="+mn-cs"/>
              </a:rPr>
              <a:t>. Ook </a:t>
            </a:r>
            <a:r>
              <a:rPr lang="en-US" sz="1200" b="0" i="0" u="none" strike="noStrike" kern="1200" dirty="0" err="1">
                <a:solidFill>
                  <a:schemeClr val="tx1"/>
                </a:solidFill>
                <a:effectLst/>
                <a:latin typeface="+mn-lt"/>
                <a:ea typeface="+mn-ea"/>
                <a:cs typeface="+mn-cs"/>
              </a:rPr>
              <a:t>verzorgt</a:t>
            </a:r>
            <a:r>
              <a:rPr lang="en-US" sz="1200" b="0" i="0" u="none" strike="noStrike" kern="1200" dirty="0">
                <a:solidFill>
                  <a:schemeClr val="tx1"/>
                </a:solidFill>
                <a:effectLst/>
                <a:latin typeface="+mn-lt"/>
                <a:ea typeface="+mn-ea"/>
                <a:cs typeface="+mn-cs"/>
              </a:rPr>
              <a:t> Amnesty </a:t>
            </a:r>
            <a:r>
              <a:rPr lang="en-US" sz="1200" b="0" i="0" u="none" strike="noStrike" kern="1200" dirty="0" err="1">
                <a:solidFill>
                  <a:schemeClr val="tx1"/>
                </a:solidFill>
                <a:effectLst/>
                <a:latin typeface="+mn-lt"/>
                <a:ea typeface="+mn-ea"/>
                <a:cs typeface="+mn-cs"/>
              </a:rPr>
              <a:t>lesmateriaal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voor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docenten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zodat</a:t>
            </a:r>
            <a:r>
              <a:rPr lang="en-US" sz="1200" b="0" i="0" u="none" strike="noStrike" kern="1200" dirty="0">
                <a:solidFill>
                  <a:schemeClr val="tx1"/>
                </a:solidFill>
                <a:effectLst/>
                <a:latin typeface="+mn-lt"/>
                <a:ea typeface="+mn-ea"/>
                <a:cs typeface="+mn-cs"/>
              </a:rPr>
              <a:t> ze </a:t>
            </a:r>
            <a:r>
              <a:rPr lang="en-US" sz="1200" b="0" i="0" u="none" strike="noStrike" kern="1200" dirty="0" err="1">
                <a:solidFill>
                  <a:schemeClr val="tx1"/>
                </a:solidFill>
                <a:effectLst/>
                <a:latin typeface="+mn-lt"/>
                <a:ea typeface="+mn-ea"/>
                <a:cs typeface="+mn-cs"/>
              </a:rPr>
              <a:t>leerlingen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meer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kunnen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leren</a:t>
            </a:r>
            <a:r>
              <a:rPr lang="en-US" sz="1200" b="0" i="0" u="none" strike="noStrike" kern="1200" dirty="0">
                <a:solidFill>
                  <a:schemeClr val="tx1"/>
                </a:solidFill>
                <a:effectLst/>
                <a:latin typeface="+mn-lt"/>
                <a:ea typeface="+mn-ea"/>
                <a:cs typeface="+mn-cs"/>
              </a:rPr>
              <a:t> over </a:t>
            </a:r>
            <a:r>
              <a:rPr lang="en-US" sz="1200" b="0" i="0" u="none" strike="noStrike" kern="1200" dirty="0" err="1">
                <a:solidFill>
                  <a:schemeClr val="tx1"/>
                </a:solidFill>
                <a:effectLst/>
                <a:latin typeface="+mn-lt"/>
                <a:ea typeface="+mn-ea"/>
                <a:cs typeface="+mn-cs"/>
              </a:rPr>
              <a:t>mensenrechten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Daarnaast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voert</a:t>
            </a:r>
            <a:r>
              <a:rPr lang="en-US" sz="1200" b="0" i="0" u="none" strike="noStrike" kern="1200" dirty="0">
                <a:solidFill>
                  <a:schemeClr val="tx1"/>
                </a:solidFill>
                <a:effectLst/>
                <a:latin typeface="+mn-lt"/>
                <a:ea typeface="+mn-ea"/>
                <a:cs typeface="+mn-cs"/>
              </a:rPr>
              <a:t> Amnesty </a:t>
            </a:r>
            <a:r>
              <a:rPr lang="en-US" sz="1200" b="0" i="0" u="none" strike="noStrike" kern="1200" dirty="0" err="1">
                <a:solidFill>
                  <a:schemeClr val="tx1"/>
                </a:solidFill>
                <a:effectLst/>
                <a:latin typeface="+mn-lt"/>
                <a:ea typeface="+mn-ea"/>
                <a:cs typeface="+mn-cs"/>
              </a:rPr>
              <a:t>actie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doen</a:t>
            </a:r>
            <a:r>
              <a:rPr lang="en-US" sz="1200" b="0" i="0" u="none" strike="noStrike" kern="1200" dirty="0">
                <a:solidFill>
                  <a:schemeClr val="tx1"/>
                </a:solidFill>
                <a:effectLst/>
                <a:latin typeface="+mn-lt"/>
                <a:ea typeface="+mn-ea"/>
                <a:cs typeface="+mn-cs"/>
              </a:rPr>
              <a:t> ze op </a:t>
            </a:r>
            <a:r>
              <a:rPr lang="en-US" sz="1200" b="0" i="0" u="none" strike="noStrike" kern="1200" dirty="0" err="1">
                <a:solidFill>
                  <a:schemeClr val="tx1"/>
                </a:solidFill>
                <a:effectLst/>
                <a:latin typeface="+mn-lt"/>
                <a:ea typeface="+mn-ea"/>
                <a:cs typeface="+mn-cs"/>
              </a:rPr>
              <a:t>veel</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verschillende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manieren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bijvoorbeeld</a:t>
            </a:r>
            <a:r>
              <a:rPr lang="en-US" sz="1200" b="0" i="0" u="none" strike="noStrike" kern="1200" dirty="0">
                <a:solidFill>
                  <a:schemeClr val="tx1"/>
                </a:solidFill>
                <a:effectLst/>
                <a:latin typeface="+mn-lt"/>
                <a:ea typeface="+mn-ea"/>
                <a:cs typeface="+mn-cs"/>
              </a:rPr>
              <a:t> door </a:t>
            </a:r>
            <a:r>
              <a:rPr lang="en-US" sz="1200" b="0" i="0" u="none" strike="noStrike" kern="1200" dirty="0" err="1">
                <a:solidFill>
                  <a:schemeClr val="tx1"/>
                </a:solidFill>
                <a:effectLst/>
                <a:latin typeface="+mn-lt"/>
                <a:ea typeface="+mn-ea"/>
                <a:cs typeface="+mn-cs"/>
              </a:rPr>
              <a:t>regeringen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spreken</a:t>
            </a:r>
            <a:r>
              <a:rPr lang="en-US" sz="1200" b="0" i="0" u="none" strike="noStrike" kern="1200" dirty="0">
                <a:solidFill>
                  <a:schemeClr val="tx1"/>
                </a:solidFill>
                <a:effectLst/>
                <a:latin typeface="+mn-lt"/>
                <a:ea typeface="+mn-ea"/>
                <a:cs typeface="+mn-cs"/>
              </a:rPr>
              <a:t> of </a:t>
            </a:r>
            <a:r>
              <a:rPr lang="en-US" sz="1200" b="0" i="0" u="none" strike="noStrike" kern="1200" dirty="0" err="1">
                <a:solidFill>
                  <a:schemeClr val="tx1"/>
                </a:solidFill>
                <a:effectLst/>
                <a:latin typeface="+mn-lt"/>
                <a:ea typeface="+mn-ea"/>
                <a:cs typeface="+mn-cs"/>
              </a:rPr>
              <a:t>middel</a:t>
            </a:r>
            <a:r>
              <a:rPr lang="en-US" sz="1200" b="0" i="0" u="none" strike="noStrike" kern="1200" dirty="0">
                <a:solidFill>
                  <a:schemeClr val="tx1"/>
                </a:solidFill>
                <a:effectLst/>
                <a:latin typeface="+mn-lt"/>
                <a:ea typeface="+mn-ea"/>
                <a:cs typeface="+mn-cs"/>
              </a:rPr>
              <a:t> van </a:t>
            </a:r>
            <a:r>
              <a:rPr lang="en-US" sz="1200" b="0" i="0" u="none" strike="noStrike" kern="1200" dirty="0" err="1">
                <a:solidFill>
                  <a:schemeClr val="tx1"/>
                </a:solidFill>
                <a:effectLst/>
                <a:latin typeface="+mn-lt"/>
                <a:ea typeface="+mn-ea"/>
                <a:cs typeface="+mn-cs"/>
              </a:rPr>
              <a:t>petities</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Bij Write for Rights op School </a:t>
            </a:r>
            <a:r>
              <a:rPr lang="en-US" sz="1200" b="0" i="0" u="none" strike="noStrike" kern="1200" dirty="0" err="1">
                <a:solidFill>
                  <a:schemeClr val="tx1"/>
                </a:solidFill>
                <a:effectLst/>
                <a:latin typeface="+mn-lt"/>
                <a:ea typeface="+mn-ea"/>
                <a:cs typeface="+mn-cs"/>
              </a:rPr>
              <a:t>komt</a:t>
            </a:r>
            <a:r>
              <a:rPr lang="en-US" sz="1200" b="0" i="0" u="none" strike="noStrike" kern="1200" dirty="0">
                <a:solidFill>
                  <a:schemeClr val="tx1"/>
                </a:solidFill>
                <a:effectLst/>
                <a:latin typeface="+mn-lt"/>
                <a:ea typeface="+mn-ea"/>
                <a:cs typeface="+mn-cs"/>
              </a:rPr>
              <a:t> het </a:t>
            </a:r>
            <a:r>
              <a:rPr lang="en-US" sz="1200" b="0" i="0" u="none" strike="noStrike" kern="1200" dirty="0" err="1">
                <a:solidFill>
                  <a:schemeClr val="tx1"/>
                </a:solidFill>
                <a:effectLst/>
                <a:latin typeface="+mn-lt"/>
                <a:ea typeface="+mn-ea"/>
                <a:cs typeface="+mn-cs"/>
              </a:rPr>
              <a:t>actievoeren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samen</a:t>
            </a:r>
            <a:r>
              <a:rPr lang="en-US" sz="1200" b="0" i="0" u="none" strike="noStrike" kern="1200" dirty="0">
                <a:solidFill>
                  <a:schemeClr val="tx1"/>
                </a:solidFill>
                <a:effectLst/>
                <a:latin typeface="+mn-lt"/>
                <a:ea typeface="+mn-ea"/>
                <a:cs typeface="+mn-cs"/>
              </a:rPr>
              <a:t> met </a:t>
            </a:r>
            <a:r>
              <a:rPr lang="en-US" sz="1200" b="0" i="0" u="none" strike="noStrike" kern="1200" dirty="0" err="1">
                <a:solidFill>
                  <a:schemeClr val="tx1"/>
                </a:solidFill>
                <a:effectLst/>
                <a:latin typeface="+mn-lt"/>
                <a:ea typeface="+mn-ea"/>
                <a:cs typeface="+mn-cs"/>
              </a:rPr>
              <a:t>lesgeven</a:t>
            </a:r>
            <a:r>
              <a:rPr lang="en-US" sz="1200" b="0" i="0" u="none" strike="noStrike" kern="1200" dirty="0">
                <a:solidFill>
                  <a:schemeClr val="tx1"/>
                </a:solidFill>
                <a:effectLst/>
                <a:latin typeface="+mn-lt"/>
                <a:ea typeface="+mn-ea"/>
                <a:cs typeface="+mn-cs"/>
              </a:rPr>
              <a:t>. Zo </a:t>
            </a:r>
            <a:r>
              <a:rPr lang="en-US" sz="1200" b="0" i="0" u="none" strike="noStrike" kern="1200" dirty="0" err="1">
                <a:solidFill>
                  <a:schemeClr val="tx1"/>
                </a:solidFill>
                <a:effectLst/>
                <a:latin typeface="+mn-lt"/>
                <a:ea typeface="+mn-ea"/>
                <a:cs typeface="+mn-cs"/>
              </a:rPr>
              <a:t>leren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kinderen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jongeren</a:t>
            </a:r>
            <a:r>
              <a:rPr lang="en-US" sz="1200" b="0" i="0" u="none" strike="noStrike" kern="1200" dirty="0">
                <a:solidFill>
                  <a:schemeClr val="tx1"/>
                </a:solidFill>
                <a:effectLst/>
                <a:latin typeface="+mn-lt"/>
                <a:ea typeface="+mn-ea"/>
                <a:cs typeface="+mn-cs"/>
              </a:rPr>
              <a:t> over </a:t>
            </a:r>
            <a:r>
              <a:rPr lang="en-US" sz="1200" b="0" i="0" u="none" strike="noStrike" kern="1200" dirty="0" err="1">
                <a:solidFill>
                  <a:schemeClr val="tx1"/>
                </a:solidFill>
                <a:effectLst/>
                <a:latin typeface="+mn-lt"/>
                <a:ea typeface="+mn-ea"/>
                <a:cs typeface="+mn-cs"/>
              </a:rPr>
              <a:t>mensenrechten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over hoe </a:t>
            </a:r>
            <a:r>
              <a:rPr lang="en-US" sz="1200" b="0" i="0" u="none" strike="noStrike" kern="1200" dirty="0" err="1">
                <a:solidFill>
                  <a:schemeClr val="tx1"/>
                </a:solidFill>
                <a:effectLst/>
                <a:latin typeface="+mn-lt"/>
                <a:ea typeface="+mn-ea"/>
                <a:cs typeface="+mn-cs"/>
              </a:rPr>
              <a:t>zij</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zelf</a:t>
            </a:r>
            <a:r>
              <a:rPr lang="en-US" sz="1200" b="0" i="0" u="none" strike="noStrike" kern="1200" dirty="0">
                <a:solidFill>
                  <a:schemeClr val="tx1"/>
                </a:solidFill>
                <a:effectLst/>
                <a:latin typeface="+mn-lt"/>
                <a:ea typeface="+mn-ea"/>
                <a:cs typeface="+mn-cs"/>
              </a:rPr>
              <a:t> impact </a:t>
            </a:r>
            <a:r>
              <a:rPr lang="en-US" sz="1200" b="0" i="0" u="none" strike="noStrike" kern="1200" dirty="0" err="1">
                <a:solidFill>
                  <a:schemeClr val="tx1"/>
                </a:solidFill>
                <a:effectLst/>
                <a:latin typeface="+mn-lt"/>
                <a:ea typeface="+mn-ea"/>
                <a:cs typeface="+mn-cs"/>
              </a:rPr>
              <a:t>kunnen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hebben</a:t>
            </a:r>
            <a:r>
              <a:rPr lang="en-US" sz="1200" b="0" i="0" u="none" strike="noStrike" kern="1200" dirty="0">
                <a:solidFill>
                  <a:schemeClr val="tx1"/>
                </a:solidFill>
                <a:effectLst/>
                <a:latin typeface="+mn-lt"/>
                <a:ea typeface="+mn-ea"/>
                <a:cs typeface="+mn-cs"/>
              </a:rPr>
              <a:t>! Bij Write for Rights </a:t>
            </a:r>
            <a:r>
              <a:rPr lang="en-US" sz="1200" b="0" i="0" u="none" strike="noStrike" kern="1200" dirty="0" err="1">
                <a:solidFill>
                  <a:schemeClr val="tx1"/>
                </a:solidFill>
                <a:effectLst/>
                <a:latin typeface="+mn-lt"/>
                <a:ea typeface="+mn-ea"/>
                <a:cs typeface="+mn-cs"/>
              </a:rPr>
              <a:t>worden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brieven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kaarten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geschreven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brieven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gaan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naar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autoriteiten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vragen</a:t>
            </a:r>
            <a:r>
              <a:rPr lang="en-US" sz="1200" b="0" i="0" u="none" strike="noStrike" kern="1200" dirty="0">
                <a:solidFill>
                  <a:schemeClr val="tx1"/>
                </a:solidFill>
                <a:effectLst/>
                <a:latin typeface="+mn-lt"/>
                <a:ea typeface="+mn-ea"/>
                <a:cs typeface="+mn-cs"/>
              </a:rPr>
              <a:t> om </a:t>
            </a:r>
            <a:r>
              <a:rPr lang="en-US" sz="1200" b="0" i="0" u="none" strike="noStrike" kern="1200" dirty="0" err="1">
                <a:solidFill>
                  <a:schemeClr val="tx1"/>
                </a:solidFill>
                <a:effectLst/>
                <a:latin typeface="+mn-lt"/>
                <a:ea typeface="+mn-ea"/>
                <a:cs typeface="+mn-cs"/>
              </a:rPr>
              <a:t>gerechtigheid</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Autoriteiten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voelen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zich</a:t>
            </a:r>
            <a:r>
              <a:rPr lang="en-US" sz="1200" b="0" i="0" u="none" strike="noStrike" kern="1200" dirty="0">
                <a:solidFill>
                  <a:schemeClr val="tx1"/>
                </a:solidFill>
                <a:effectLst/>
                <a:latin typeface="+mn-lt"/>
                <a:ea typeface="+mn-ea"/>
                <a:cs typeface="+mn-cs"/>
              </a:rPr>
              <a:t> dan in de </a:t>
            </a:r>
            <a:r>
              <a:rPr lang="en-US" sz="1200" b="0" i="0" u="none" strike="noStrike" kern="1200" dirty="0" err="1">
                <a:solidFill>
                  <a:schemeClr val="tx1"/>
                </a:solidFill>
                <a:effectLst/>
                <a:latin typeface="+mn-lt"/>
                <a:ea typeface="+mn-ea"/>
                <a:cs typeface="+mn-cs"/>
              </a:rPr>
              <a:t>gaten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gehouden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worden</a:t>
            </a:r>
            <a:r>
              <a:rPr lang="en-US" sz="1200" b="0" i="0" u="none" strike="noStrike" kern="1200" dirty="0">
                <a:solidFill>
                  <a:schemeClr val="tx1"/>
                </a:solidFill>
                <a:effectLst/>
                <a:latin typeface="+mn-lt"/>
                <a:ea typeface="+mn-ea"/>
                <a:cs typeface="+mn-cs"/>
              </a:rPr>
              <a:t> zo </a:t>
            </a:r>
            <a:r>
              <a:rPr lang="en-US" sz="1200" b="0" i="0" u="none" strike="noStrike" kern="1200" dirty="0" err="1">
                <a:solidFill>
                  <a:schemeClr val="tx1"/>
                </a:solidFill>
                <a:effectLst/>
                <a:latin typeface="+mn-lt"/>
                <a:ea typeface="+mn-ea"/>
                <a:cs typeface="+mn-cs"/>
              </a:rPr>
              <a:t>onder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druk</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gezet</a:t>
            </a:r>
            <a:r>
              <a:rPr lang="en-US" sz="1200" b="0" i="0" u="none" strike="noStrike" kern="1200" dirty="0">
                <a:solidFill>
                  <a:schemeClr val="tx1"/>
                </a:solidFill>
                <a:effectLst/>
                <a:latin typeface="+mn-lt"/>
                <a:ea typeface="+mn-ea"/>
                <a:cs typeface="+mn-cs"/>
              </a:rPr>
              <a:t> om </a:t>
            </a:r>
            <a:r>
              <a:rPr lang="en-US" sz="1200" b="0" i="0" u="none" strike="noStrike" kern="1200" dirty="0" err="1">
                <a:solidFill>
                  <a:schemeClr val="tx1"/>
                </a:solidFill>
                <a:effectLst/>
                <a:latin typeface="+mn-lt"/>
                <a:ea typeface="+mn-ea"/>
                <a:cs typeface="+mn-cs"/>
              </a:rPr>
              <a:t>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stoppen</a:t>
            </a:r>
            <a:r>
              <a:rPr lang="en-US" sz="1200" b="0" i="0" u="none" strike="noStrike" kern="1200" dirty="0">
                <a:solidFill>
                  <a:schemeClr val="tx1"/>
                </a:solidFill>
                <a:effectLst/>
                <a:latin typeface="+mn-lt"/>
                <a:ea typeface="+mn-ea"/>
                <a:cs typeface="+mn-cs"/>
              </a:rPr>
              <a:t> met </a:t>
            </a:r>
            <a:r>
              <a:rPr lang="en-US" sz="1200" b="0" i="0" u="none" strike="noStrike" kern="1200" dirty="0" err="1">
                <a:solidFill>
                  <a:schemeClr val="tx1"/>
                </a:solidFill>
                <a:effectLst/>
                <a:latin typeface="+mn-lt"/>
                <a:ea typeface="+mn-ea"/>
                <a:cs typeface="+mn-cs"/>
              </a:rPr>
              <a:t>hun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onrechtvaardige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handelen</a:t>
            </a:r>
            <a:r>
              <a:rPr lang="en-US" sz="1200" b="0" i="0" u="none" strike="noStrike" kern="1200" dirty="0">
                <a:solidFill>
                  <a:schemeClr val="tx1"/>
                </a:solidFill>
                <a:effectLst/>
                <a:latin typeface="+mn-lt"/>
                <a:ea typeface="+mn-ea"/>
                <a:cs typeface="+mn-cs"/>
              </a:rPr>
              <a:t>. De </a:t>
            </a:r>
            <a:r>
              <a:rPr lang="en-US" sz="1200" b="0" i="0" u="none" strike="noStrike" kern="1200" dirty="0" err="1">
                <a:solidFill>
                  <a:schemeClr val="tx1"/>
                </a:solidFill>
                <a:effectLst/>
                <a:latin typeface="+mn-lt"/>
                <a:ea typeface="+mn-ea"/>
                <a:cs typeface="+mn-cs"/>
              </a:rPr>
              <a:t>kaarten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zijn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bedoeld</a:t>
            </a:r>
            <a:r>
              <a:rPr lang="en-US" sz="1200" b="0" i="0" u="none" strike="noStrike" kern="1200" dirty="0">
                <a:solidFill>
                  <a:schemeClr val="tx1"/>
                </a:solidFill>
                <a:effectLst/>
                <a:latin typeface="+mn-lt"/>
                <a:ea typeface="+mn-ea"/>
                <a:cs typeface="+mn-cs"/>
              </a:rPr>
              <a:t> om </a:t>
            </a:r>
            <a:r>
              <a:rPr lang="en-US" sz="1200" b="0" i="0" u="none" strike="noStrike" kern="1200" dirty="0" err="1">
                <a:solidFill>
                  <a:schemeClr val="tx1"/>
                </a:solidFill>
                <a:effectLst/>
                <a:latin typeface="+mn-lt"/>
                <a:ea typeface="+mn-ea"/>
                <a:cs typeface="+mn-cs"/>
              </a:rPr>
              <a:t>solidariteit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tonen</a:t>
            </a:r>
            <a:r>
              <a:rPr lang="en-US" sz="1200" b="0" i="0" u="none" strike="noStrike" kern="1200" dirty="0">
                <a:solidFill>
                  <a:schemeClr val="tx1"/>
                </a:solidFill>
                <a:effectLst/>
                <a:latin typeface="+mn-lt"/>
                <a:ea typeface="+mn-ea"/>
                <a:cs typeface="+mn-cs"/>
              </a:rPr>
              <a:t> met de </a:t>
            </a:r>
            <a:r>
              <a:rPr lang="en-US" sz="1200" b="0" i="0" u="none" strike="noStrike" kern="1200" dirty="0" err="1">
                <a:solidFill>
                  <a:schemeClr val="tx1"/>
                </a:solidFill>
                <a:effectLst/>
                <a:latin typeface="+mn-lt"/>
                <a:ea typeface="+mn-ea"/>
                <a:cs typeface="+mn-cs"/>
              </a:rPr>
              <a:t>personen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zelf</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voor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wie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geschreven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wordt</a:t>
            </a:r>
            <a:r>
              <a:rPr lang="en-US" sz="1200" b="0" i="0" u="none" strike="noStrike"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9</a:t>
            </a:fld>
            <a:endParaRPr lang="en-NL"/>
          </a:p>
        </p:txBody>
      </p:sp>
    </p:spTree>
    <p:extLst>
      <p:ext uri="{BB962C8B-B14F-4D97-AF65-F5344CB8AC3E}">
        <p14:creationId xmlns:p14="http://schemas.microsoft.com/office/powerpoint/2010/main" val="3638055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11</a:t>
            </a:fld>
            <a:endParaRPr lang="en-NL"/>
          </a:p>
        </p:txBody>
      </p:sp>
    </p:spTree>
    <p:extLst>
      <p:ext uri="{BB962C8B-B14F-4D97-AF65-F5344CB8AC3E}">
        <p14:creationId xmlns:p14="http://schemas.microsoft.com/office/powerpoint/2010/main" val="236967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dirty="0">
                <a:solidFill>
                  <a:schemeClr val="tx1"/>
                </a:solidFill>
                <a:effectLst/>
                <a:latin typeface="+mn-lt"/>
                <a:ea typeface="+mn-ea"/>
                <a:cs typeface="+mn-cs"/>
              </a:rPr>
              <a:t>Leg uit waarom B goed is, A een beetje goed en C fout.</a:t>
            </a:r>
            <a:r>
              <a:rPr lang="nl-NL" sz="1200" b="0" i="0" kern="1200" dirty="0">
                <a:solidFill>
                  <a:schemeClr val="tx1"/>
                </a:solidFill>
                <a:effectLst/>
                <a:latin typeface="+mn-lt"/>
                <a:ea typeface="+mn-ea"/>
                <a:cs typeface="+mn-cs"/>
              </a:rPr>
              <a:t>​</a:t>
            </a:r>
            <a:endParaRPr lang="en-US" dirty="0"/>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12</a:t>
            </a:fld>
            <a:endParaRPr lang="en-NL"/>
          </a:p>
        </p:txBody>
      </p:sp>
    </p:spTree>
    <p:extLst>
      <p:ext uri="{BB962C8B-B14F-4D97-AF65-F5344CB8AC3E}">
        <p14:creationId xmlns:p14="http://schemas.microsoft.com/office/powerpoint/2010/main" val="89383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De mensenrechten gelden altijd, overal en voor iedereen. Voor de beste en de slechtste mensen. Dat betekent natuurlijk niet dat je geen passende straf krijgt als je de wet hebt overtreden.</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14</a:t>
            </a:fld>
            <a:endParaRPr lang="en-NL"/>
          </a:p>
        </p:txBody>
      </p:sp>
    </p:spTree>
    <p:extLst>
      <p:ext uri="{BB962C8B-B14F-4D97-AF65-F5344CB8AC3E}">
        <p14:creationId xmlns:p14="http://schemas.microsoft.com/office/powerpoint/2010/main" val="83738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nl-NL" sz="1200" b="0" i="0" u="none" strike="noStrike" kern="1200" dirty="0">
                <a:solidFill>
                  <a:schemeClr val="tx1"/>
                </a:solidFill>
                <a:effectLst/>
                <a:latin typeface="+mn-lt"/>
                <a:ea typeface="+mn-ea"/>
                <a:cs typeface="+mn-cs"/>
              </a:rPr>
              <a:t>Hoewel iedereen natuurlijk recht heeft op liefde, is dit niet vastgelegd in de mensenrechten. Het is wel vastgelegd dat je mag trouwen en een gezin stichten met wie je zelf wilt.</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7C549558-F89B-B245-8D69-5C4D8BFEAC10}" type="slidenum">
              <a:rPr lang="en-NL" smtClean="0"/>
              <a:t>16</a:t>
            </a:fld>
            <a:endParaRPr lang="en-NL"/>
          </a:p>
        </p:txBody>
      </p:sp>
    </p:spTree>
    <p:extLst>
      <p:ext uri="{BB962C8B-B14F-4D97-AF65-F5344CB8AC3E}">
        <p14:creationId xmlns:p14="http://schemas.microsoft.com/office/powerpoint/2010/main" val="35797691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990F-8E0D-99F2-1A63-8F6916F6349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97112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452311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751615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A3954-C4CA-E476-7BDB-FD2BC25EEA23}"/>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380267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78300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9971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3433948" y="3022734"/>
            <a:ext cx="5324104" cy="812530"/>
          </a:xfrm>
          <a:prstGeom prst="rect">
            <a:avLst/>
          </a:prstGeom>
          <a:solidFill>
            <a:schemeClr val="tx1"/>
          </a:solidFill>
        </p:spPr>
        <p:txBody>
          <a:bodyPr vert="horz" wrap="square" lIns="91440" tIns="45720" rIns="91440" bIns="45720" rtlCol="0" anchor="ctr">
            <a:spAutoFit/>
          </a:bodyPr>
          <a:lstStyle>
            <a:lvl1pPr algn="ctr">
              <a:defRPr sz="5200" b="1" i="0">
                <a:solidFill>
                  <a:schemeClr val="bg1"/>
                </a:solidFill>
                <a:latin typeface="Amnesty Trade Gothic Cn" panose="020B0506040303020004" pitchFamily="34" charset="77"/>
              </a:defRPr>
            </a:lvl1pPr>
          </a:lstStyle>
          <a:p>
            <a:r>
              <a:rPr lang="en-GB" dirty="0"/>
              <a:t>1. De power van post</a:t>
            </a:r>
            <a:endParaRPr lang="en-NL" dirty="0"/>
          </a:p>
        </p:txBody>
      </p:sp>
    </p:spTree>
    <p:extLst>
      <p:ext uri="{BB962C8B-B14F-4D97-AF65-F5344CB8AC3E}">
        <p14:creationId xmlns:p14="http://schemas.microsoft.com/office/powerpoint/2010/main" val="656895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990F-8E0D-99F2-1A63-8F6916F6349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16149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188717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123072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22589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158112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4188399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981843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806615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4235532" y="2193606"/>
            <a:ext cx="3720936" cy="535531"/>
          </a:xfrm>
          <a:prstGeom prst="rect">
            <a:avLst/>
          </a:prstGeom>
          <a:solidFill>
            <a:schemeClr val="tx1"/>
          </a:solidFill>
        </p:spPr>
        <p:txBody>
          <a:bodyPr vert="horz" wrap="square" lIns="91440" tIns="45720" rIns="91440" bIns="45720" rtlCol="0" anchor="b">
            <a:spAutoFit/>
          </a:bodyPr>
          <a:lstStyle>
            <a:lvl1pPr algn="ctr">
              <a:defRPr sz="3200" b="1" i="0">
                <a:solidFill>
                  <a:schemeClr val="bg1"/>
                </a:solidFill>
                <a:latin typeface="Amnesty Trade Gothic Cn" panose="020B0506040303020004" pitchFamily="34" charset="77"/>
              </a:defRPr>
            </a:lvl1pPr>
          </a:lstStyle>
          <a:p>
            <a:r>
              <a:rPr lang="en-GB" dirty="0"/>
              <a:t>Naam van de </a:t>
            </a:r>
            <a:r>
              <a:rPr lang="en-GB" dirty="0" err="1"/>
              <a:t>persoon</a:t>
            </a:r>
            <a:endParaRPr lang="en-NL" dirty="0"/>
          </a:p>
        </p:txBody>
      </p:sp>
      <p:sp>
        <p:nvSpPr>
          <p:cNvPr id="2" name="Text Placeholder 14">
            <a:extLst>
              <a:ext uri="{FF2B5EF4-FFF2-40B4-BE49-F238E27FC236}">
                <a16:creationId xmlns:a16="http://schemas.microsoft.com/office/drawing/2014/main" id="{4EF04B6B-6F08-115E-0C20-36918DA58202}"/>
              </a:ext>
            </a:extLst>
          </p:cNvPr>
          <p:cNvSpPr>
            <a:spLocks noGrp="1"/>
          </p:cNvSpPr>
          <p:nvPr>
            <p:ph type="body" sz="quarter" idx="10" hasCustomPrompt="1"/>
          </p:nvPr>
        </p:nvSpPr>
        <p:spPr>
          <a:xfrm>
            <a:off x="3677392" y="2856100"/>
            <a:ext cx="4837216" cy="1255728"/>
          </a:xfrm>
          <a:noFill/>
        </p:spPr>
        <p:txBody>
          <a:bodyPr wrap="square" anchor="t">
            <a:spAutoFit/>
          </a:bodyPr>
          <a:lstStyle>
            <a:lvl1pPr marL="0" indent="0" algn="ctr">
              <a:buNone/>
              <a:defRPr sz="4200" b="1" i="0">
                <a:latin typeface="Amnesty Trade Gothic Cn" panose="020B0506040303020004" pitchFamily="34" charset="77"/>
              </a:defRPr>
            </a:lvl1pPr>
          </a:lstStyle>
          <a:p>
            <a:pPr lvl="0"/>
            <a:r>
              <a:rPr lang="en-GB" dirty="0"/>
              <a:t>“Hier is </a:t>
            </a:r>
            <a:r>
              <a:rPr lang="en-GB" dirty="0" err="1"/>
              <a:t>plaats</a:t>
            </a:r>
            <a:r>
              <a:rPr lang="en-GB" dirty="0"/>
              <a:t> </a:t>
            </a:r>
            <a:r>
              <a:rPr lang="en-GB" dirty="0" err="1"/>
              <a:t>voor</a:t>
            </a:r>
            <a:r>
              <a:rPr lang="en-GB" dirty="0"/>
              <a:t> </a:t>
            </a:r>
            <a:r>
              <a:rPr lang="en-GB" dirty="0" err="1"/>
              <a:t>een</a:t>
            </a:r>
            <a:r>
              <a:rPr lang="en-GB" dirty="0"/>
              <a:t> </a:t>
            </a:r>
            <a:r>
              <a:rPr lang="en-GB" dirty="0" err="1"/>
              <a:t>persoonlijke</a:t>
            </a:r>
            <a:r>
              <a:rPr lang="en-GB" dirty="0"/>
              <a:t> quote.”</a:t>
            </a:r>
          </a:p>
        </p:txBody>
      </p:sp>
    </p:spTree>
    <p:extLst>
      <p:ext uri="{BB962C8B-B14F-4D97-AF65-F5344CB8AC3E}">
        <p14:creationId xmlns:p14="http://schemas.microsoft.com/office/powerpoint/2010/main" val="2673821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3433948" y="3022734"/>
            <a:ext cx="5324104" cy="812530"/>
          </a:xfrm>
          <a:prstGeom prst="rect">
            <a:avLst/>
          </a:prstGeom>
          <a:solidFill>
            <a:schemeClr val="tx1"/>
          </a:solidFill>
        </p:spPr>
        <p:txBody>
          <a:bodyPr vert="horz" wrap="square" lIns="91440" tIns="45720" rIns="91440" bIns="45720" rtlCol="0" anchor="ctr">
            <a:spAutoFit/>
          </a:bodyPr>
          <a:lstStyle>
            <a:lvl1pPr algn="ctr">
              <a:defRPr sz="5200" b="1" i="0">
                <a:solidFill>
                  <a:schemeClr val="bg1"/>
                </a:solidFill>
                <a:latin typeface="Amnesty Trade Gothic Cn" panose="020B0506040303020004" pitchFamily="34" charset="77"/>
              </a:defRPr>
            </a:lvl1pPr>
          </a:lstStyle>
          <a:p>
            <a:r>
              <a:rPr lang="en-GB" dirty="0"/>
              <a:t>1. De power van post</a:t>
            </a:r>
            <a:endParaRPr lang="en-NL" dirty="0"/>
          </a:p>
        </p:txBody>
      </p:sp>
    </p:spTree>
    <p:extLst>
      <p:ext uri="{BB962C8B-B14F-4D97-AF65-F5344CB8AC3E}">
        <p14:creationId xmlns:p14="http://schemas.microsoft.com/office/powerpoint/2010/main" val="629064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3433948" y="3022734"/>
            <a:ext cx="5324104" cy="812530"/>
          </a:xfrm>
          <a:prstGeom prst="rect">
            <a:avLst/>
          </a:prstGeom>
          <a:solidFill>
            <a:schemeClr val="tx1"/>
          </a:solidFill>
        </p:spPr>
        <p:txBody>
          <a:bodyPr vert="horz" wrap="square" lIns="91440" tIns="45720" rIns="91440" bIns="45720" rtlCol="0" anchor="ctr">
            <a:spAutoFit/>
          </a:bodyPr>
          <a:lstStyle>
            <a:lvl1pPr algn="ctr">
              <a:defRPr sz="5200" b="1" i="0">
                <a:solidFill>
                  <a:schemeClr val="bg1"/>
                </a:solidFill>
                <a:latin typeface="Amnesty Trade Gothic Cn" panose="020B0506040303020004" pitchFamily="34" charset="77"/>
              </a:defRPr>
            </a:lvl1pPr>
          </a:lstStyle>
          <a:p>
            <a:r>
              <a:rPr lang="en-GB" dirty="0"/>
              <a:t>1. De power van post</a:t>
            </a:r>
            <a:endParaRPr lang="en-NL" dirty="0"/>
          </a:p>
        </p:txBody>
      </p:sp>
    </p:spTree>
    <p:extLst>
      <p:ext uri="{BB962C8B-B14F-4D97-AF65-F5344CB8AC3E}">
        <p14:creationId xmlns:p14="http://schemas.microsoft.com/office/powerpoint/2010/main" val="2275594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1136283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just">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8988906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644028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74971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358076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A3954-C4CA-E476-7BDB-FD2BC25EEA23}"/>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570710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640991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5950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F990F-8E0D-99F2-1A63-8F6916F63495}"/>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899698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356912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52525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4029970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13632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just">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4200805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80849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1522258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19C7ADBE-96D1-98C3-29CC-0B7147165F11}"/>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A2CE5816-D61C-B7CB-CEB8-7D8100192EDD}"/>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2ED59239-3A43-3A3B-E9DD-5F7E037930E1}"/>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0864C8DD-42DF-5B20-1662-5AC1A0529077}"/>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463355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3A3954-C4CA-E476-7BDB-FD2BC25EEA23}"/>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348896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19491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1417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25601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hasCustomPrompt="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hasCustomPrompt="1"/>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307417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656E0-3B8B-53A8-61DE-BB3DB11DDA03}"/>
              </a:ext>
            </a:extLst>
          </p:cNvPr>
          <p:cNvPicPr>
            <a:picLocks noGrp="1" noRot="1" noChangeAspect="1" noMove="1" noResize="1" noEditPoints="1" noAdjustHandles="1" noChangeArrowheads="1" noChangeShapeType="1" noCrop="1"/>
          </p:cNvPicPr>
          <p:nvPr userDrawn="1"/>
        </p:nvPicPr>
        <p:blipFill>
          <a:blip r:embed="rId2"/>
          <a:src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4235532" y="2193606"/>
            <a:ext cx="3720936" cy="535531"/>
          </a:xfrm>
          <a:prstGeom prst="rect">
            <a:avLst/>
          </a:prstGeom>
          <a:solidFill>
            <a:schemeClr val="tx1"/>
          </a:solidFill>
        </p:spPr>
        <p:txBody>
          <a:bodyPr vert="horz" wrap="square" lIns="91440" tIns="45720" rIns="91440" bIns="45720" rtlCol="0" anchor="b">
            <a:spAutoFit/>
          </a:bodyPr>
          <a:lstStyle>
            <a:lvl1pPr algn="ctr">
              <a:defRPr sz="3200" b="1" i="0">
                <a:solidFill>
                  <a:schemeClr val="bg1"/>
                </a:solidFill>
                <a:latin typeface="Amnesty Trade Gothic Cn" panose="020B0506040303020004" pitchFamily="34" charset="77"/>
              </a:defRPr>
            </a:lvl1pPr>
          </a:lstStyle>
          <a:p>
            <a:r>
              <a:rPr lang="en-GB" dirty="0"/>
              <a:t>Naam van de </a:t>
            </a:r>
            <a:r>
              <a:rPr lang="en-GB" dirty="0" err="1"/>
              <a:t>persoon</a:t>
            </a:r>
            <a:endParaRPr lang="en-NL" dirty="0"/>
          </a:p>
        </p:txBody>
      </p:sp>
      <p:sp>
        <p:nvSpPr>
          <p:cNvPr id="2" name="Text Placeholder 14">
            <a:extLst>
              <a:ext uri="{FF2B5EF4-FFF2-40B4-BE49-F238E27FC236}">
                <a16:creationId xmlns:a16="http://schemas.microsoft.com/office/drawing/2014/main" id="{4EF04B6B-6F08-115E-0C20-36918DA58202}"/>
              </a:ext>
            </a:extLst>
          </p:cNvPr>
          <p:cNvSpPr>
            <a:spLocks noGrp="1"/>
          </p:cNvSpPr>
          <p:nvPr>
            <p:ph type="body" sz="quarter" idx="10" hasCustomPrompt="1"/>
          </p:nvPr>
        </p:nvSpPr>
        <p:spPr>
          <a:xfrm>
            <a:off x="3677392" y="2856100"/>
            <a:ext cx="4837216" cy="1255728"/>
          </a:xfrm>
          <a:noFill/>
        </p:spPr>
        <p:txBody>
          <a:bodyPr wrap="square" anchor="t">
            <a:spAutoFit/>
          </a:bodyPr>
          <a:lstStyle>
            <a:lvl1pPr marL="0" indent="0" algn="ctr">
              <a:buNone/>
              <a:defRPr sz="4200" b="1" i="0">
                <a:latin typeface="Amnesty Trade Gothic Cn" panose="020B0506040303020004" pitchFamily="34" charset="77"/>
              </a:defRPr>
            </a:lvl1pPr>
          </a:lstStyle>
          <a:p>
            <a:pPr lvl="0"/>
            <a:r>
              <a:rPr lang="en-GB" dirty="0"/>
              <a:t>“Hier is </a:t>
            </a:r>
            <a:r>
              <a:rPr lang="en-GB" dirty="0" err="1"/>
              <a:t>plaats</a:t>
            </a:r>
            <a:r>
              <a:rPr lang="en-GB" dirty="0"/>
              <a:t> </a:t>
            </a:r>
            <a:r>
              <a:rPr lang="en-GB" dirty="0" err="1"/>
              <a:t>voor</a:t>
            </a:r>
            <a:r>
              <a:rPr lang="en-GB" dirty="0"/>
              <a:t> </a:t>
            </a:r>
            <a:r>
              <a:rPr lang="en-GB" dirty="0" err="1"/>
              <a:t>een</a:t>
            </a:r>
            <a:r>
              <a:rPr lang="en-GB" dirty="0"/>
              <a:t> </a:t>
            </a:r>
            <a:r>
              <a:rPr lang="en-GB" dirty="0" err="1"/>
              <a:t>persoonlijke</a:t>
            </a:r>
            <a:r>
              <a:rPr lang="en-GB" dirty="0"/>
              <a:t> quote.”</a:t>
            </a:r>
          </a:p>
        </p:txBody>
      </p:sp>
    </p:spTree>
    <p:extLst>
      <p:ext uri="{BB962C8B-B14F-4D97-AF65-F5344CB8AC3E}">
        <p14:creationId xmlns:p14="http://schemas.microsoft.com/office/powerpoint/2010/main" val="233880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722475A0-10FE-0A85-5DA0-68CE7CDC3988}"/>
              </a:ext>
            </a:extLst>
          </p:cNvPr>
          <p:cNvSpPr>
            <a:spLocks noGrp="1"/>
          </p:cNvSpPr>
          <p:nvPr>
            <p:ph idx="1" hasCustomPrompt="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93802C55-655E-5A92-8481-FC7FF752D8CD}"/>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34250530-C4EA-0C1F-C2FC-DB0B34A96BF0}"/>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5" name="Text Placeholder 14">
            <a:extLst>
              <a:ext uri="{FF2B5EF4-FFF2-40B4-BE49-F238E27FC236}">
                <a16:creationId xmlns:a16="http://schemas.microsoft.com/office/drawing/2014/main" id="{CF2278F5-411C-8308-2429-00C48689B8C0}"/>
              </a:ext>
            </a:extLst>
          </p:cNvPr>
          <p:cNvSpPr>
            <a:spLocks noGrp="1"/>
          </p:cNvSpPr>
          <p:nvPr>
            <p:ph type="body" sz="quarter" idx="10" hasCustomPrompt="1"/>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34164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hasCustomPrompt="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NL" dirty="0"/>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dirty="0"/>
              <a:t>CLICK TO EDIT TITLE</a:t>
            </a:r>
            <a:endParaRPr lang="en-NL" dirty="0"/>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hasCustomPrompt="1"/>
          </p:nvPr>
        </p:nvSpPr>
        <p:spPr>
          <a:xfrm>
            <a:off x="6059103" y="1820346"/>
            <a:ext cx="3845648" cy="341632"/>
          </a:xfrm>
          <a:solidFill>
            <a:srgbClr val="FFED00"/>
          </a:solidFill>
        </p:spPr>
        <p:txBody>
          <a:bodyPr wrap="square" anchor="ctr">
            <a:spAutoFit/>
          </a:bodyPr>
          <a:lstStyle>
            <a:lvl1pPr marL="0" indent="0" algn="just">
              <a:buNone/>
              <a:defRPr sz="1800" b="1" i="0">
                <a:latin typeface="Amnesty Trade Gothic Cn" panose="020B0506040303020004" pitchFamily="34" charset="77"/>
              </a:defRPr>
            </a:lvl1pPr>
          </a:lstStyle>
          <a:p>
            <a:pPr lvl="0"/>
            <a:r>
              <a:rPr lang="en-GB" dirty="0"/>
              <a:t>Click to edit subtitle</a:t>
            </a:r>
          </a:p>
        </p:txBody>
      </p:sp>
    </p:spTree>
    <p:extLst>
      <p:ext uri="{BB962C8B-B14F-4D97-AF65-F5344CB8AC3E}">
        <p14:creationId xmlns:p14="http://schemas.microsoft.com/office/powerpoint/2010/main" val="2331692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dirty="0"/>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10/15/2025</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68" r:id="rId4"/>
    <p:sldLayoutId id="2147483674" r:id="rId5"/>
    <p:sldLayoutId id="2147483675" r:id="rId6"/>
    <p:sldLayoutId id="2147483676" r:id="rId7"/>
    <p:sldLayoutId id="2147483661" r:id="rId8"/>
    <p:sldLayoutId id="2147483652" r:id="rId9"/>
    <p:sldLayoutId id="2147483653" r:id="rId10"/>
    <p:sldLayoutId id="2147483654" r:id="rId11"/>
    <p:sldLayoutId id="2147483672" r:id="rId12"/>
    <p:sldLayoutId id="2147483663" r:id="rId13"/>
    <p:sldLayoutId id="2147483659"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dirty="0"/>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10/15/2025</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959010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dirty="0"/>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10/15/2025</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41246740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440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5BF6-18F4-5C1D-6580-63BCE3E44AF7}"/>
              </a:ext>
            </a:extLst>
          </p:cNvPr>
          <p:cNvSpPr>
            <a:spLocks noGrp="1"/>
          </p:cNvSpPr>
          <p:nvPr>
            <p:ph type="title"/>
          </p:nvPr>
        </p:nvSpPr>
        <p:spPr>
          <a:xfrm>
            <a:off x="3433948" y="2984104"/>
            <a:ext cx="5324104" cy="1532727"/>
          </a:xfrm>
        </p:spPr>
        <p:txBody>
          <a:bodyPr/>
          <a:lstStyle/>
          <a:p>
            <a:r>
              <a:rPr lang="nl-NL" dirty="0">
                <a:latin typeface="Agency FB" panose="020B0503020202020204" pitchFamily="34" charset="0"/>
              </a:rPr>
              <a:t>3. Maak kennis met mensenrechten</a:t>
            </a:r>
            <a:endParaRPr lang="en-US" dirty="0">
              <a:latin typeface="Agency FB" panose="020B0503020202020204" pitchFamily="34" charset="0"/>
            </a:endParaRPr>
          </a:p>
        </p:txBody>
      </p:sp>
    </p:spTree>
    <p:extLst>
      <p:ext uri="{BB962C8B-B14F-4D97-AF65-F5344CB8AC3E}">
        <p14:creationId xmlns:p14="http://schemas.microsoft.com/office/powerpoint/2010/main" val="3872205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6E0536-83A8-EE27-0624-BC4B41518C11}"/>
              </a:ext>
            </a:extLst>
          </p:cNvPr>
          <p:cNvSpPr>
            <a:spLocks noGrp="1"/>
          </p:cNvSpPr>
          <p:nvPr>
            <p:ph idx="1"/>
          </p:nvPr>
        </p:nvSpPr>
        <p:spPr>
          <a:xfrm>
            <a:off x="5068698" y="2079566"/>
            <a:ext cx="6268271" cy="3315116"/>
          </a:xfrm>
        </p:spPr>
        <p:txBody>
          <a:bodyPr>
            <a:normAutofit fontScale="92500" lnSpcReduction="10000"/>
          </a:bodyPr>
          <a:lstStyle/>
          <a:p>
            <a:pPr marL="514350" indent="-514350">
              <a:buClr>
                <a:srgbClr val="00B050"/>
              </a:buClr>
              <a:buFont typeface="+mj-lt"/>
              <a:buAutoNum type="alphaUcPeriod"/>
            </a:pPr>
            <a:r>
              <a:rPr lang="nl-NL" dirty="0">
                <a:latin typeface="Agency FB" panose="020B0503020202020204" pitchFamily="34" charset="0"/>
              </a:rPr>
              <a:t>Een recht is als een wet, als je het recht overtreedt word je gestraft.​</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Een recht is als een spelregel, het zorgt ervoor dat er eerlijke afspraken zijn.​</a:t>
            </a:r>
          </a:p>
          <a:p>
            <a:pPr marL="514350" indent="-514350">
              <a:buFont typeface="+mj-lt"/>
              <a:buAutoNum type="alphaUcPeriod"/>
            </a:pPr>
            <a:endParaRPr lang="nl-NL" dirty="0">
              <a:latin typeface="Agency FB" panose="020B0503020202020204" pitchFamily="34" charset="0"/>
            </a:endParaRPr>
          </a:p>
          <a:p>
            <a:pPr marL="514350" indent="-514350">
              <a:buClr>
                <a:srgbClr val="FF0000"/>
              </a:buClr>
              <a:buFont typeface="+mj-lt"/>
              <a:buAutoNum type="alphaUcPeriod"/>
            </a:pPr>
            <a:r>
              <a:rPr lang="nl-NL" dirty="0">
                <a:latin typeface="Agency FB" panose="020B0503020202020204" pitchFamily="34" charset="0"/>
              </a:rPr>
              <a:t>Een recht is een soort straf. Als je iets gedaan hebt wat niet mag, dan krijg je dit recht.​</a:t>
            </a:r>
          </a:p>
        </p:txBody>
      </p:sp>
      <p:sp>
        <p:nvSpPr>
          <p:cNvPr id="3" name="Title 2">
            <a:extLst>
              <a:ext uri="{FF2B5EF4-FFF2-40B4-BE49-F238E27FC236}">
                <a16:creationId xmlns:a16="http://schemas.microsoft.com/office/drawing/2014/main" id="{D2D4B1F1-52B5-F330-BC35-BCBD579EAF6D}"/>
              </a:ext>
            </a:extLst>
          </p:cNvPr>
          <p:cNvSpPr>
            <a:spLocks noGrp="1"/>
          </p:cNvSpPr>
          <p:nvPr>
            <p:ph type="title"/>
          </p:nvPr>
        </p:nvSpPr>
        <p:spPr>
          <a:xfrm>
            <a:off x="5068698" y="724382"/>
            <a:ext cx="6079278" cy="812530"/>
          </a:xfrm>
        </p:spPr>
        <p:txBody>
          <a:bodyPr/>
          <a:lstStyle/>
          <a:p>
            <a:r>
              <a:rPr lang="nl-NL" dirty="0">
                <a:latin typeface="Agency FB" panose="020B0503020202020204" pitchFamily="34" charset="0"/>
              </a:rPr>
              <a:t>MENSENRECHTEN GELDEN VOOR IEDEREEN, ALTIJD EN OVERAL.</a:t>
            </a:r>
            <a:endParaRPr lang="en-NL" dirty="0">
              <a:latin typeface="Agency FB" panose="020B0503020202020204" pitchFamily="34" charset="0"/>
            </a:endParaRPr>
          </a:p>
        </p:txBody>
      </p:sp>
      <p:sp>
        <p:nvSpPr>
          <p:cNvPr id="4" name="Text Placeholder 3">
            <a:extLst>
              <a:ext uri="{FF2B5EF4-FFF2-40B4-BE49-F238E27FC236}">
                <a16:creationId xmlns:a16="http://schemas.microsoft.com/office/drawing/2014/main" id="{FDA3F40F-6E01-1C20-FE8D-FF9919A5F084}"/>
              </a:ext>
            </a:extLst>
          </p:cNvPr>
          <p:cNvSpPr>
            <a:spLocks noGrp="1"/>
          </p:cNvSpPr>
          <p:nvPr>
            <p:ph type="body" sz="quarter" idx="10"/>
          </p:nvPr>
        </p:nvSpPr>
        <p:spPr>
          <a:xfrm>
            <a:off x="5068698" y="1534845"/>
            <a:ext cx="4358974" cy="341632"/>
          </a:xfrm>
        </p:spPr>
        <p:txBody>
          <a:bodyPr/>
          <a:lstStyle/>
          <a:p>
            <a:r>
              <a:rPr lang="nl-NL" dirty="0">
                <a:latin typeface="Agency FB" panose="020B0503020202020204" pitchFamily="34" charset="0"/>
              </a:rPr>
              <a:t>​Wat bedoelen we precies met een recht?​</a:t>
            </a:r>
          </a:p>
        </p:txBody>
      </p:sp>
    </p:spTree>
    <p:extLst>
      <p:ext uri="{BB962C8B-B14F-4D97-AF65-F5344CB8AC3E}">
        <p14:creationId xmlns:p14="http://schemas.microsoft.com/office/powerpoint/2010/main" val="2515834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E7A3-9612-9DC3-58C2-14CCA5043C9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001C20-40BA-A4AF-8AB3-B2ADA3D34DBF}"/>
              </a:ext>
            </a:extLst>
          </p:cNvPr>
          <p:cNvSpPr>
            <a:spLocks noGrp="1"/>
          </p:cNvSpPr>
          <p:nvPr>
            <p:ph idx="1"/>
          </p:nvPr>
        </p:nvSpPr>
        <p:spPr>
          <a:xfrm>
            <a:off x="5068698" y="2079566"/>
            <a:ext cx="6268271" cy="3315116"/>
          </a:xfrm>
        </p:spPr>
        <p:txBody>
          <a:bodyPr>
            <a:normAutofit fontScale="92500" lnSpcReduction="10000"/>
          </a:bodyPr>
          <a:lstStyle/>
          <a:p>
            <a:pPr marL="514350" indent="-514350">
              <a:buClr>
                <a:srgbClr val="00B050"/>
              </a:buClr>
              <a:buFont typeface="+mj-lt"/>
              <a:buAutoNum type="alphaUcPeriod"/>
            </a:pPr>
            <a:r>
              <a:rPr lang="nl-NL" dirty="0">
                <a:solidFill>
                  <a:schemeClr val="accent2"/>
                </a:solidFill>
                <a:latin typeface="Agency FB" panose="020B0503020202020204" pitchFamily="34" charset="0"/>
              </a:rPr>
              <a:t>Een recht is als een wet, als je het recht overtreedt word je gestraft.​</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b="1" dirty="0">
                <a:solidFill>
                  <a:schemeClr val="accent6"/>
                </a:solidFill>
                <a:latin typeface="Agency FB" panose="020B0503020202020204" pitchFamily="34" charset="0"/>
              </a:rPr>
              <a:t>Een recht is als een spelregel, het zorgt ervoor dat er eerlijke afspraken zijn.​</a:t>
            </a:r>
          </a:p>
          <a:p>
            <a:pPr marL="514350" indent="-514350">
              <a:buFont typeface="+mj-lt"/>
              <a:buAutoNum type="alphaUcPeriod"/>
            </a:pPr>
            <a:endParaRPr lang="nl-NL" dirty="0">
              <a:latin typeface="Agency FB" panose="020B0503020202020204" pitchFamily="34" charset="0"/>
            </a:endParaRPr>
          </a:p>
          <a:p>
            <a:pPr marL="514350" indent="-514350">
              <a:buClr>
                <a:srgbClr val="FF0000"/>
              </a:buClr>
              <a:buFont typeface="+mj-lt"/>
              <a:buAutoNum type="alphaUcPeriod"/>
            </a:pPr>
            <a:r>
              <a:rPr lang="nl-NL" dirty="0">
                <a:latin typeface="Agency FB" panose="020B0503020202020204" pitchFamily="34" charset="0"/>
              </a:rPr>
              <a:t>Een recht is een soort straf. Als je iets gedaan hebt wat niet mag, dan krijg je dit recht.​</a:t>
            </a:r>
          </a:p>
        </p:txBody>
      </p:sp>
      <p:sp>
        <p:nvSpPr>
          <p:cNvPr id="3" name="Title 2">
            <a:extLst>
              <a:ext uri="{FF2B5EF4-FFF2-40B4-BE49-F238E27FC236}">
                <a16:creationId xmlns:a16="http://schemas.microsoft.com/office/drawing/2014/main" id="{A137D4D6-B550-095D-507C-10FCE371F686}"/>
              </a:ext>
            </a:extLst>
          </p:cNvPr>
          <p:cNvSpPr>
            <a:spLocks noGrp="1"/>
          </p:cNvSpPr>
          <p:nvPr>
            <p:ph type="title"/>
          </p:nvPr>
        </p:nvSpPr>
        <p:spPr>
          <a:xfrm>
            <a:off x="5068698" y="724382"/>
            <a:ext cx="6079278" cy="812530"/>
          </a:xfrm>
        </p:spPr>
        <p:txBody>
          <a:bodyPr/>
          <a:lstStyle/>
          <a:p>
            <a:r>
              <a:rPr lang="nl-NL" dirty="0">
                <a:latin typeface="Agency FB" panose="020B0503020202020204" pitchFamily="34" charset="0"/>
              </a:rPr>
              <a:t>MENSENRECHTEN GELDEN VOOR IEDEREEN, ALTIJD EN OVERAL.</a:t>
            </a:r>
            <a:endParaRPr lang="en-NL" dirty="0">
              <a:latin typeface="Agency FB" panose="020B0503020202020204" pitchFamily="34" charset="0"/>
            </a:endParaRPr>
          </a:p>
        </p:txBody>
      </p:sp>
      <p:sp>
        <p:nvSpPr>
          <p:cNvPr id="4" name="Text Placeholder 3">
            <a:extLst>
              <a:ext uri="{FF2B5EF4-FFF2-40B4-BE49-F238E27FC236}">
                <a16:creationId xmlns:a16="http://schemas.microsoft.com/office/drawing/2014/main" id="{965DBDAB-AC7F-495B-172D-CB688B159EAA}"/>
              </a:ext>
            </a:extLst>
          </p:cNvPr>
          <p:cNvSpPr>
            <a:spLocks noGrp="1"/>
          </p:cNvSpPr>
          <p:nvPr>
            <p:ph type="body" sz="quarter" idx="10"/>
          </p:nvPr>
        </p:nvSpPr>
        <p:spPr>
          <a:xfrm>
            <a:off x="5068698" y="1534845"/>
            <a:ext cx="4358974" cy="341632"/>
          </a:xfrm>
        </p:spPr>
        <p:txBody>
          <a:bodyPr/>
          <a:lstStyle/>
          <a:p>
            <a:r>
              <a:rPr lang="nl-NL" dirty="0">
                <a:latin typeface="Agency FB" panose="020B0503020202020204" pitchFamily="34" charset="0"/>
              </a:rPr>
              <a:t>​Wat bedoelen we precies met een recht?​</a:t>
            </a:r>
          </a:p>
        </p:txBody>
      </p:sp>
    </p:spTree>
    <p:extLst>
      <p:ext uri="{BB962C8B-B14F-4D97-AF65-F5344CB8AC3E}">
        <p14:creationId xmlns:p14="http://schemas.microsoft.com/office/powerpoint/2010/main" val="215980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7ED19D-0C66-D584-38ED-ADC3A5B48EFB}"/>
              </a:ext>
            </a:extLst>
          </p:cNvPr>
          <p:cNvSpPr>
            <a:spLocks noGrp="1"/>
          </p:cNvSpPr>
          <p:nvPr>
            <p:ph idx="1"/>
          </p:nvPr>
        </p:nvSpPr>
        <p:spPr/>
        <p:txBody>
          <a:bodyPr/>
          <a:lstStyle/>
          <a:p>
            <a:pPr marL="0" indent="0">
              <a:buNone/>
            </a:pPr>
            <a:r>
              <a:rPr lang="nl-NL" dirty="0">
                <a:latin typeface="Agency FB" panose="020B0503020202020204" pitchFamily="34" charset="0"/>
              </a:rPr>
              <a:t>Mensen die de wet hebben overtreden kunnen hun mensenrechten kwijtraken.​</a:t>
            </a:r>
          </a:p>
          <a:p>
            <a:pPr marL="0" indent="0">
              <a:buNone/>
            </a:pPr>
            <a:endParaRPr lang="nl-NL" dirty="0">
              <a:latin typeface="Agency FB" panose="020B0503020202020204" pitchFamily="34" charset="0"/>
            </a:endParaRPr>
          </a:p>
          <a:p>
            <a:pPr marL="514350" indent="-514350">
              <a:buClr>
                <a:srgbClr val="00B050"/>
              </a:buClr>
              <a:buFont typeface="+mj-lt"/>
              <a:buAutoNum type="alphaUcPeriod"/>
            </a:pPr>
            <a:r>
              <a:rPr lang="en-NL" dirty="0">
                <a:latin typeface="Agency FB" panose="020B0503020202020204" pitchFamily="34" charset="0"/>
              </a:rPr>
              <a:t>Waar​</a:t>
            </a:r>
          </a:p>
          <a:p>
            <a:pPr marL="514350" indent="-514350">
              <a:buFont typeface="+mj-lt"/>
              <a:buAutoNum type="alphaUcPeriod"/>
            </a:pPr>
            <a:endParaRPr lang="en-NL" dirty="0">
              <a:latin typeface="Agency FB" panose="020B0503020202020204" pitchFamily="34" charset="0"/>
            </a:endParaRPr>
          </a:p>
          <a:p>
            <a:pPr marL="514350" indent="-514350">
              <a:buClr>
                <a:srgbClr val="0070C0"/>
              </a:buClr>
              <a:buFont typeface="+mj-lt"/>
              <a:buAutoNum type="alphaUcPeriod"/>
            </a:pPr>
            <a:r>
              <a:rPr lang="en-NL" dirty="0">
                <a:latin typeface="Agency FB" panose="020B0503020202020204" pitchFamily="34" charset="0"/>
              </a:rPr>
              <a:t>Niet waar</a:t>
            </a:r>
          </a:p>
        </p:txBody>
      </p:sp>
      <p:sp>
        <p:nvSpPr>
          <p:cNvPr id="3" name="Title 2">
            <a:extLst>
              <a:ext uri="{FF2B5EF4-FFF2-40B4-BE49-F238E27FC236}">
                <a16:creationId xmlns:a16="http://schemas.microsoft.com/office/drawing/2014/main" id="{8EC4E021-26F3-1A24-71B9-26166AD02DBE}"/>
              </a:ext>
            </a:extLst>
          </p:cNvPr>
          <p:cNvSpPr>
            <a:spLocks noGrp="1"/>
          </p:cNvSpPr>
          <p:nvPr>
            <p:ph type="title"/>
          </p:nvPr>
        </p:nvSpPr>
        <p:spPr/>
        <p:txBody>
          <a:bodyPr/>
          <a:lstStyle/>
          <a:p>
            <a:r>
              <a:rPr lang="nl-NL" dirty="0">
                <a:latin typeface="Agency FB" panose="020B0503020202020204" pitchFamily="34" charset="0"/>
              </a:rPr>
              <a:t>WAAR OF NIET WAAR</a:t>
            </a:r>
            <a:endParaRPr lang="en-NL" dirty="0">
              <a:latin typeface="Agency FB" panose="020B0503020202020204" pitchFamily="34" charset="0"/>
            </a:endParaRPr>
          </a:p>
        </p:txBody>
      </p:sp>
    </p:spTree>
    <p:extLst>
      <p:ext uri="{BB962C8B-B14F-4D97-AF65-F5344CB8AC3E}">
        <p14:creationId xmlns:p14="http://schemas.microsoft.com/office/powerpoint/2010/main" val="2086830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5B5E-8CD9-3189-846D-204CD2815B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E9101D-4C89-6CDB-259F-D4372663B4E2}"/>
              </a:ext>
            </a:extLst>
          </p:cNvPr>
          <p:cNvSpPr>
            <a:spLocks noGrp="1"/>
          </p:cNvSpPr>
          <p:nvPr>
            <p:ph idx="1"/>
          </p:nvPr>
        </p:nvSpPr>
        <p:spPr/>
        <p:txBody>
          <a:bodyPr/>
          <a:lstStyle/>
          <a:p>
            <a:pPr marL="0" indent="0">
              <a:buNone/>
            </a:pPr>
            <a:r>
              <a:rPr lang="nl-NL" dirty="0">
                <a:latin typeface="Agency FB" panose="020B0503020202020204" pitchFamily="34" charset="0"/>
              </a:rPr>
              <a:t>Mensen die de wet hebben overtreden kunnen hun mensenrechten kwijtraken.​</a:t>
            </a:r>
            <a:br>
              <a:rPr lang="nl-NL" dirty="0">
                <a:latin typeface="Agency FB" panose="020B0503020202020204" pitchFamily="34" charset="0"/>
              </a:rPr>
            </a:br>
            <a:endParaRPr lang="nl-NL" dirty="0">
              <a:latin typeface="Agency FB" panose="020B0503020202020204" pitchFamily="34" charset="0"/>
            </a:endParaRPr>
          </a:p>
          <a:p>
            <a:pPr marL="514350" indent="-514350">
              <a:buClr>
                <a:srgbClr val="00B050"/>
              </a:buClr>
              <a:buFont typeface="+mj-lt"/>
              <a:buAutoNum type="alphaUcPeriod"/>
            </a:pPr>
            <a:r>
              <a:rPr lang="en-NL" dirty="0">
                <a:latin typeface="Agency FB" panose="020B0503020202020204" pitchFamily="34" charset="0"/>
              </a:rPr>
              <a:t>Waar​</a:t>
            </a:r>
          </a:p>
          <a:p>
            <a:pPr marL="514350" indent="-514350">
              <a:buFont typeface="+mj-lt"/>
              <a:buAutoNum type="alphaUcPeriod"/>
            </a:pPr>
            <a:endParaRPr lang="en-NL" dirty="0">
              <a:latin typeface="Agency FB" panose="020B0503020202020204" pitchFamily="34" charset="0"/>
            </a:endParaRPr>
          </a:p>
          <a:p>
            <a:pPr marL="514350" indent="-514350">
              <a:buClr>
                <a:srgbClr val="0070C0"/>
              </a:buClr>
              <a:buFont typeface="+mj-lt"/>
              <a:buAutoNum type="alphaUcPeriod"/>
            </a:pPr>
            <a:r>
              <a:rPr lang="en-NL" b="1" dirty="0">
                <a:solidFill>
                  <a:schemeClr val="accent6"/>
                </a:solidFill>
                <a:latin typeface="Agency FB" panose="020B0503020202020204" pitchFamily="34" charset="0"/>
              </a:rPr>
              <a:t>Niet waar</a:t>
            </a:r>
          </a:p>
        </p:txBody>
      </p:sp>
      <p:sp>
        <p:nvSpPr>
          <p:cNvPr id="3" name="Title 2">
            <a:extLst>
              <a:ext uri="{FF2B5EF4-FFF2-40B4-BE49-F238E27FC236}">
                <a16:creationId xmlns:a16="http://schemas.microsoft.com/office/drawing/2014/main" id="{06401E6A-4DA8-71FB-0364-AA4C1AB292F1}"/>
              </a:ext>
            </a:extLst>
          </p:cNvPr>
          <p:cNvSpPr>
            <a:spLocks noGrp="1"/>
          </p:cNvSpPr>
          <p:nvPr>
            <p:ph type="title"/>
          </p:nvPr>
        </p:nvSpPr>
        <p:spPr/>
        <p:txBody>
          <a:bodyPr/>
          <a:lstStyle/>
          <a:p>
            <a:r>
              <a:rPr lang="nl-NL" dirty="0">
                <a:latin typeface="Agency FB" panose="020B0503020202020204" pitchFamily="34" charset="0"/>
              </a:rPr>
              <a:t>WAAR OF NIET WAAR</a:t>
            </a:r>
            <a:endParaRPr lang="en-NL" dirty="0">
              <a:latin typeface="Agency FB" panose="020B0503020202020204" pitchFamily="34" charset="0"/>
            </a:endParaRPr>
          </a:p>
        </p:txBody>
      </p:sp>
    </p:spTree>
    <p:extLst>
      <p:ext uri="{BB962C8B-B14F-4D97-AF65-F5344CB8AC3E}">
        <p14:creationId xmlns:p14="http://schemas.microsoft.com/office/powerpoint/2010/main" val="3923884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016417-591C-EC16-19E0-01BD4D9BD6F7}"/>
              </a:ext>
            </a:extLst>
          </p:cNvPr>
          <p:cNvSpPr>
            <a:spLocks noGrp="1"/>
          </p:cNvSpPr>
          <p:nvPr>
            <p:ph idx="1"/>
          </p:nvPr>
        </p:nvSpPr>
        <p:spPr/>
        <p:txBody>
          <a:bodyPr>
            <a:normAutofit fontScale="92500" lnSpcReduction="10000"/>
          </a:bodyPr>
          <a:lstStyle/>
          <a:p>
            <a:pPr marL="514350" indent="-514350">
              <a:buClr>
                <a:srgbClr val="00B050"/>
              </a:buClr>
              <a:buFont typeface="+mj-lt"/>
              <a:buAutoNum type="alphaUcPeriod"/>
            </a:pPr>
            <a:r>
              <a:rPr lang="nl-NL" dirty="0">
                <a:latin typeface="Agency FB" panose="020B0503020202020204" pitchFamily="34" charset="0"/>
              </a:rPr>
              <a:t>Het recht op onderwijs​</a:t>
            </a:r>
          </a:p>
          <a:p>
            <a:pPr marL="514350" indent="-514350">
              <a:buFont typeface="+mj-lt"/>
              <a:buAutoNum type="alphaUcPeriod"/>
            </a:pPr>
            <a:endParaRPr lang="nl-NL" dirty="0">
              <a:latin typeface="Agency FB" panose="020B0503020202020204" pitchFamily="34" charset="0"/>
            </a:endParaRPr>
          </a:p>
          <a:p>
            <a:pPr marL="514350" indent="-514350">
              <a:buClr>
                <a:srgbClr val="FF0000"/>
              </a:buClr>
              <a:buFont typeface="+mj-lt"/>
              <a:buAutoNum type="alphaUcPeriod"/>
            </a:pPr>
            <a:r>
              <a:rPr lang="nl-NL" dirty="0">
                <a:latin typeface="Agency FB" panose="020B0503020202020204" pitchFamily="34" charset="0"/>
              </a:rPr>
              <a:t>Het recht op liefde​</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Het recht op rust en vrije tijd​</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dirty="0">
                <a:latin typeface="Agency FB" panose="020B0503020202020204" pitchFamily="34" charset="0"/>
              </a:rPr>
              <a:t>Het recht op een nationaliteit​</a:t>
            </a:r>
          </a:p>
        </p:txBody>
      </p:sp>
      <p:sp>
        <p:nvSpPr>
          <p:cNvPr id="3" name="Title 2">
            <a:extLst>
              <a:ext uri="{FF2B5EF4-FFF2-40B4-BE49-F238E27FC236}">
                <a16:creationId xmlns:a16="http://schemas.microsoft.com/office/drawing/2014/main" id="{92CB93A5-2C48-C86C-92C1-04D4495AC0C0}"/>
              </a:ext>
            </a:extLst>
          </p:cNvPr>
          <p:cNvSpPr>
            <a:spLocks noGrp="1"/>
          </p:cNvSpPr>
          <p:nvPr>
            <p:ph type="title"/>
          </p:nvPr>
        </p:nvSpPr>
        <p:spPr>
          <a:xfrm>
            <a:off x="5545777" y="742451"/>
            <a:ext cx="6079278" cy="812530"/>
          </a:xfrm>
        </p:spPr>
        <p:txBody>
          <a:bodyPr/>
          <a:lstStyle/>
          <a:p>
            <a:r>
              <a:rPr lang="nl-NL" dirty="0">
                <a:latin typeface="Agency FB" panose="020B0503020202020204" pitchFamily="34" charset="0"/>
              </a:rPr>
              <a:t>WELKE VAN DE VOLGENDE RECHTEN IS GEEN ECHT MENSENRECHT?​</a:t>
            </a:r>
            <a:endParaRPr lang="en-US" dirty="0">
              <a:latin typeface="Agency FB" panose="020B0503020202020204" pitchFamily="34" charset="0"/>
            </a:endParaRPr>
          </a:p>
        </p:txBody>
      </p:sp>
    </p:spTree>
    <p:extLst>
      <p:ext uri="{BB962C8B-B14F-4D97-AF65-F5344CB8AC3E}">
        <p14:creationId xmlns:p14="http://schemas.microsoft.com/office/powerpoint/2010/main" val="1347336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843B2-0213-21DD-5A27-6B12F4A086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D34F69-FF98-BCF1-4C44-4252FDA5CA86}"/>
              </a:ext>
            </a:extLst>
          </p:cNvPr>
          <p:cNvSpPr>
            <a:spLocks noGrp="1"/>
          </p:cNvSpPr>
          <p:nvPr>
            <p:ph idx="1"/>
          </p:nvPr>
        </p:nvSpPr>
        <p:spPr/>
        <p:txBody>
          <a:bodyPr>
            <a:normAutofit fontScale="92500" lnSpcReduction="10000"/>
          </a:bodyPr>
          <a:lstStyle/>
          <a:p>
            <a:pPr marL="514350" indent="-514350">
              <a:buClr>
                <a:srgbClr val="00B050"/>
              </a:buClr>
              <a:buFont typeface="+mj-lt"/>
              <a:buAutoNum type="alphaUcPeriod"/>
            </a:pPr>
            <a:r>
              <a:rPr lang="nl-NL" dirty="0">
                <a:latin typeface="Agency FB" panose="020B0503020202020204" pitchFamily="34" charset="0"/>
              </a:rPr>
              <a:t>Het recht op onderwijs​</a:t>
            </a:r>
          </a:p>
          <a:p>
            <a:pPr marL="514350" indent="-514350">
              <a:buFont typeface="+mj-lt"/>
              <a:buAutoNum type="alphaUcPeriod"/>
            </a:pPr>
            <a:endParaRPr lang="nl-NL" dirty="0">
              <a:latin typeface="Agency FB" panose="020B0503020202020204" pitchFamily="34" charset="0"/>
            </a:endParaRPr>
          </a:p>
          <a:p>
            <a:pPr marL="514350" indent="-514350">
              <a:buClr>
                <a:srgbClr val="FF0000"/>
              </a:buClr>
              <a:buFont typeface="+mj-lt"/>
              <a:buAutoNum type="alphaUcPeriod"/>
            </a:pPr>
            <a:r>
              <a:rPr lang="nl-NL" b="1" dirty="0">
                <a:solidFill>
                  <a:schemeClr val="accent6"/>
                </a:solidFill>
                <a:latin typeface="Agency FB" panose="020B0503020202020204" pitchFamily="34" charset="0"/>
              </a:rPr>
              <a:t>Het recht op liefde​</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Het recht op rust en vrije tijd​</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dirty="0">
                <a:latin typeface="Agency FB" panose="020B0503020202020204" pitchFamily="34" charset="0"/>
              </a:rPr>
              <a:t>Het recht op een nationaliteit​</a:t>
            </a:r>
          </a:p>
        </p:txBody>
      </p:sp>
      <p:sp>
        <p:nvSpPr>
          <p:cNvPr id="3" name="Title 2">
            <a:extLst>
              <a:ext uri="{FF2B5EF4-FFF2-40B4-BE49-F238E27FC236}">
                <a16:creationId xmlns:a16="http://schemas.microsoft.com/office/drawing/2014/main" id="{6ACF5624-5290-50DC-EF3A-EA5B4EEFBEDD}"/>
              </a:ext>
            </a:extLst>
          </p:cNvPr>
          <p:cNvSpPr>
            <a:spLocks noGrp="1"/>
          </p:cNvSpPr>
          <p:nvPr>
            <p:ph type="title"/>
          </p:nvPr>
        </p:nvSpPr>
        <p:spPr>
          <a:xfrm>
            <a:off x="5545777" y="729847"/>
            <a:ext cx="6079278" cy="812530"/>
          </a:xfrm>
        </p:spPr>
        <p:txBody>
          <a:bodyPr/>
          <a:lstStyle/>
          <a:p>
            <a:r>
              <a:rPr lang="nl-NL" dirty="0">
                <a:latin typeface="Agency FB" panose="020B0503020202020204" pitchFamily="34" charset="0"/>
              </a:rPr>
              <a:t>WELKE VAN DE VOLGENDE RECHTEN IS GEEN ECHT MENSENRECHT?​</a:t>
            </a:r>
            <a:endParaRPr lang="en-US" dirty="0">
              <a:latin typeface="Agency FB" panose="020B0503020202020204" pitchFamily="34" charset="0"/>
            </a:endParaRPr>
          </a:p>
        </p:txBody>
      </p:sp>
    </p:spTree>
    <p:extLst>
      <p:ext uri="{BB962C8B-B14F-4D97-AF65-F5344CB8AC3E}">
        <p14:creationId xmlns:p14="http://schemas.microsoft.com/office/powerpoint/2010/main" val="892346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CB7163-4C35-5BE1-B61D-47DDE1F97AFF}"/>
              </a:ext>
            </a:extLst>
          </p:cNvPr>
          <p:cNvSpPr>
            <a:spLocks noGrp="1"/>
          </p:cNvSpPr>
          <p:nvPr>
            <p:ph idx="1"/>
          </p:nvPr>
        </p:nvSpPr>
        <p:spPr/>
        <p:txBody>
          <a:bodyPr>
            <a:normAutofit fontScale="92500"/>
          </a:bodyPr>
          <a:lstStyle/>
          <a:p>
            <a:pPr marL="514350" indent="-514350">
              <a:buClr>
                <a:srgbClr val="0070C0"/>
              </a:buClr>
              <a:buFont typeface="+mj-lt"/>
              <a:buAutoNum type="alphaUcPeriod"/>
            </a:pPr>
            <a:r>
              <a:rPr lang="nl-NL" dirty="0">
                <a:latin typeface="Agency FB" panose="020B0503020202020204" pitchFamily="34" charset="0"/>
              </a:rPr>
              <a:t>Mensen die opkomen voor hun mensenrechten of de rechten van anderen.​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Mensen die met wapens strijden tegen hun regering.​</a:t>
            </a:r>
          </a:p>
          <a:p>
            <a:pPr marL="514350" indent="-514350">
              <a:buFont typeface="+mj-lt"/>
              <a:buAutoNum type="alphaUcPeriod"/>
            </a:pPr>
            <a:endParaRPr lang="nl-NL" dirty="0">
              <a:latin typeface="Agency FB" panose="020B0503020202020204" pitchFamily="34" charset="0"/>
            </a:endParaRPr>
          </a:p>
          <a:p>
            <a:pPr marL="514350" indent="-514350">
              <a:buClr>
                <a:srgbClr val="FF0000"/>
              </a:buClr>
              <a:buFont typeface="+mj-lt"/>
              <a:buAutoNum type="alphaUcPeriod"/>
            </a:pPr>
            <a:r>
              <a:rPr lang="nl-NL" dirty="0">
                <a:latin typeface="Agency FB" panose="020B0503020202020204" pitchFamily="34" charset="0"/>
              </a:rPr>
              <a:t>Advocaten die rechtszaken voeren over mensenrechten.​</a:t>
            </a:r>
          </a:p>
          <a:p>
            <a:pPr marL="514350" indent="-514350">
              <a:buFont typeface="+mj-lt"/>
              <a:buAutoNum type="alphaUcPeriod"/>
            </a:pP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E8CA0A09-366D-ECBA-B939-CDD859102F49}"/>
              </a:ext>
            </a:extLst>
          </p:cNvPr>
          <p:cNvSpPr>
            <a:spLocks noGrp="1"/>
          </p:cNvSpPr>
          <p:nvPr>
            <p:ph type="title"/>
          </p:nvPr>
        </p:nvSpPr>
        <p:spPr>
          <a:xfrm>
            <a:off x="5545777" y="1052742"/>
            <a:ext cx="6079278" cy="452432"/>
          </a:xfrm>
        </p:spPr>
        <p:txBody>
          <a:bodyPr/>
          <a:lstStyle/>
          <a:p>
            <a:r>
              <a:rPr lang="en-US" dirty="0">
                <a:latin typeface="Agency FB" panose="020B0503020202020204" pitchFamily="34" charset="0"/>
              </a:rPr>
              <a:t>WAT ZIJN MENSENRECHTENVERDEDIGERS?​</a:t>
            </a:r>
          </a:p>
        </p:txBody>
      </p:sp>
    </p:spTree>
    <p:extLst>
      <p:ext uri="{BB962C8B-B14F-4D97-AF65-F5344CB8AC3E}">
        <p14:creationId xmlns:p14="http://schemas.microsoft.com/office/powerpoint/2010/main" val="2564159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403F2-D43D-108F-A74E-6E91D833886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B01AC7-0EA2-05FF-80F2-547802B95C10}"/>
              </a:ext>
            </a:extLst>
          </p:cNvPr>
          <p:cNvSpPr>
            <a:spLocks noGrp="1"/>
          </p:cNvSpPr>
          <p:nvPr>
            <p:ph idx="1"/>
          </p:nvPr>
        </p:nvSpPr>
        <p:spPr/>
        <p:txBody>
          <a:bodyPr>
            <a:normAutofit fontScale="92500"/>
          </a:bodyPr>
          <a:lstStyle/>
          <a:p>
            <a:pPr marL="514350" indent="-514350">
              <a:buClr>
                <a:srgbClr val="0070C0"/>
              </a:buClr>
              <a:buFont typeface="+mj-lt"/>
              <a:buAutoNum type="alphaUcPeriod"/>
            </a:pPr>
            <a:r>
              <a:rPr lang="nl-NL" b="1" dirty="0">
                <a:solidFill>
                  <a:schemeClr val="accent6"/>
                </a:solidFill>
                <a:latin typeface="Agency FB" panose="020B0503020202020204" pitchFamily="34" charset="0"/>
              </a:rPr>
              <a:t>Mensen die opkomen voor hun mensenrechten of de rechten van anderen.​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Mensen die met wapens strijden tegen hun regering.​</a:t>
            </a:r>
          </a:p>
          <a:p>
            <a:pPr marL="514350" indent="-514350">
              <a:buFont typeface="+mj-lt"/>
              <a:buAutoNum type="alphaUcPeriod"/>
            </a:pPr>
            <a:endParaRPr lang="nl-NL" dirty="0">
              <a:latin typeface="Agency FB" panose="020B0503020202020204" pitchFamily="34" charset="0"/>
            </a:endParaRPr>
          </a:p>
          <a:p>
            <a:pPr marL="514350" indent="-514350">
              <a:buClr>
                <a:srgbClr val="FF0000"/>
              </a:buClr>
              <a:buFont typeface="+mj-lt"/>
              <a:buAutoNum type="alphaUcPeriod"/>
            </a:pPr>
            <a:r>
              <a:rPr lang="nl-NL" dirty="0">
                <a:latin typeface="Agency FB" panose="020B0503020202020204" pitchFamily="34" charset="0"/>
              </a:rPr>
              <a:t>Advocaten die rechtszaken voeren over mensenrechten.​</a:t>
            </a:r>
          </a:p>
          <a:p>
            <a:pPr marL="514350" indent="-514350">
              <a:buFont typeface="+mj-lt"/>
              <a:buAutoNum type="alphaUcPeriod"/>
            </a:pP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3C263DDA-4325-35A7-89DE-930E4C78CB2F}"/>
              </a:ext>
            </a:extLst>
          </p:cNvPr>
          <p:cNvSpPr>
            <a:spLocks noGrp="1"/>
          </p:cNvSpPr>
          <p:nvPr>
            <p:ph type="title"/>
          </p:nvPr>
        </p:nvSpPr>
        <p:spPr>
          <a:xfrm>
            <a:off x="5545777" y="1028929"/>
            <a:ext cx="6079278" cy="452432"/>
          </a:xfrm>
        </p:spPr>
        <p:txBody>
          <a:bodyPr/>
          <a:lstStyle/>
          <a:p>
            <a:r>
              <a:rPr lang="en-US" dirty="0">
                <a:latin typeface="Agency FB" panose="020B0503020202020204" pitchFamily="34" charset="0"/>
              </a:rPr>
              <a:t>WAT ZIJN MENSENRECHTENVERDEDIGERS?​</a:t>
            </a:r>
          </a:p>
        </p:txBody>
      </p:sp>
    </p:spTree>
    <p:extLst>
      <p:ext uri="{BB962C8B-B14F-4D97-AF65-F5344CB8AC3E}">
        <p14:creationId xmlns:p14="http://schemas.microsoft.com/office/powerpoint/2010/main" val="1399543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B661FC-E1CF-89FE-A140-CB60C31FA548}"/>
              </a:ext>
            </a:extLst>
          </p:cNvPr>
          <p:cNvSpPr>
            <a:spLocks noGrp="1"/>
          </p:cNvSpPr>
          <p:nvPr>
            <p:ph idx="1"/>
          </p:nvPr>
        </p:nvSpPr>
        <p:spPr/>
        <p:txBody>
          <a:bodyPr vert="horz" lIns="91440" tIns="45720" rIns="91440" bIns="45720" rtlCol="0" anchor="t">
            <a:normAutofit fontScale="92500" lnSpcReduction="20000"/>
          </a:bodyPr>
          <a:lstStyle/>
          <a:p>
            <a:pPr marL="514350" indent="-514350">
              <a:buClr>
                <a:srgbClr val="FF0000"/>
              </a:buClr>
              <a:buFont typeface="+mj-lt"/>
              <a:buAutoNum type="alphaUcPeriod"/>
            </a:pPr>
            <a:r>
              <a:rPr lang="nl-NL" dirty="0">
                <a:latin typeface="Agency FB" panose="020B0503020202020204" pitchFamily="34" charset="0"/>
              </a:rPr>
              <a:t>Mensen die geweld hebben gebruikt en weten dat ze daarom in de gevangenis moeten zitten.​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Mensen die geen geweld hebben gebruikt maar vanwege hun mening, godsdienst, afkomst of seksuele voorkeur in de gevangenis zitten.​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Mensen die geen geweten hebben en beter gevangen kunnen zitten.​</a:t>
            </a:r>
          </a:p>
          <a:p>
            <a:pPr marL="514350" indent="-514350">
              <a:buFont typeface="+mj-lt"/>
              <a:buAutoNum type="alphaUcPeriod"/>
            </a:pPr>
            <a:endParaRPr lang="nl-NL" dirty="0">
              <a:latin typeface="Agency FB" panose="020B0503020202020204" pitchFamily="34" charset="0"/>
            </a:endParaRPr>
          </a:p>
        </p:txBody>
      </p:sp>
      <p:sp>
        <p:nvSpPr>
          <p:cNvPr id="3" name="Title 2">
            <a:extLst>
              <a:ext uri="{FF2B5EF4-FFF2-40B4-BE49-F238E27FC236}">
                <a16:creationId xmlns:a16="http://schemas.microsoft.com/office/drawing/2014/main" id="{43EC7C1E-1C4D-F3B1-4936-76349152BE60}"/>
              </a:ext>
            </a:extLst>
          </p:cNvPr>
          <p:cNvSpPr>
            <a:spLocks noGrp="1"/>
          </p:cNvSpPr>
          <p:nvPr>
            <p:ph type="title"/>
          </p:nvPr>
        </p:nvSpPr>
        <p:spPr>
          <a:xfrm>
            <a:off x="5545777" y="819115"/>
            <a:ext cx="6079278" cy="812530"/>
          </a:xfrm>
        </p:spPr>
        <p:txBody>
          <a:bodyPr/>
          <a:lstStyle/>
          <a:p>
            <a:r>
              <a:rPr lang="nl-NL" dirty="0">
                <a:latin typeface="Agency FB" panose="020B0503020202020204" pitchFamily="34" charset="0"/>
              </a:rPr>
              <a:t>WELKE GEVANGENEN WORDEN GEWETENSGEVANGENEN GENOEMD?​</a:t>
            </a:r>
            <a:endParaRPr lang="en-US" dirty="0">
              <a:latin typeface="Agency FB" panose="020B0503020202020204" pitchFamily="34" charset="0"/>
            </a:endParaRPr>
          </a:p>
        </p:txBody>
      </p:sp>
    </p:spTree>
    <p:extLst>
      <p:ext uri="{BB962C8B-B14F-4D97-AF65-F5344CB8AC3E}">
        <p14:creationId xmlns:p14="http://schemas.microsoft.com/office/powerpoint/2010/main" val="2654326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BCA8F1-0E39-813E-4B27-52300F638577}"/>
              </a:ext>
            </a:extLst>
          </p:cNvPr>
          <p:cNvSpPr>
            <a:spLocks noGrp="1"/>
          </p:cNvSpPr>
          <p:nvPr>
            <p:ph idx="1"/>
          </p:nvPr>
        </p:nvSpPr>
        <p:spPr/>
        <p:txBody>
          <a:bodyPr>
            <a:normAutofit/>
          </a:bodyPr>
          <a:lstStyle/>
          <a:p>
            <a:pPr marL="514350" indent="-514350" fontAlgn="base">
              <a:buFont typeface="+mj-lt"/>
              <a:buAutoNum type="arabicPeriod"/>
            </a:pPr>
            <a:r>
              <a:rPr lang="nl-NL" dirty="0">
                <a:latin typeface="Agency FB" panose="020B0503020202020204" pitchFamily="34" charset="0"/>
              </a:rPr>
              <a:t>De Power van Post</a:t>
            </a:r>
            <a:r>
              <a:rPr lang="en-US" dirty="0">
                <a:latin typeface="Agency FB" panose="020B0503020202020204" pitchFamily="34" charset="0"/>
              </a:rPr>
              <a:t>​</a:t>
            </a:r>
            <a:endParaRPr lang="nl-NL" dirty="0">
              <a:latin typeface="Agency FB" panose="020B0503020202020204" pitchFamily="34" charset="0"/>
            </a:endParaRPr>
          </a:p>
          <a:p>
            <a:pPr marL="514350" indent="-514350" fontAlgn="base">
              <a:buFont typeface="+mj-lt"/>
              <a:buAutoNum type="arabicPeriod"/>
            </a:pPr>
            <a:r>
              <a:rPr lang="nl-NL" dirty="0">
                <a:latin typeface="Agency FB" panose="020B0503020202020204" pitchFamily="34" charset="0"/>
              </a:rPr>
              <a:t>Amnesty, Wie?</a:t>
            </a:r>
            <a:r>
              <a:rPr lang="en-US" dirty="0">
                <a:latin typeface="Agency FB" panose="020B0503020202020204" pitchFamily="34" charset="0"/>
              </a:rPr>
              <a:t>​</a:t>
            </a:r>
          </a:p>
          <a:p>
            <a:pPr marL="514350" indent="-514350" fontAlgn="base">
              <a:buFont typeface="+mj-lt"/>
              <a:buAutoNum type="arabicPeriod"/>
            </a:pPr>
            <a:r>
              <a:rPr lang="nl-NL" dirty="0">
                <a:latin typeface="Agency FB" panose="020B0503020202020204" pitchFamily="34" charset="0"/>
              </a:rPr>
              <a:t>Amnesty Actief</a:t>
            </a:r>
            <a:r>
              <a:rPr lang="en-US" dirty="0">
                <a:latin typeface="Agency FB" panose="020B0503020202020204" pitchFamily="34" charset="0"/>
              </a:rPr>
              <a:t>​</a:t>
            </a:r>
            <a:endParaRPr lang="nl-NL" dirty="0">
              <a:latin typeface="Agency FB" panose="020B0503020202020204" pitchFamily="34" charset="0"/>
            </a:endParaRPr>
          </a:p>
          <a:p>
            <a:pPr marL="514350" indent="-514350" fontAlgn="base">
              <a:buFont typeface="+mj-lt"/>
              <a:buAutoNum type="arabicPeriod"/>
            </a:pPr>
            <a:r>
              <a:rPr lang="nl-NL" dirty="0">
                <a:latin typeface="Agency FB" panose="020B0503020202020204" pitchFamily="34" charset="0"/>
              </a:rPr>
              <a:t>App? Mail? Brief!</a:t>
            </a:r>
            <a:r>
              <a:rPr lang="en-US" dirty="0">
                <a:latin typeface="Agency FB" panose="020B0503020202020204" pitchFamily="34" charset="0"/>
              </a:rPr>
              <a:t>​</a:t>
            </a:r>
            <a:endParaRPr lang="nl-NL" dirty="0">
              <a:latin typeface="Agency FB" panose="020B0503020202020204" pitchFamily="34" charset="0"/>
            </a:endParaRPr>
          </a:p>
          <a:p>
            <a:pPr marL="514350" indent="-514350" fontAlgn="base">
              <a:buFont typeface="+mj-lt"/>
              <a:buAutoNum type="arabicPeriod"/>
            </a:pPr>
            <a:r>
              <a:rPr lang="nl-NL" dirty="0">
                <a:latin typeface="Agency FB" panose="020B0503020202020204" pitchFamily="34" charset="0"/>
              </a:rPr>
              <a:t>My Right! </a:t>
            </a:r>
            <a:r>
              <a:rPr lang="nl-NL" dirty="0" err="1">
                <a:latin typeface="Agency FB" panose="020B0503020202020204" pitchFamily="34" charset="0"/>
              </a:rPr>
              <a:t>You</a:t>
            </a:r>
            <a:r>
              <a:rPr lang="nl-NL" dirty="0">
                <a:latin typeface="Agency FB" panose="020B0503020202020204" pitchFamily="34" charset="0"/>
              </a:rPr>
              <a:t> Write?</a:t>
            </a:r>
            <a:r>
              <a:rPr lang="en-US" dirty="0">
                <a:latin typeface="Agency FB" panose="020B0503020202020204" pitchFamily="34" charset="0"/>
              </a:rPr>
              <a:t>​</a:t>
            </a:r>
            <a:endParaRPr lang="nl-NL" dirty="0">
              <a:latin typeface="Agency FB" panose="020B0503020202020204" pitchFamily="34" charset="0"/>
            </a:endParaRPr>
          </a:p>
          <a:p>
            <a:pPr marL="514350" indent="-514350" fontAlgn="base">
              <a:buFont typeface="+mj-lt"/>
              <a:buAutoNum type="arabicPeriod"/>
            </a:pPr>
            <a:r>
              <a:rPr lang="nl-NL" dirty="0">
                <a:latin typeface="Agency FB" panose="020B0503020202020204" pitchFamily="34" charset="0"/>
              </a:rPr>
              <a:t>Pen? Papier? Schrijf!</a:t>
            </a:r>
            <a:r>
              <a:rPr lang="en-US" dirty="0">
                <a:latin typeface="Agency FB" panose="020B0503020202020204" pitchFamily="34" charset="0"/>
              </a:rPr>
              <a:t>​</a:t>
            </a:r>
          </a:p>
        </p:txBody>
      </p:sp>
      <p:sp>
        <p:nvSpPr>
          <p:cNvPr id="3" name="Title 2">
            <a:extLst>
              <a:ext uri="{FF2B5EF4-FFF2-40B4-BE49-F238E27FC236}">
                <a16:creationId xmlns:a16="http://schemas.microsoft.com/office/drawing/2014/main" id="{DD7D475C-2080-5CFF-3C2D-1362F6DB7D6A}"/>
              </a:ext>
            </a:extLst>
          </p:cNvPr>
          <p:cNvSpPr>
            <a:spLocks noGrp="1"/>
          </p:cNvSpPr>
          <p:nvPr>
            <p:ph type="title"/>
          </p:nvPr>
        </p:nvSpPr>
        <p:spPr>
          <a:xfrm>
            <a:off x="5545777" y="1368257"/>
            <a:ext cx="6079278" cy="452432"/>
          </a:xfrm>
        </p:spPr>
        <p:txBody>
          <a:bodyPr/>
          <a:lstStyle/>
          <a:p>
            <a:r>
              <a:rPr lang="en-NL" dirty="0">
                <a:latin typeface="Agency FB" panose="020B0503020202020204" pitchFamily="34" charset="0"/>
              </a:rPr>
              <a:t>INHOUD VAN DE LES​</a:t>
            </a:r>
          </a:p>
        </p:txBody>
      </p:sp>
      <p:sp>
        <p:nvSpPr>
          <p:cNvPr id="4" name="Text Placeholder 3">
            <a:extLst>
              <a:ext uri="{FF2B5EF4-FFF2-40B4-BE49-F238E27FC236}">
                <a16:creationId xmlns:a16="http://schemas.microsoft.com/office/drawing/2014/main" id="{FC4C29E0-60B5-72E9-7B43-56C2388D4A16}"/>
              </a:ext>
            </a:extLst>
          </p:cNvPr>
          <p:cNvSpPr>
            <a:spLocks noGrp="1"/>
          </p:cNvSpPr>
          <p:nvPr>
            <p:ph type="body" sz="quarter" idx="10"/>
          </p:nvPr>
        </p:nvSpPr>
        <p:spPr/>
        <p:txBody>
          <a:bodyPr/>
          <a:lstStyle/>
          <a:p>
            <a:endParaRPr lang="en-NL" dirty="0"/>
          </a:p>
        </p:txBody>
      </p:sp>
    </p:spTree>
    <p:extLst>
      <p:ext uri="{BB962C8B-B14F-4D97-AF65-F5344CB8AC3E}">
        <p14:creationId xmlns:p14="http://schemas.microsoft.com/office/powerpoint/2010/main" val="169648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6D218-AFA4-CE29-D063-B876AF9820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AE30BC-3655-5617-ED66-55F39032273F}"/>
              </a:ext>
            </a:extLst>
          </p:cNvPr>
          <p:cNvSpPr>
            <a:spLocks noGrp="1"/>
          </p:cNvSpPr>
          <p:nvPr>
            <p:ph idx="1"/>
          </p:nvPr>
        </p:nvSpPr>
        <p:spPr/>
        <p:txBody>
          <a:bodyPr vert="horz" lIns="91440" tIns="45720" rIns="91440" bIns="45720" rtlCol="0" anchor="t">
            <a:normAutofit fontScale="92500" lnSpcReduction="20000"/>
          </a:bodyPr>
          <a:lstStyle/>
          <a:p>
            <a:pPr marL="514350" indent="-514350">
              <a:buClr>
                <a:srgbClr val="FF0000"/>
              </a:buClr>
              <a:buFont typeface="+mj-lt"/>
              <a:buAutoNum type="alphaUcPeriod"/>
            </a:pPr>
            <a:r>
              <a:rPr lang="nl-NL" dirty="0">
                <a:latin typeface="Agency FB" panose="020B0503020202020204" pitchFamily="34" charset="0"/>
              </a:rPr>
              <a:t>Mensen die geweld hebben gebruikt en weten dat ze daarom in de gevangenis moeten zitten.​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b="1" dirty="0">
                <a:solidFill>
                  <a:schemeClr val="accent6"/>
                </a:solidFill>
                <a:latin typeface="Agency FB" panose="020B0503020202020204" pitchFamily="34" charset="0"/>
              </a:rPr>
              <a:t>Mensen die geen geweld hebben gebruikt maar vanwege hun mening, godsdienst, afkomst of seksuele voorkeur in de gevangenis zitten.​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Mensen die geen geweten hebben en beter gevangen kunnen zitten.​</a:t>
            </a:r>
          </a:p>
          <a:p>
            <a:pPr marL="514350" indent="-514350">
              <a:buFont typeface="+mj-lt"/>
              <a:buAutoNum type="alphaUcPeriod"/>
            </a:pPr>
            <a:endParaRPr lang="nl-NL" dirty="0">
              <a:latin typeface="Agency FB" panose="020B0503020202020204" pitchFamily="34" charset="0"/>
            </a:endParaRPr>
          </a:p>
        </p:txBody>
      </p:sp>
      <p:sp>
        <p:nvSpPr>
          <p:cNvPr id="3" name="Title 2">
            <a:extLst>
              <a:ext uri="{FF2B5EF4-FFF2-40B4-BE49-F238E27FC236}">
                <a16:creationId xmlns:a16="http://schemas.microsoft.com/office/drawing/2014/main" id="{29BFEC33-9E17-E181-22E4-65A4453685D8}"/>
              </a:ext>
            </a:extLst>
          </p:cNvPr>
          <p:cNvSpPr>
            <a:spLocks noGrp="1"/>
          </p:cNvSpPr>
          <p:nvPr>
            <p:ph type="title"/>
          </p:nvPr>
        </p:nvSpPr>
        <p:spPr>
          <a:xfrm>
            <a:off x="5545777" y="640521"/>
            <a:ext cx="6079278" cy="812530"/>
          </a:xfrm>
        </p:spPr>
        <p:txBody>
          <a:bodyPr/>
          <a:lstStyle/>
          <a:p>
            <a:r>
              <a:rPr lang="nl-NL" dirty="0">
                <a:latin typeface="Agency FB" panose="020B0503020202020204" pitchFamily="34" charset="0"/>
              </a:rPr>
              <a:t>WELKE GEVANGENEN WORDEN GEWETENSGEVANGENEN GENOEMD?​</a:t>
            </a:r>
            <a:endParaRPr lang="en-US" dirty="0">
              <a:latin typeface="Agency FB" panose="020B0503020202020204" pitchFamily="34" charset="0"/>
            </a:endParaRPr>
          </a:p>
        </p:txBody>
      </p:sp>
    </p:spTree>
    <p:extLst>
      <p:ext uri="{BB962C8B-B14F-4D97-AF65-F5344CB8AC3E}">
        <p14:creationId xmlns:p14="http://schemas.microsoft.com/office/powerpoint/2010/main" val="119968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C64F24-63EF-490B-708B-77C379A55C69}"/>
              </a:ext>
            </a:extLst>
          </p:cNvPr>
          <p:cNvSpPr>
            <a:spLocks noGrp="1"/>
          </p:cNvSpPr>
          <p:nvPr>
            <p:ph idx="1"/>
          </p:nvPr>
        </p:nvSpPr>
        <p:spPr>
          <a:xfrm>
            <a:off x="4462308" y="2501463"/>
            <a:ext cx="6268271" cy="3487938"/>
          </a:xfrm>
        </p:spPr>
        <p:txBody>
          <a:bodyPr vert="horz" lIns="91440" tIns="45720" rIns="91440" bIns="45720" rtlCol="0" anchor="t">
            <a:noAutofit/>
          </a:bodyPr>
          <a:lstStyle/>
          <a:p>
            <a:pPr marL="514350" indent="-514350">
              <a:buClr>
                <a:srgbClr val="FF0000"/>
              </a:buClr>
              <a:buFont typeface="+mj-lt"/>
              <a:buAutoNum type="alphaUcPeriod"/>
            </a:pPr>
            <a:r>
              <a:rPr lang="nl-NL" sz="1800" dirty="0">
                <a:latin typeface="Agency FB" panose="020B0503020202020204" pitchFamily="34" charset="0"/>
              </a:rPr>
              <a:t>Zoveel mogelijk geld inzamelen, zodat er geld opgestuurd kan worden naar dat land​</a:t>
            </a:r>
          </a:p>
          <a:p>
            <a:pPr marL="514350" indent="-514350">
              <a:buFont typeface="+mj-lt"/>
              <a:buAutoNum type="alphaUcPeriod"/>
            </a:pPr>
            <a:endParaRPr lang="nl-NL" sz="1800" dirty="0">
              <a:latin typeface="Agency FB" panose="020B0503020202020204" pitchFamily="34" charset="0"/>
            </a:endParaRPr>
          </a:p>
          <a:p>
            <a:pPr marL="514350" indent="-514350">
              <a:buClr>
                <a:srgbClr val="00B050"/>
              </a:buClr>
              <a:buFont typeface="+mj-lt"/>
              <a:buAutoNum type="alphaUcPeriod"/>
            </a:pPr>
            <a:r>
              <a:rPr lang="nl-NL" sz="1800" dirty="0">
                <a:latin typeface="Agency FB" panose="020B0503020202020204" pitchFamily="34" charset="0"/>
              </a:rPr>
              <a:t>Zoveel mogelijk spullen verzamelen om op te sturen naar dat land​</a:t>
            </a:r>
          </a:p>
          <a:p>
            <a:pPr marL="514350" indent="-514350">
              <a:buFont typeface="+mj-lt"/>
              <a:buAutoNum type="alphaUcPeriod"/>
            </a:pPr>
            <a:endParaRPr lang="nl-NL" sz="1800" dirty="0">
              <a:latin typeface="Agency FB" panose="020B0503020202020204" pitchFamily="34" charset="0"/>
            </a:endParaRPr>
          </a:p>
          <a:p>
            <a:pPr marL="514350" indent="-514350">
              <a:buClr>
                <a:srgbClr val="0070C0"/>
              </a:buClr>
              <a:buFont typeface="+mj-lt"/>
              <a:buAutoNum type="alphaUcPeriod"/>
            </a:pPr>
            <a:r>
              <a:rPr lang="nl-NL" sz="1800" dirty="0">
                <a:latin typeface="Agency FB" panose="020B0503020202020204" pitchFamily="34" charset="0"/>
              </a:rPr>
              <a:t>Zoveel mogelijk mensen op de hoogte brengen van alles wat er misgaat met de mensenrechten in een land, zodat regeringen iets gaan doen om de situatie in hun land te verbeteren​</a:t>
            </a:r>
          </a:p>
          <a:p>
            <a:pPr marL="514350" indent="-514350">
              <a:buFont typeface="+mj-lt"/>
              <a:buAutoNum type="alphaUcPeriod"/>
            </a:pPr>
            <a:endParaRPr lang="nl-NL" sz="1800" dirty="0">
              <a:latin typeface="Agency FB" panose="020B0503020202020204" pitchFamily="34" charset="0"/>
            </a:endParaRPr>
          </a:p>
          <a:p>
            <a:pPr marL="514350" indent="-514350">
              <a:buClr>
                <a:schemeClr val="accent4"/>
              </a:buClr>
              <a:buFont typeface="+mj-lt"/>
              <a:buAutoNum type="alphaUcPeriod"/>
            </a:pPr>
            <a:r>
              <a:rPr lang="nl-NL" sz="1800" dirty="0">
                <a:latin typeface="Agency FB" panose="020B0503020202020204" pitchFamily="34" charset="0"/>
              </a:rPr>
              <a:t>Eerste hulp verlenen op plaatsen waar dat nodig is​</a:t>
            </a:r>
            <a:endParaRPr lang="en-US" sz="1800" dirty="0">
              <a:latin typeface="Agency FB" panose="020B0503020202020204" pitchFamily="34" charset="0"/>
            </a:endParaRPr>
          </a:p>
        </p:txBody>
      </p:sp>
      <p:sp>
        <p:nvSpPr>
          <p:cNvPr id="3" name="Title 2">
            <a:extLst>
              <a:ext uri="{FF2B5EF4-FFF2-40B4-BE49-F238E27FC236}">
                <a16:creationId xmlns:a16="http://schemas.microsoft.com/office/drawing/2014/main" id="{8166CCD2-BDEF-923C-19F8-FE27595FF2F6}"/>
              </a:ext>
            </a:extLst>
          </p:cNvPr>
          <p:cNvSpPr>
            <a:spLocks noGrp="1"/>
          </p:cNvSpPr>
          <p:nvPr>
            <p:ph type="title"/>
          </p:nvPr>
        </p:nvSpPr>
        <p:spPr>
          <a:xfrm>
            <a:off x="4557558" y="734681"/>
            <a:ext cx="6079278" cy="1421928"/>
          </a:xfrm>
        </p:spPr>
        <p:txBody>
          <a:bodyPr/>
          <a:lstStyle/>
          <a:p>
            <a:r>
              <a:rPr lang="nl-NL" sz="2400" dirty="0">
                <a:latin typeface="Agency FB" panose="020B0503020202020204" pitchFamily="34" charset="0"/>
              </a:rPr>
              <a:t>MENSEN DIE BIJ AMNESTY WERKEN DOEN EERST VEEL ONDERZOEK OM ERACHTER TE KOMEN WAT ER MIS IS MET DE MENSENRECHTEN IN EEN LAND. DAARNA IS HET TIJD OM IN ACTIE TE KOMEN. WAT WIL AMNESTY BEREIKEN?​</a:t>
            </a:r>
            <a:endParaRPr lang="en-US" sz="2400" dirty="0">
              <a:latin typeface="Agency FB" panose="020B0503020202020204" pitchFamily="34" charset="0"/>
            </a:endParaRPr>
          </a:p>
        </p:txBody>
      </p:sp>
    </p:spTree>
    <p:extLst>
      <p:ext uri="{BB962C8B-B14F-4D97-AF65-F5344CB8AC3E}">
        <p14:creationId xmlns:p14="http://schemas.microsoft.com/office/powerpoint/2010/main" val="2501815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7F6DF-989B-73C8-7B2E-A6CEABB3A26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098818-0CBD-037E-A9D1-2B71901769B1}"/>
              </a:ext>
            </a:extLst>
          </p:cNvPr>
          <p:cNvSpPr>
            <a:spLocks noGrp="1"/>
          </p:cNvSpPr>
          <p:nvPr>
            <p:ph idx="1"/>
          </p:nvPr>
        </p:nvSpPr>
        <p:spPr>
          <a:xfrm>
            <a:off x="4462308" y="2501463"/>
            <a:ext cx="6268271" cy="3487938"/>
          </a:xfrm>
        </p:spPr>
        <p:txBody>
          <a:bodyPr vert="horz" lIns="91440" tIns="45720" rIns="91440" bIns="45720" rtlCol="0" anchor="t">
            <a:noAutofit/>
          </a:bodyPr>
          <a:lstStyle/>
          <a:p>
            <a:pPr marL="514350" indent="-514350">
              <a:buClr>
                <a:srgbClr val="FF0000"/>
              </a:buClr>
              <a:buFont typeface="+mj-lt"/>
              <a:buAutoNum type="alphaUcPeriod"/>
            </a:pPr>
            <a:r>
              <a:rPr lang="nl-NL" sz="1800" dirty="0">
                <a:latin typeface="Agency FB" panose="020B0503020202020204" pitchFamily="34" charset="0"/>
              </a:rPr>
              <a:t>Zoveel mogelijk geld inzamelen, zodat er geld opgestuurd kan worden naar dat land​</a:t>
            </a:r>
          </a:p>
          <a:p>
            <a:pPr marL="514350" indent="-514350">
              <a:buFont typeface="+mj-lt"/>
              <a:buAutoNum type="alphaUcPeriod"/>
            </a:pPr>
            <a:endParaRPr lang="nl-NL" sz="1800" dirty="0">
              <a:latin typeface="Agency FB" panose="020B0503020202020204" pitchFamily="34" charset="0"/>
            </a:endParaRPr>
          </a:p>
          <a:p>
            <a:pPr marL="514350" indent="-514350">
              <a:buClr>
                <a:srgbClr val="00B050"/>
              </a:buClr>
              <a:buFont typeface="+mj-lt"/>
              <a:buAutoNum type="alphaUcPeriod"/>
            </a:pPr>
            <a:r>
              <a:rPr lang="nl-NL" sz="1800" dirty="0">
                <a:latin typeface="Agency FB" panose="020B0503020202020204" pitchFamily="34" charset="0"/>
              </a:rPr>
              <a:t>Zoveel mogelijk spullen verzamelen om op te sturen naar dat land​</a:t>
            </a:r>
          </a:p>
          <a:p>
            <a:pPr marL="514350" indent="-514350">
              <a:buFont typeface="+mj-lt"/>
              <a:buAutoNum type="alphaUcPeriod"/>
            </a:pPr>
            <a:endParaRPr lang="nl-NL" sz="1800" dirty="0">
              <a:latin typeface="Agency FB" panose="020B0503020202020204" pitchFamily="34" charset="0"/>
            </a:endParaRPr>
          </a:p>
          <a:p>
            <a:pPr marL="514350" indent="-514350">
              <a:buClr>
                <a:srgbClr val="0070C0"/>
              </a:buClr>
              <a:buFont typeface="+mj-lt"/>
              <a:buAutoNum type="alphaUcPeriod"/>
            </a:pPr>
            <a:r>
              <a:rPr lang="nl-NL" sz="1800" b="1" dirty="0">
                <a:solidFill>
                  <a:schemeClr val="accent6"/>
                </a:solidFill>
                <a:latin typeface="Agency FB" panose="020B0503020202020204" pitchFamily="34" charset="0"/>
              </a:rPr>
              <a:t>Zoveel mogelijk mensen op de hoogte brengen van alles wat er misgaat met de mensenrechten in een land, zodat regeringen iets gaan doen om de situatie in hun land te verbeteren​</a:t>
            </a:r>
          </a:p>
          <a:p>
            <a:pPr marL="514350" indent="-514350">
              <a:buFont typeface="+mj-lt"/>
              <a:buAutoNum type="alphaUcPeriod"/>
            </a:pPr>
            <a:endParaRPr lang="nl-NL" sz="1800" dirty="0">
              <a:latin typeface="Agency FB" panose="020B0503020202020204" pitchFamily="34" charset="0"/>
            </a:endParaRPr>
          </a:p>
          <a:p>
            <a:pPr marL="514350" indent="-514350">
              <a:buClr>
                <a:schemeClr val="accent4"/>
              </a:buClr>
              <a:buFont typeface="+mj-lt"/>
              <a:buAutoNum type="alphaUcPeriod"/>
            </a:pPr>
            <a:r>
              <a:rPr lang="nl-NL" sz="1800" dirty="0">
                <a:latin typeface="Agency FB" panose="020B0503020202020204" pitchFamily="34" charset="0"/>
              </a:rPr>
              <a:t>Eerste hulp verlenen op plaatsen waar dat nodig is​</a:t>
            </a:r>
            <a:endParaRPr lang="en-US" sz="1800" dirty="0">
              <a:latin typeface="Agency FB" panose="020B0503020202020204" pitchFamily="34" charset="0"/>
            </a:endParaRPr>
          </a:p>
        </p:txBody>
      </p:sp>
      <p:sp>
        <p:nvSpPr>
          <p:cNvPr id="3" name="Title 2">
            <a:extLst>
              <a:ext uri="{FF2B5EF4-FFF2-40B4-BE49-F238E27FC236}">
                <a16:creationId xmlns:a16="http://schemas.microsoft.com/office/drawing/2014/main" id="{5D4DFAC9-06C7-027F-2A09-11C676016EC1}"/>
              </a:ext>
            </a:extLst>
          </p:cNvPr>
          <p:cNvSpPr>
            <a:spLocks noGrp="1"/>
          </p:cNvSpPr>
          <p:nvPr>
            <p:ph type="title"/>
          </p:nvPr>
        </p:nvSpPr>
        <p:spPr>
          <a:xfrm>
            <a:off x="4557558" y="734681"/>
            <a:ext cx="6079278" cy="1421928"/>
          </a:xfrm>
        </p:spPr>
        <p:txBody>
          <a:bodyPr/>
          <a:lstStyle/>
          <a:p>
            <a:r>
              <a:rPr lang="nl-NL" sz="2400" dirty="0">
                <a:latin typeface="Agency FB" panose="020B0503020202020204" pitchFamily="34" charset="0"/>
              </a:rPr>
              <a:t>MENSEN DIE BIJ AMNESTY WERKEN DOEN EERST VEEL ONDERZOEK OM ERACHTER TE KOMEN WAT ER MIS IS MET DE MENSENRECHTEN IN EEN LAND. DAARNA IS HET TIJD OM IN ACTIE TE KOMEN. WAT WIL AMNESTY BEREIKEN?​</a:t>
            </a:r>
            <a:endParaRPr lang="en-US" sz="2400" dirty="0">
              <a:latin typeface="Agency FB" panose="020B0503020202020204" pitchFamily="34" charset="0"/>
            </a:endParaRPr>
          </a:p>
        </p:txBody>
      </p:sp>
    </p:spTree>
    <p:extLst>
      <p:ext uri="{BB962C8B-B14F-4D97-AF65-F5344CB8AC3E}">
        <p14:creationId xmlns:p14="http://schemas.microsoft.com/office/powerpoint/2010/main" val="379596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51500A-C6E9-9232-BEFC-F76B426769C8}"/>
              </a:ext>
            </a:extLst>
          </p:cNvPr>
          <p:cNvSpPr>
            <a:spLocks noGrp="1"/>
          </p:cNvSpPr>
          <p:nvPr>
            <p:ph idx="1"/>
          </p:nvPr>
        </p:nvSpPr>
        <p:spPr>
          <a:xfrm>
            <a:off x="5355277" y="3065962"/>
            <a:ext cx="6268271" cy="2774834"/>
          </a:xfrm>
        </p:spPr>
        <p:txBody>
          <a:bodyPr>
            <a:normAutofit fontScale="77500" lnSpcReduction="20000"/>
          </a:bodyPr>
          <a:lstStyle/>
          <a:p>
            <a:pPr marL="514350" indent="-514350">
              <a:buClr>
                <a:srgbClr val="FF0000"/>
              </a:buClr>
              <a:buFont typeface="+mj-lt"/>
              <a:buAutoNum type="alphaUcPeriod"/>
            </a:pPr>
            <a:r>
              <a:rPr lang="nl-NL" dirty="0">
                <a:latin typeface="Agency FB" panose="020B0503020202020204" pitchFamily="34" charset="0"/>
              </a:rPr>
              <a:t>Brieven schrijven naar regeringen om te vragen zich aan de mensenrechten te houden​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Kaarten schrijven naar de mensen zelf, om ze te steunen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Handtekeningen zetten op petities​</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dirty="0">
                <a:latin typeface="Agency FB" panose="020B0503020202020204" pitchFamily="34" charset="0"/>
              </a:rPr>
              <a:t>Naar demonstraties gaan</a:t>
            </a: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F3CED804-4AB1-FBA4-A7BD-D32607F179B1}"/>
              </a:ext>
            </a:extLst>
          </p:cNvPr>
          <p:cNvSpPr>
            <a:spLocks noGrp="1"/>
          </p:cNvSpPr>
          <p:nvPr>
            <p:ph type="title"/>
          </p:nvPr>
        </p:nvSpPr>
        <p:spPr>
          <a:xfrm>
            <a:off x="5545777" y="490237"/>
            <a:ext cx="6079278" cy="1172629"/>
          </a:xfrm>
        </p:spPr>
        <p:txBody>
          <a:bodyPr/>
          <a:lstStyle/>
          <a:p>
            <a:r>
              <a:rPr lang="nl-NL" dirty="0">
                <a:latin typeface="Agency FB" panose="020B0503020202020204" pitchFamily="34" charset="0"/>
              </a:rPr>
              <a:t>WAT DOEN WE PRECIES MET WRITE FOR RIGHTS VOOR MENSEN VAN WIE RECHTEN WORDEN GESCHONDEN? ​</a:t>
            </a:r>
            <a:endParaRPr lang="en-US" dirty="0">
              <a:latin typeface="Agency FB" panose="020B0503020202020204" pitchFamily="34" charset="0"/>
            </a:endParaRPr>
          </a:p>
        </p:txBody>
      </p:sp>
      <p:sp>
        <p:nvSpPr>
          <p:cNvPr id="4" name="Text Placeholder 3">
            <a:extLst>
              <a:ext uri="{FF2B5EF4-FFF2-40B4-BE49-F238E27FC236}">
                <a16:creationId xmlns:a16="http://schemas.microsoft.com/office/drawing/2014/main" id="{B0275AFA-0822-A48E-8461-B42162FD5501}"/>
              </a:ext>
            </a:extLst>
          </p:cNvPr>
          <p:cNvSpPr>
            <a:spLocks noGrp="1"/>
          </p:cNvSpPr>
          <p:nvPr>
            <p:ph type="body" sz="quarter" idx="10"/>
          </p:nvPr>
        </p:nvSpPr>
        <p:spPr>
          <a:xfrm>
            <a:off x="5545777" y="2211679"/>
            <a:ext cx="5156692" cy="341632"/>
          </a:xfrm>
        </p:spPr>
        <p:txBody>
          <a:bodyPr/>
          <a:lstStyle/>
          <a:p>
            <a:r>
              <a:rPr lang="nl-NL" dirty="0">
                <a:latin typeface="Agency FB" panose="020B0503020202020204" pitchFamily="34" charset="0"/>
              </a:rPr>
              <a:t>[let op: meerdere antwoorden zijn goed!]​</a:t>
            </a:r>
            <a:endParaRPr lang="en-US" dirty="0">
              <a:latin typeface="Agency FB" panose="020B0503020202020204" pitchFamily="34" charset="0"/>
            </a:endParaRPr>
          </a:p>
        </p:txBody>
      </p:sp>
    </p:spTree>
    <p:extLst>
      <p:ext uri="{BB962C8B-B14F-4D97-AF65-F5344CB8AC3E}">
        <p14:creationId xmlns:p14="http://schemas.microsoft.com/office/powerpoint/2010/main" val="248664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B3008-BFEC-6EE5-C547-1D301B5C3C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8AB824-EC3C-E2F4-2761-75C18199C64F}"/>
              </a:ext>
            </a:extLst>
          </p:cNvPr>
          <p:cNvSpPr>
            <a:spLocks noGrp="1"/>
          </p:cNvSpPr>
          <p:nvPr>
            <p:ph idx="1"/>
          </p:nvPr>
        </p:nvSpPr>
        <p:spPr>
          <a:xfrm>
            <a:off x="5355277" y="3423150"/>
            <a:ext cx="6268271" cy="2774834"/>
          </a:xfrm>
        </p:spPr>
        <p:txBody>
          <a:bodyPr>
            <a:normAutofit fontScale="77500" lnSpcReduction="20000"/>
          </a:bodyPr>
          <a:lstStyle/>
          <a:p>
            <a:pPr marL="514350" indent="-514350">
              <a:buClr>
                <a:srgbClr val="FF0000"/>
              </a:buClr>
              <a:buFont typeface="+mj-lt"/>
              <a:buAutoNum type="alphaUcPeriod"/>
            </a:pPr>
            <a:r>
              <a:rPr lang="nl-NL" b="1" dirty="0">
                <a:solidFill>
                  <a:schemeClr val="accent6"/>
                </a:solidFill>
                <a:latin typeface="Agency FB" panose="020B0503020202020204" pitchFamily="34" charset="0"/>
              </a:rPr>
              <a:t>Brieven schrijven naar regeringen om te vragen zich aan de mensenrechten te houden​</a:t>
            </a:r>
          </a:p>
          <a:p>
            <a:pPr marL="514350" indent="-514350">
              <a:buFont typeface="+mj-lt"/>
              <a:buAutoNum type="alphaUcPeriod"/>
            </a:pPr>
            <a:endParaRPr lang="nl-NL" b="1" dirty="0">
              <a:solidFill>
                <a:schemeClr val="accent6"/>
              </a:solidFill>
              <a:latin typeface="Agency FB" panose="020B0503020202020204" pitchFamily="34" charset="0"/>
            </a:endParaRPr>
          </a:p>
          <a:p>
            <a:pPr marL="514350" indent="-514350">
              <a:buClr>
                <a:srgbClr val="00B050"/>
              </a:buClr>
              <a:buFont typeface="+mj-lt"/>
              <a:buAutoNum type="alphaUcPeriod"/>
            </a:pPr>
            <a:r>
              <a:rPr lang="nl-NL" b="1" dirty="0">
                <a:solidFill>
                  <a:schemeClr val="accent6"/>
                </a:solidFill>
                <a:latin typeface="Agency FB" panose="020B0503020202020204" pitchFamily="34" charset="0"/>
              </a:rPr>
              <a:t>Kaarten schrijven naar de mensen zelf, om ze te steunen</a:t>
            </a:r>
          </a:p>
          <a:p>
            <a:pPr marL="514350" indent="-514350">
              <a:buFont typeface="+mj-lt"/>
              <a:buAutoNum type="alphaUcPeriod"/>
            </a:pPr>
            <a:endParaRPr lang="nl-NL" b="1" dirty="0">
              <a:solidFill>
                <a:schemeClr val="accent6"/>
              </a:solidFill>
              <a:latin typeface="Agency FB" panose="020B0503020202020204" pitchFamily="34" charset="0"/>
            </a:endParaRPr>
          </a:p>
          <a:p>
            <a:pPr marL="514350" indent="-514350">
              <a:buClr>
                <a:srgbClr val="0070C0"/>
              </a:buClr>
              <a:buFont typeface="+mj-lt"/>
              <a:buAutoNum type="alphaUcPeriod"/>
            </a:pPr>
            <a:r>
              <a:rPr lang="nl-NL" b="1" dirty="0">
                <a:solidFill>
                  <a:schemeClr val="accent6"/>
                </a:solidFill>
                <a:latin typeface="Agency FB" panose="020B0503020202020204" pitchFamily="34" charset="0"/>
              </a:rPr>
              <a:t>Handtekeningen zetten op petities​</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dirty="0">
                <a:latin typeface="Agency FB" panose="020B0503020202020204" pitchFamily="34" charset="0"/>
              </a:rPr>
              <a:t>Naar demonstraties gaan</a:t>
            </a: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7053F6E2-7E9C-A1AB-3808-21A6B7967C8B}"/>
              </a:ext>
            </a:extLst>
          </p:cNvPr>
          <p:cNvSpPr>
            <a:spLocks noGrp="1"/>
          </p:cNvSpPr>
          <p:nvPr>
            <p:ph type="title"/>
          </p:nvPr>
        </p:nvSpPr>
        <p:spPr>
          <a:xfrm>
            <a:off x="5545777" y="650971"/>
            <a:ext cx="6079278" cy="1172629"/>
          </a:xfrm>
        </p:spPr>
        <p:txBody>
          <a:bodyPr/>
          <a:lstStyle/>
          <a:p>
            <a:r>
              <a:rPr lang="nl-NL" dirty="0">
                <a:latin typeface="Agency FB" panose="020B0503020202020204" pitchFamily="34" charset="0"/>
              </a:rPr>
              <a:t>WAT DOEN WE PRECIES MET WRITE FOR RIGHTS VOOR MENSEN WIENS RECHTEN WORDEN GESCHONDEN? ​</a:t>
            </a:r>
            <a:endParaRPr lang="en-US" dirty="0">
              <a:latin typeface="Agency FB" panose="020B0503020202020204" pitchFamily="34" charset="0"/>
            </a:endParaRPr>
          </a:p>
        </p:txBody>
      </p:sp>
      <p:sp>
        <p:nvSpPr>
          <p:cNvPr id="4" name="Text Placeholder 3">
            <a:extLst>
              <a:ext uri="{FF2B5EF4-FFF2-40B4-BE49-F238E27FC236}">
                <a16:creationId xmlns:a16="http://schemas.microsoft.com/office/drawing/2014/main" id="{EB3C0D7B-0073-8382-BC1D-A65172755D9F}"/>
              </a:ext>
            </a:extLst>
          </p:cNvPr>
          <p:cNvSpPr>
            <a:spLocks noGrp="1"/>
          </p:cNvSpPr>
          <p:nvPr>
            <p:ph type="body" sz="quarter" idx="10"/>
          </p:nvPr>
        </p:nvSpPr>
        <p:spPr>
          <a:xfrm>
            <a:off x="5545777" y="2586726"/>
            <a:ext cx="5442442" cy="341632"/>
          </a:xfrm>
        </p:spPr>
        <p:txBody>
          <a:bodyPr/>
          <a:lstStyle/>
          <a:p>
            <a:r>
              <a:rPr lang="nl-NL" dirty="0">
                <a:latin typeface="Agency FB" panose="020B0503020202020204" pitchFamily="34" charset="0"/>
              </a:rPr>
              <a:t>[let op: meerdere antwoorden zijn goed!]​</a:t>
            </a:r>
            <a:endParaRPr lang="en-US" dirty="0">
              <a:latin typeface="Agency FB" panose="020B0503020202020204" pitchFamily="34" charset="0"/>
            </a:endParaRPr>
          </a:p>
        </p:txBody>
      </p:sp>
    </p:spTree>
    <p:extLst>
      <p:ext uri="{BB962C8B-B14F-4D97-AF65-F5344CB8AC3E}">
        <p14:creationId xmlns:p14="http://schemas.microsoft.com/office/powerpoint/2010/main" val="3794223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B9462D-528C-4BC3-C1E0-AF65737E037E}"/>
              </a:ext>
            </a:extLst>
          </p:cNvPr>
          <p:cNvSpPr>
            <a:spLocks noGrp="1"/>
          </p:cNvSpPr>
          <p:nvPr>
            <p:ph idx="1"/>
          </p:nvPr>
        </p:nvSpPr>
        <p:spPr/>
        <p:txBody>
          <a:bodyPr>
            <a:normAutofit lnSpcReduction="10000"/>
          </a:bodyPr>
          <a:lstStyle/>
          <a:p>
            <a:pPr marL="514350" indent="-514350">
              <a:buClr>
                <a:srgbClr val="FF0000"/>
              </a:buClr>
              <a:buFont typeface="+mj-lt"/>
              <a:buAutoNum type="alphaUcPeriod"/>
            </a:pPr>
            <a:r>
              <a:rPr lang="nl-NL" dirty="0">
                <a:latin typeface="Agency FB" panose="020B0503020202020204" pitchFamily="34" charset="0"/>
              </a:rPr>
              <a:t>Ongeveer 10 landen​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Ongeveer 50 landen​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Ongeveer 100 landen​</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dirty="0">
                <a:latin typeface="Agency FB" panose="020B0503020202020204" pitchFamily="34" charset="0"/>
              </a:rPr>
              <a:t>Meer dan 200 landen​</a:t>
            </a: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44E5AE62-1E28-B691-02D2-6715D4EF2B27}"/>
              </a:ext>
            </a:extLst>
          </p:cNvPr>
          <p:cNvSpPr>
            <a:spLocks noGrp="1"/>
          </p:cNvSpPr>
          <p:nvPr>
            <p:ph type="title"/>
          </p:nvPr>
        </p:nvSpPr>
        <p:spPr>
          <a:xfrm>
            <a:off x="5545777" y="902457"/>
            <a:ext cx="6079278" cy="812530"/>
          </a:xfrm>
        </p:spPr>
        <p:txBody>
          <a:bodyPr/>
          <a:lstStyle/>
          <a:p>
            <a:r>
              <a:rPr lang="nl-NL" dirty="0">
                <a:latin typeface="Agency FB" panose="020B0503020202020204" pitchFamily="34" charset="0"/>
              </a:rPr>
              <a:t>IN HOEVEEL LANDEN DEDEN MENSEN MEE AAN WRITE FOR RIGHTS IN 2024?​</a:t>
            </a:r>
            <a:endParaRPr lang="en-US" dirty="0">
              <a:latin typeface="Agency FB" panose="020B0503020202020204" pitchFamily="34" charset="0"/>
            </a:endParaRPr>
          </a:p>
        </p:txBody>
      </p:sp>
    </p:spTree>
    <p:extLst>
      <p:ext uri="{BB962C8B-B14F-4D97-AF65-F5344CB8AC3E}">
        <p14:creationId xmlns:p14="http://schemas.microsoft.com/office/powerpoint/2010/main" val="2665103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8F754-1CD4-FA83-D4D2-0FF2092221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64277C-F076-5AC1-428C-2A69B65D293E}"/>
              </a:ext>
            </a:extLst>
          </p:cNvPr>
          <p:cNvSpPr>
            <a:spLocks noGrp="1"/>
          </p:cNvSpPr>
          <p:nvPr>
            <p:ph idx="1"/>
          </p:nvPr>
        </p:nvSpPr>
        <p:spPr/>
        <p:txBody>
          <a:bodyPr>
            <a:normAutofit lnSpcReduction="10000"/>
          </a:bodyPr>
          <a:lstStyle/>
          <a:p>
            <a:pPr marL="514350" indent="-514350">
              <a:buClr>
                <a:srgbClr val="FF0000"/>
              </a:buClr>
              <a:buFont typeface="+mj-lt"/>
              <a:buAutoNum type="alphaUcPeriod"/>
            </a:pPr>
            <a:r>
              <a:rPr lang="nl-NL" dirty="0">
                <a:latin typeface="Agency FB" panose="020B0503020202020204" pitchFamily="34" charset="0"/>
              </a:rPr>
              <a:t>Ongeveer 10 landen​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Ongeveer 50 landen​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Ongeveer 100 landen​</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b="1" dirty="0">
                <a:solidFill>
                  <a:schemeClr val="accent6"/>
                </a:solidFill>
                <a:latin typeface="Agency FB" panose="020B0503020202020204" pitchFamily="34" charset="0"/>
              </a:rPr>
              <a:t>Meer dan 200 landen​</a:t>
            </a:r>
            <a:endParaRPr lang="en-US" b="1" dirty="0">
              <a:solidFill>
                <a:schemeClr val="accent6"/>
              </a:solidFill>
              <a:latin typeface="Agency FB" panose="020B0503020202020204" pitchFamily="34" charset="0"/>
            </a:endParaRPr>
          </a:p>
        </p:txBody>
      </p:sp>
      <p:sp>
        <p:nvSpPr>
          <p:cNvPr id="3" name="Title 2">
            <a:extLst>
              <a:ext uri="{FF2B5EF4-FFF2-40B4-BE49-F238E27FC236}">
                <a16:creationId xmlns:a16="http://schemas.microsoft.com/office/drawing/2014/main" id="{9F8E5631-8EDA-F175-97D5-11E3A879BC04}"/>
              </a:ext>
            </a:extLst>
          </p:cNvPr>
          <p:cNvSpPr>
            <a:spLocks noGrp="1"/>
          </p:cNvSpPr>
          <p:nvPr>
            <p:ph type="title"/>
          </p:nvPr>
        </p:nvSpPr>
        <p:spPr>
          <a:xfrm>
            <a:off x="5545777" y="926271"/>
            <a:ext cx="6079278" cy="812530"/>
          </a:xfrm>
        </p:spPr>
        <p:txBody>
          <a:bodyPr/>
          <a:lstStyle/>
          <a:p>
            <a:r>
              <a:rPr lang="nl-NL" dirty="0">
                <a:latin typeface="Agency FB" panose="020B0503020202020204" pitchFamily="34" charset="0"/>
              </a:rPr>
              <a:t>IN HOEVEEL LANDEN DEDEN MENSEN MEE AAN WRITE FOR RIGHTS IN 2024? </a:t>
            </a:r>
            <a:endParaRPr lang="en-US" dirty="0">
              <a:latin typeface="Agency FB" panose="020B0503020202020204" pitchFamily="34" charset="0"/>
            </a:endParaRPr>
          </a:p>
        </p:txBody>
      </p:sp>
    </p:spTree>
    <p:extLst>
      <p:ext uri="{BB962C8B-B14F-4D97-AF65-F5344CB8AC3E}">
        <p14:creationId xmlns:p14="http://schemas.microsoft.com/office/powerpoint/2010/main" val="1174253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24F3EC-B34D-62FB-9492-7F2BFFB9C7CA}"/>
              </a:ext>
            </a:extLst>
          </p:cNvPr>
          <p:cNvSpPr>
            <a:spLocks noGrp="1"/>
          </p:cNvSpPr>
          <p:nvPr>
            <p:ph idx="1"/>
          </p:nvPr>
        </p:nvSpPr>
        <p:spPr>
          <a:xfrm>
            <a:off x="5545777" y="2921876"/>
            <a:ext cx="6268271" cy="2757962"/>
          </a:xfrm>
        </p:spPr>
        <p:txBody>
          <a:bodyPr>
            <a:normAutofit fontScale="85000" lnSpcReduction="20000"/>
          </a:bodyPr>
          <a:lstStyle/>
          <a:p>
            <a:pPr marL="514350" indent="-514350">
              <a:buClr>
                <a:srgbClr val="FF0000"/>
              </a:buClr>
              <a:buFont typeface="+mj-lt"/>
              <a:buAutoNum type="alphaUcPeriod"/>
            </a:pPr>
            <a:r>
              <a:rPr lang="nl-NL" dirty="0">
                <a:latin typeface="Agency FB" panose="020B0503020202020204" pitchFamily="34" charset="0"/>
              </a:rPr>
              <a:t>Bijna 1.000 leerlingen​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Bijna 5.000 leerlingen​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dirty="0">
                <a:latin typeface="Agency FB" panose="020B0503020202020204" pitchFamily="34" charset="0"/>
              </a:rPr>
              <a:t>Bijna 50.000 leerlingen​</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dirty="0">
                <a:latin typeface="Agency FB" panose="020B0503020202020204" pitchFamily="34" charset="0"/>
              </a:rPr>
              <a:t>Bijna 70.000 leerlingen​</a:t>
            </a:r>
          </a:p>
        </p:txBody>
      </p:sp>
      <p:sp>
        <p:nvSpPr>
          <p:cNvPr id="3" name="Title 2">
            <a:extLst>
              <a:ext uri="{FF2B5EF4-FFF2-40B4-BE49-F238E27FC236}">
                <a16:creationId xmlns:a16="http://schemas.microsoft.com/office/drawing/2014/main" id="{B22538E7-4014-4394-73FA-EAC0B95558F2}"/>
              </a:ext>
            </a:extLst>
          </p:cNvPr>
          <p:cNvSpPr>
            <a:spLocks noGrp="1"/>
          </p:cNvSpPr>
          <p:nvPr>
            <p:ph type="title"/>
          </p:nvPr>
        </p:nvSpPr>
        <p:spPr>
          <a:xfrm>
            <a:off x="5367184" y="453059"/>
            <a:ext cx="6079278" cy="1532727"/>
          </a:xfrm>
        </p:spPr>
        <p:txBody>
          <a:bodyPr/>
          <a:lstStyle/>
          <a:p>
            <a:br>
              <a:rPr lang="nl-NL" dirty="0">
                <a:latin typeface="Agency FB" panose="020B0503020202020204" pitchFamily="34" charset="0"/>
              </a:rPr>
            </a:br>
            <a:r>
              <a:rPr lang="nl-NL" dirty="0">
                <a:latin typeface="Agency FB" panose="020B0503020202020204" pitchFamily="34" charset="0"/>
              </a:rPr>
              <a:t>HOEVEEL NEDERLANDSE LEERLINGEN DEDEN ER VORIG JAAR MEE AAN WRITE FOR RIGHTS OP SCHOOL?​</a:t>
            </a:r>
            <a:endParaRPr lang="en-US" dirty="0">
              <a:latin typeface="Agency FB" panose="020B0503020202020204" pitchFamily="34" charset="0"/>
            </a:endParaRPr>
          </a:p>
        </p:txBody>
      </p:sp>
    </p:spTree>
    <p:extLst>
      <p:ext uri="{BB962C8B-B14F-4D97-AF65-F5344CB8AC3E}">
        <p14:creationId xmlns:p14="http://schemas.microsoft.com/office/powerpoint/2010/main" val="2103089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5D463-EA86-FFA9-7171-897181CE60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6FA26F-1D60-5229-02DF-C997775B7C47}"/>
              </a:ext>
            </a:extLst>
          </p:cNvPr>
          <p:cNvSpPr>
            <a:spLocks noGrp="1"/>
          </p:cNvSpPr>
          <p:nvPr>
            <p:ph idx="1"/>
          </p:nvPr>
        </p:nvSpPr>
        <p:spPr>
          <a:xfrm>
            <a:off x="5545777" y="2921876"/>
            <a:ext cx="6268271" cy="2757962"/>
          </a:xfrm>
        </p:spPr>
        <p:txBody>
          <a:bodyPr>
            <a:normAutofit fontScale="85000" lnSpcReduction="20000"/>
          </a:bodyPr>
          <a:lstStyle/>
          <a:p>
            <a:pPr marL="514350" indent="-514350">
              <a:buClr>
                <a:srgbClr val="FF0000"/>
              </a:buClr>
              <a:buFont typeface="+mj-lt"/>
              <a:buAutoNum type="alphaUcPeriod"/>
            </a:pPr>
            <a:r>
              <a:rPr lang="nl-NL" dirty="0">
                <a:latin typeface="Agency FB" panose="020B0503020202020204" pitchFamily="34" charset="0"/>
              </a:rPr>
              <a:t>Bijna 1.000 leerlingen​</a:t>
            </a:r>
          </a:p>
          <a:p>
            <a:pPr marL="514350" indent="-514350">
              <a:buFont typeface="+mj-lt"/>
              <a:buAutoNum type="alphaUcPeriod"/>
            </a:pPr>
            <a:endParaRPr lang="nl-NL" dirty="0">
              <a:latin typeface="Agency FB" panose="020B0503020202020204" pitchFamily="34" charset="0"/>
            </a:endParaRPr>
          </a:p>
          <a:p>
            <a:pPr marL="514350" indent="-514350">
              <a:buClr>
                <a:srgbClr val="00B050"/>
              </a:buClr>
              <a:buFont typeface="+mj-lt"/>
              <a:buAutoNum type="alphaUcPeriod"/>
            </a:pPr>
            <a:r>
              <a:rPr lang="nl-NL" dirty="0">
                <a:latin typeface="Agency FB" panose="020B0503020202020204" pitchFamily="34" charset="0"/>
              </a:rPr>
              <a:t>Bijna 5.000 leerlingen​</a:t>
            </a:r>
          </a:p>
          <a:p>
            <a:pPr marL="514350" indent="-514350">
              <a:buFont typeface="+mj-lt"/>
              <a:buAutoNum type="alphaUcPeriod"/>
            </a:pPr>
            <a:endParaRPr lang="nl-NL" dirty="0">
              <a:latin typeface="Agency FB" panose="020B0503020202020204" pitchFamily="34" charset="0"/>
            </a:endParaRPr>
          </a:p>
          <a:p>
            <a:pPr marL="514350" indent="-514350">
              <a:buClr>
                <a:srgbClr val="0070C0"/>
              </a:buClr>
              <a:buFont typeface="+mj-lt"/>
              <a:buAutoNum type="alphaUcPeriod"/>
            </a:pPr>
            <a:r>
              <a:rPr lang="nl-NL" b="1" dirty="0">
                <a:solidFill>
                  <a:schemeClr val="accent6"/>
                </a:solidFill>
                <a:latin typeface="Agency FB" panose="020B0503020202020204" pitchFamily="34" charset="0"/>
              </a:rPr>
              <a:t>Bijna 50.000 leerlingen​</a:t>
            </a:r>
          </a:p>
          <a:p>
            <a:pPr marL="514350" indent="-514350">
              <a:buFont typeface="+mj-lt"/>
              <a:buAutoNum type="alphaUcPeriod"/>
            </a:pPr>
            <a:endParaRPr lang="nl-NL" dirty="0">
              <a:latin typeface="Agency FB" panose="020B0503020202020204" pitchFamily="34" charset="0"/>
            </a:endParaRPr>
          </a:p>
          <a:p>
            <a:pPr marL="514350" indent="-514350">
              <a:buClr>
                <a:schemeClr val="accent4"/>
              </a:buClr>
              <a:buFont typeface="+mj-lt"/>
              <a:buAutoNum type="alphaUcPeriod"/>
            </a:pPr>
            <a:r>
              <a:rPr lang="nl-NL">
                <a:latin typeface="Agency FB" panose="020B0503020202020204" pitchFamily="34" charset="0"/>
              </a:rPr>
              <a:t>Bijna 70.000 leerlingen​</a:t>
            </a:r>
            <a:endParaRPr lang="nl-NL" dirty="0">
              <a:latin typeface="Agency FB" panose="020B0503020202020204" pitchFamily="34" charset="0"/>
            </a:endParaRPr>
          </a:p>
        </p:txBody>
      </p:sp>
      <p:sp>
        <p:nvSpPr>
          <p:cNvPr id="3" name="Title 2">
            <a:extLst>
              <a:ext uri="{FF2B5EF4-FFF2-40B4-BE49-F238E27FC236}">
                <a16:creationId xmlns:a16="http://schemas.microsoft.com/office/drawing/2014/main" id="{2F0EAEF3-747C-088E-E5C8-375F78D726A1}"/>
              </a:ext>
            </a:extLst>
          </p:cNvPr>
          <p:cNvSpPr>
            <a:spLocks noGrp="1"/>
          </p:cNvSpPr>
          <p:nvPr>
            <p:ph type="title"/>
          </p:nvPr>
        </p:nvSpPr>
        <p:spPr>
          <a:xfrm>
            <a:off x="5545777" y="746222"/>
            <a:ext cx="6079278" cy="1172629"/>
          </a:xfrm>
        </p:spPr>
        <p:txBody>
          <a:bodyPr/>
          <a:lstStyle/>
          <a:p>
            <a:r>
              <a:rPr lang="nl-NL" dirty="0">
                <a:latin typeface="Agency FB" panose="020B0503020202020204" pitchFamily="34" charset="0"/>
              </a:rPr>
              <a:t>HOEVEEL NEDERLANDSE LEERLINGEN DEDEN ER VORIG JAAR MEE AAN WRITE FOR RIGHTS OP SCHOOL? </a:t>
            </a:r>
            <a:endParaRPr lang="en-US" dirty="0">
              <a:latin typeface="Agency FB" panose="020B0503020202020204" pitchFamily="34" charset="0"/>
            </a:endParaRPr>
          </a:p>
        </p:txBody>
      </p:sp>
    </p:spTree>
    <p:extLst>
      <p:ext uri="{BB962C8B-B14F-4D97-AF65-F5344CB8AC3E}">
        <p14:creationId xmlns:p14="http://schemas.microsoft.com/office/powerpoint/2010/main" val="3594807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63B9-8760-42A6-F91A-57DABF208EFD}"/>
              </a:ext>
            </a:extLst>
          </p:cNvPr>
          <p:cNvSpPr>
            <a:spLocks noGrp="1"/>
          </p:cNvSpPr>
          <p:nvPr>
            <p:ph type="title"/>
          </p:nvPr>
        </p:nvSpPr>
        <p:spPr>
          <a:xfrm>
            <a:off x="3433948" y="2641734"/>
            <a:ext cx="5324104" cy="812530"/>
          </a:xfrm>
        </p:spPr>
        <p:txBody>
          <a:bodyPr/>
          <a:lstStyle/>
          <a:p>
            <a:r>
              <a:rPr lang="nl-NL" dirty="0">
                <a:latin typeface="Agency FB" panose="020B0503020202020204" pitchFamily="34" charset="0"/>
              </a:rPr>
              <a:t>4. App? Mail? Brief!​</a:t>
            </a:r>
            <a:endParaRPr lang="en-US" dirty="0">
              <a:latin typeface="Agency FB" panose="020B0503020202020204" pitchFamily="34" charset="0"/>
            </a:endParaRPr>
          </a:p>
        </p:txBody>
      </p:sp>
    </p:spTree>
    <p:extLst>
      <p:ext uri="{BB962C8B-B14F-4D97-AF65-F5344CB8AC3E}">
        <p14:creationId xmlns:p14="http://schemas.microsoft.com/office/powerpoint/2010/main" val="3025631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A725-FAA0-EBBC-77CD-3B93320D7710}"/>
              </a:ext>
            </a:extLst>
          </p:cNvPr>
          <p:cNvSpPr>
            <a:spLocks noGrp="1"/>
          </p:cNvSpPr>
          <p:nvPr>
            <p:ph type="title"/>
          </p:nvPr>
        </p:nvSpPr>
        <p:spPr>
          <a:xfrm>
            <a:off x="3366052" y="2653640"/>
            <a:ext cx="5459896" cy="812530"/>
          </a:xfrm>
        </p:spPr>
        <p:txBody>
          <a:bodyPr/>
          <a:lstStyle/>
          <a:p>
            <a:r>
              <a:rPr lang="en-NL" dirty="0">
                <a:latin typeface="Agency FB" panose="020B0503020202020204" pitchFamily="34" charset="0"/>
              </a:rPr>
              <a:t>1. De power </a:t>
            </a:r>
            <a:r>
              <a:rPr lang="nl-NL" dirty="0">
                <a:latin typeface="Agency FB" panose="020B0503020202020204" pitchFamily="34" charset="0"/>
              </a:rPr>
              <a:t>of</a:t>
            </a:r>
            <a:r>
              <a:rPr lang="en-NL" dirty="0">
                <a:latin typeface="Agency FB" panose="020B0503020202020204" pitchFamily="34" charset="0"/>
              </a:rPr>
              <a:t> post</a:t>
            </a:r>
          </a:p>
        </p:txBody>
      </p:sp>
    </p:spTree>
    <p:extLst>
      <p:ext uri="{BB962C8B-B14F-4D97-AF65-F5344CB8AC3E}">
        <p14:creationId xmlns:p14="http://schemas.microsoft.com/office/powerpoint/2010/main" val="76589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B261B6-2980-D6B6-A5FA-E763AEA43B94}"/>
              </a:ext>
            </a:extLst>
          </p:cNvPr>
          <p:cNvSpPr>
            <a:spLocks noGrp="1"/>
          </p:cNvSpPr>
          <p:nvPr>
            <p:ph idx="1"/>
          </p:nvPr>
        </p:nvSpPr>
        <p:spPr>
          <a:xfrm>
            <a:off x="4807589" y="2388534"/>
            <a:ext cx="6268271" cy="3315116"/>
          </a:xfrm>
        </p:spPr>
        <p:txBody>
          <a:bodyPr vert="horz" lIns="91440" tIns="45720" rIns="91440" bIns="45720" rtlCol="0" anchor="t">
            <a:normAutofit lnSpcReduction="10000"/>
          </a:bodyPr>
          <a:lstStyle/>
          <a:p>
            <a:r>
              <a:rPr lang="nl-NL" dirty="0">
                <a:latin typeface="Agency FB" panose="020B0503020202020204" pitchFamily="34" charset="0"/>
              </a:rPr>
              <a:t>Autoriteiten merken dat ze in de gaten worden gehouden en overheden willen geen negatieve aandacht:​</a:t>
            </a:r>
          </a:p>
          <a:p>
            <a:pPr lvl="1"/>
            <a:r>
              <a:rPr lang="nl-NL" dirty="0">
                <a:latin typeface="Agency FB" panose="020B0503020202020204" pitchFamily="34" charset="0"/>
              </a:rPr>
              <a:t>Gevangenisomstandigheden verbeteren​</a:t>
            </a:r>
          </a:p>
          <a:p>
            <a:pPr lvl="1"/>
            <a:r>
              <a:rPr lang="nl-NL" dirty="0">
                <a:latin typeface="Agency FB" panose="020B0503020202020204" pitchFamily="34" charset="0"/>
              </a:rPr>
              <a:t>Mensen komen vrij​</a:t>
            </a:r>
          </a:p>
          <a:p>
            <a:pPr marL="0" indent="0">
              <a:buNone/>
            </a:pPr>
            <a:endParaRPr lang="nl-NL" dirty="0">
              <a:latin typeface="Agency FB" panose="020B0503020202020204" pitchFamily="34" charset="0"/>
            </a:endParaRPr>
          </a:p>
          <a:p>
            <a:r>
              <a:rPr lang="nl-NL" dirty="0">
                <a:latin typeface="Agency FB" panose="020B0503020202020204" pitchFamily="34" charset="0"/>
              </a:rPr>
              <a:t>Steun bieden en moed geven​ aan de mensen voor wie we schrijven.</a:t>
            </a:r>
          </a:p>
        </p:txBody>
      </p:sp>
      <p:sp>
        <p:nvSpPr>
          <p:cNvPr id="3" name="Title 2">
            <a:extLst>
              <a:ext uri="{FF2B5EF4-FFF2-40B4-BE49-F238E27FC236}">
                <a16:creationId xmlns:a16="http://schemas.microsoft.com/office/drawing/2014/main" id="{AD82D73D-8F4A-8E7A-6E29-3FDD67540563}"/>
              </a:ext>
            </a:extLst>
          </p:cNvPr>
          <p:cNvSpPr>
            <a:spLocks noGrp="1"/>
          </p:cNvSpPr>
          <p:nvPr>
            <p:ph type="title"/>
          </p:nvPr>
        </p:nvSpPr>
        <p:spPr>
          <a:xfrm>
            <a:off x="5545777" y="1082507"/>
            <a:ext cx="6079278" cy="452432"/>
          </a:xfrm>
        </p:spPr>
        <p:txBody>
          <a:bodyPr/>
          <a:lstStyle/>
          <a:p>
            <a:r>
              <a:rPr lang="nl-NL" dirty="0">
                <a:latin typeface="Agency FB" panose="020B0503020202020204" pitchFamily="34" charset="0"/>
              </a:rPr>
              <a:t>WAAROM SCHRIJVEN WE BRIEVEN EN KAARTEN?​</a:t>
            </a:r>
            <a:endParaRPr lang="en-NL" dirty="0">
              <a:latin typeface="Agency FB" panose="020B0503020202020204" pitchFamily="34" charset="0"/>
            </a:endParaRPr>
          </a:p>
        </p:txBody>
      </p:sp>
    </p:spTree>
    <p:extLst>
      <p:ext uri="{BB962C8B-B14F-4D97-AF65-F5344CB8AC3E}">
        <p14:creationId xmlns:p14="http://schemas.microsoft.com/office/powerpoint/2010/main" val="2885086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6821FD-271C-56DD-25B0-52BC458C3F10}"/>
              </a:ext>
            </a:extLst>
          </p:cNvPr>
          <p:cNvSpPr>
            <a:spLocks noGrp="1"/>
          </p:cNvSpPr>
          <p:nvPr>
            <p:ph idx="1"/>
          </p:nvPr>
        </p:nvSpPr>
        <p:spPr/>
        <p:txBody>
          <a:bodyPr/>
          <a:lstStyle/>
          <a:p>
            <a:r>
              <a:rPr lang="nl-NL" dirty="0">
                <a:latin typeface="Agency FB" panose="020B0503020202020204" pitchFamily="34" charset="0"/>
              </a:rPr>
              <a:t>Jouw naam en land​</a:t>
            </a:r>
          </a:p>
          <a:p>
            <a:endParaRPr lang="nl-NL" dirty="0">
              <a:latin typeface="Agency FB" panose="020B0503020202020204" pitchFamily="34" charset="0"/>
            </a:endParaRPr>
          </a:p>
          <a:p>
            <a:r>
              <a:rPr lang="nl-NL" dirty="0">
                <a:latin typeface="Agency FB" panose="020B0503020202020204" pitchFamily="34" charset="0"/>
              </a:rPr>
              <a:t>De naam van de ontvanger, en het adres​</a:t>
            </a:r>
          </a:p>
          <a:p>
            <a:pPr marL="0" indent="0">
              <a:buNone/>
            </a:pPr>
            <a:endParaRPr lang="nl-NL" dirty="0">
              <a:latin typeface="Agency FB" panose="020B0503020202020204" pitchFamily="34" charset="0"/>
            </a:endParaRPr>
          </a:p>
          <a:p>
            <a:r>
              <a:rPr lang="nl-NL" dirty="0">
                <a:latin typeface="Agency FB" panose="020B0503020202020204" pitchFamily="34" charset="0"/>
              </a:rPr>
              <a:t>Een lieve boodschap</a:t>
            </a: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045A4B2B-DD0B-8385-174B-DCF698A3B97C}"/>
              </a:ext>
            </a:extLst>
          </p:cNvPr>
          <p:cNvSpPr>
            <a:spLocks noGrp="1"/>
          </p:cNvSpPr>
          <p:nvPr>
            <p:ph type="title"/>
          </p:nvPr>
        </p:nvSpPr>
        <p:spPr/>
        <p:txBody>
          <a:bodyPr/>
          <a:lstStyle/>
          <a:p>
            <a:r>
              <a:rPr lang="nl-NL" dirty="0">
                <a:latin typeface="Agency FB" panose="020B0503020202020204" pitchFamily="34" charset="0"/>
              </a:rPr>
              <a:t>WAT ZET JE OP DE KAART?​</a:t>
            </a:r>
            <a:endParaRPr lang="en-US" dirty="0">
              <a:latin typeface="Agency FB" panose="020B0503020202020204" pitchFamily="34" charset="0"/>
            </a:endParaRPr>
          </a:p>
        </p:txBody>
      </p:sp>
    </p:spTree>
    <p:extLst>
      <p:ext uri="{BB962C8B-B14F-4D97-AF65-F5344CB8AC3E}">
        <p14:creationId xmlns:p14="http://schemas.microsoft.com/office/powerpoint/2010/main" val="3156764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D213F-434E-C435-4DA8-A5138AB6C80A}"/>
              </a:ext>
            </a:extLst>
          </p:cNvPr>
          <p:cNvSpPr>
            <a:spLocks noGrp="1"/>
          </p:cNvSpPr>
          <p:nvPr>
            <p:ph type="title"/>
          </p:nvPr>
        </p:nvSpPr>
        <p:spPr>
          <a:xfrm>
            <a:off x="3433948" y="3022734"/>
            <a:ext cx="5324104" cy="812530"/>
          </a:xfrm>
        </p:spPr>
        <p:txBody>
          <a:bodyPr/>
          <a:lstStyle/>
          <a:p>
            <a:r>
              <a:rPr lang="nl-NL" dirty="0">
                <a:latin typeface="Agency FB" panose="020B0503020202020204" pitchFamily="34" charset="0"/>
              </a:rPr>
              <a:t>5. My right! </a:t>
            </a:r>
            <a:r>
              <a:rPr lang="nl-NL" dirty="0" err="1">
                <a:latin typeface="Agency FB" panose="020B0503020202020204" pitchFamily="34" charset="0"/>
              </a:rPr>
              <a:t>You</a:t>
            </a:r>
            <a:r>
              <a:rPr lang="nl-NL" dirty="0">
                <a:latin typeface="Agency FB" panose="020B0503020202020204" pitchFamily="34" charset="0"/>
              </a:rPr>
              <a:t> </a:t>
            </a:r>
            <a:r>
              <a:rPr lang="nl-NL" dirty="0" err="1">
                <a:latin typeface="Agency FB" panose="020B0503020202020204" pitchFamily="34" charset="0"/>
              </a:rPr>
              <a:t>write</a:t>
            </a:r>
            <a:r>
              <a:rPr lang="nl-NL" dirty="0">
                <a:latin typeface="Agency FB" panose="020B0503020202020204" pitchFamily="34" charset="0"/>
              </a:rPr>
              <a:t>?</a:t>
            </a:r>
            <a:endParaRPr lang="en-US" dirty="0">
              <a:latin typeface="Agency FB" panose="020B0503020202020204" pitchFamily="34" charset="0"/>
            </a:endParaRPr>
          </a:p>
        </p:txBody>
      </p:sp>
    </p:spTree>
    <p:extLst>
      <p:ext uri="{BB962C8B-B14F-4D97-AF65-F5344CB8AC3E}">
        <p14:creationId xmlns:p14="http://schemas.microsoft.com/office/powerpoint/2010/main" val="558313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3CA53B-3664-9FA5-BE2A-C526496C821E}"/>
              </a:ext>
            </a:extLst>
          </p:cNvPr>
          <p:cNvSpPr>
            <a:spLocks noGrp="1"/>
          </p:cNvSpPr>
          <p:nvPr>
            <p:ph idx="1"/>
          </p:nvPr>
        </p:nvSpPr>
        <p:spPr/>
        <p:txBody>
          <a:bodyPr>
            <a:normAutofit fontScale="92500" lnSpcReduction="10000"/>
          </a:bodyPr>
          <a:lstStyle/>
          <a:p>
            <a:r>
              <a:rPr lang="nl-NL" dirty="0">
                <a:latin typeface="Agency FB" panose="020B0503020202020204" pitchFamily="34" charset="0"/>
              </a:rPr>
              <a:t>Advocaat​</a:t>
            </a:r>
          </a:p>
          <a:p>
            <a:pPr marL="0" indent="0">
              <a:buNone/>
            </a:pPr>
            <a:endParaRPr lang="nl-NL" dirty="0">
              <a:latin typeface="Agency FB" panose="020B0503020202020204" pitchFamily="34" charset="0"/>
            </a:endParaRPr>
          </a:p>
          <a:p>
            <a:r>
              <a:rPr lang="nl-NL" dirty="0">
                <a:latin typeface="Agency FB" panose="020B0503020202020204" pitchFamily="34" charset="0"/>
              </a:rPr>
              <a:t>Beschuldigd van het ‘verspreiden van nepnieuws’​</a:t>
            </a:r>
          </a:p>
          <a:p>
            <a:pPr marL="0" indent="0">
              <a:buNone/>
            </a:pPr>
            <a:endParaRPr lang="nl-NL" dirty="0">
              <a:latin typeface="Agency FB" panose="020B0503020202020204" pitchFamily="34" charset="0"/>
            </a:endParaRPr>
          </a:p>
          <a:p>
            <a:r>
              <a:rPr lang="nl-NL" dirty="0">
                <a:latin typeface="Agency FB" panose="020B0503020202020204" pitchFamily="34" charset="0"/>
              </a:rPr>
              <a:t>Gezondheid gaat achteruit​</a:t>
            </a:r>
          </a:p>
          <a:p>
            <a:pPr marL="0" indent="0">
              <a:buNone/>
            </a:pPr>
            <a:endParaRPr lang="nl-NL" dirty="0">
              <a:latin typeface="Agency FB" panose="020B0503020202020204" pitchFamily="34" charset="0"/>
            </a:endParaRPr>
          </a:p>
          <a:p>
            <a:r>
              <a:rPr lang="nl-NL" dirty="0">
                <a:latin typeface="Agency FB" panose="020B0503020202020204" pitchFamily="34" charset="0"/>
              </a:rPr>
              <a:t>Mogelijk tientallen jaren gevangenis​</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F2F21DA0-A964-CEAC-0D52-E1EBA4A9DAE9}"/>
              </a:ext>
            </a:extLst>
          </p:cNvPr>
          <p:cNvSpPr>
            <a:spLocks noGrp="1"/>
          </p:cNvSpPr>
          <p:nvPr>
            <p:ph type="title"/>
          </p:nvPr>
        </p:nvSpPr>
        <p:spPr/>
        <p:txBody>
          <a:bodyPr/>
          <a:lstStyle/>
          <a:p>
            <a:r>
              <a:rPr lang="en-NL" dirty="0">
                <a:latin typeface="Agency FB" panose="020B0503020202020204" pitchFamily="34" charset="0"/>
              </a:rPr>
              <a:t>SONIA DAHMANI​</a:t>
            </a:r>
          </a:p>
        </p:txBody>
      </p:sp>
      <p:sp>
        <p:nvSpPr>
          <p:cNvPr id="4" name="Text Placeholder 3">
            <a:extLst>
              <a:ext uri="{FF2B5EF4-FFF2-40B4-BE49-F238E27FC236}">
                <a16:creationId xmlns:a16="http://schemas.microsoft.com/office/drawing/2014/main" id="{26C4D3CF-01D1-C800-4F47-47F428B241DA}"/>
              </a:ext>
            </a:extLst>
          </p:cNvPr>
          <p:cNvSpPr>
            <a:spLocks noGrp="1"/>
          </p:cNvSpPr>
          <p:nvPr>
            <p:ph type="body" sz="quarter" idx="10"/>
          </p:nvPr>
        </p:nvSpPr>
        <p:spPr/>
        <p:txBody>
          <a:bodyPr/>
          <a:lstStyle/>
          <a:p>
            <a:r>
              <a:rPr lang="en-NL" dirty="0">
                <a:latin typeface="Agency FB" panose="020B0503020202020204" pitchFamily="34" charset="0"/>
              </a:rPr>
              <a:t>Tunesië​</a:t>
            </a:r>
          </a:p>
        </p:txBody>
      </p:sp>
    </p:spTree>
    <p:extLst>
      <p:ext uri="{BB962C8B-B14F-4D97-AF65-F5344CB8AC3E}">
        <p14:creationId xmlns:p14="http://schemas.microsoft.com/office/powerpoint/2010/main" val="431394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49357-5CDC-898E-FB2E-EE74C2DD00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B9288-3B4F-B23D-9C1F-BEA796B6FEBE}"/>
              </a:ext>
            </a:extLst>
          </p:cNvPr>
          <p:cNvSpPr>
            <a:spLocks noGrp="1"/>
          </p:cNvSpPr>
          <p:nvPr>
            <p:ph idx="1"/>
          </p:nvPr>
        </p:nvSpPr>
        <p:spPr/>
        <p:txBody>
          <a:bodyPr>
            <a:normAutofit/>
          </a:bodyPr>
          <a:lstStyle/>
          <a:p>
            <a:r>
              <a:rPr lang="nl-NL" dirty="0">
                <a:latin typeface="Agency FB" panose="020B0503020202020204" pitchFamily="34" charset="0"/>
              </a:rPr>
              <a:t>Wat verwachten jullie van de overheid in situaties zoals deze?​</a:t>
            </a:r>
          </a:p>
          <a:p>
            <a:pPr marL="0" indent="0">
              <a:buNone/>
            </a:pPr>
            <a:endParaRPr lang="nl-NL" dirty="0">
              <a:latin typeface="Agency FB" panose="020B0503020202020204" pitchFamily="34" charset="0"/>
            </a:endParaRPr>
          </a:p>
          <a:p>
            <a:r>
              <a:rPr lang="nl-NL" dirty="0">
                <a:latin typeface="Agency FB" panose="020B0503020202020204" pitchFamily="34" charset="0"/>
              </a:rPr>
              <a:t>Welke artikelen van de UVRM worden hier geschonden?​</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581D446B-9D3B-214D-8A5F-D7773E84E403}"/>
              </a:ext>
            </a:extLst>
          </p:cNvPr>
          <p:cNvSpPr>
            <a:spLocks noGrp="1"/>
          </p:cNvSpPr>
          <p:nvPr>
            <p:ph type="title"/>
          </p:nvPr>
        </p:nvSpPr>
        <p:spPr/>
        <p:txBody>
          <a:bodyPr/>
          <a:lstStyle/>
          <a:p>
            <a:r>
              <a:rPr lang="en-NL" dirty="0">
                <a:latin typeface="Agency FB" panose="020B0503020202020204" pitchFamily="34" charset="0"/>
              </a:rPr>
              <a:t>SONIA DAHMANI​</a:t>
            </a:r>
          </a:p>
        </p:txBody>
      </p:sp>
      <p:sp>
        <p:nvSpPr>
          <p:cNvPr id="4" name="Text Placeholder 3">
            <a:extLst>
              <a:ext uri="{FF2B5EF4-FFF2-40B4-BE49-F238E27FC236}">
                <a16:creationId xmlns:a16="http://schemas.microsoft.com/office/drawing/2014/main" id="{20EF67B6-38D2-E09F-F6A1-78BA28D19644}"/>
              </a:ext>
            </a:extLst>
          </p:cNvPr>
          <p:cNvSpPr>
            <a:spLocks noGrp="1"/>
          </p:cNvSpPr>
          <p:nvPr>
            <p:ph type="body" sz="quarter" idx="10"/>
          </p:nvPr>
        </p:nvSpPr>
        <p:spPr/>
        <p:txBody>
          <a:bodyPr/>
          <a:lstStyle/>
          <a:p>
            <a:r>
              <a:rPr lang="en-NL" dirty="0">
                <a:latin typeface="Agency FB" panose="020B0503020202020204" pitchFamily="34" charset="0"/>
              </a:rPr>
              <a:t>Tunesië​</a:t>
            </a:r>
          </a:p>
        </p:txBody>
      </p:sp>
    </p:spTree>
    <p:extLst>
      <p:ext uri="{BB962C8B-B14F-4D97-AF65-F5344CB8AC3E}">
        <p14:creationId xmlns:p14="http://schemas.microsoft.com/office/powerpoint/2010/main" val="86915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429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49D16D-8B00-1562-EC33-8BC64CF60634}"/>
              </a:ext>
            </a:extLst>
          </p:cNvPr>
          <p:cNvSpPr>
            <a:spLocks noGrp="1"/>
          </p:cNvSpPr>
          <p:nvPr>
            <p:ph idx="1"/>
          </p:nvPr>
        </p:nvSpPr>
        <p:spPr/>
        <p:txBody>
          <a:bodyPr>
            <a:normAutofit/>
          </a:bodyPr>
          <a:lstStyle/>
          <a:p>
            <a:r>
              <a:rPr lang="nl-NL" dirty="0">
                <a:latin typeface="Agency FB" panose="020B0503020202020204" pitchFamily="34" charset="0"/>
              </a:rPr>
              <a:t>Vluchtte voor honger en droogte​</a:t>
            </a:r>
          </a:p>
          <a:p>
            <a:pPr marL="0" indent="0">
              <a:buNone/>
            </a:pPr>
            <a:endParaRPr lang="nl-NL" dirty="0">
              <a:latin typeface="Agency FB" panose="020B0503020202020204" pitchFamily="34" charset="0"/>
            </a:endParaRPr>
          </a:p>
          <a:p>
            <a:r>
              <a:rPr lang="nl-NL" dirty="0">
                <a:latin typeface="Agency FB" panose="020B0503020202020204" pitchFamily="34" charset="0"/>
              </a:rPr>
              <a:t>Nauwelijks voedsel, schoon water, medische zorg​</a:t>
            </a:r>
          </a:p>
          <a:p>
            <a:pPr marL="0" indent="0">
              <a:buNone/>
            </a:pPr>
            <a:endParaRPr lang="nl-NL" dirty="0">
              <a:latin typeface="Agency FB" panose="020B0503020202020204" pitchFamily="34" charset="0"/>
            </a:endParaRPr>
          </a:p>
          <a:p>
            <a:r>
              <a:rPr lang="nl-NL" dirty="0">
                <a:latin typeface="Agency FB" panose="020B0503020202020204" pitchFamily="34" charset="0"/>
              </a:rPr>
              <a:t>Dringend hulp nodig​</a:t>
            </a:r>
          </a:p>
        </p:txBody>
      </p:sp>
      <p:sp>
        <p:nvSpPr>
          <p:cNvPr id="3" name="Title 2">
            <a:extLst>
              <a:ext uri="{FF2B5EF4-FFF2-40B4-BE49-F238E27FC236}">
                <a16:creationId xmlns:a16="http://schemas.microsoft.com/office/drawing/2014/main" id="{4E8053A4-4E77-98E1-5E65-B0A4240872CB}"/>
              </a:ext>
            </a:extLst>
          </p:cNvPr>
          <p:cNvSpPr>
            <a:spLocks noGrp="1"/>
          </p:cNvSpPr>
          <p:nvPr>
            <p:ph type="title"/>
          </p:nvPr>
        </p:nvSpPr>
        <p:spPr/>
        <p:txBody>
          <a:bodyPr/>
          <a:lstStyle/>
          <a:p>
            <a:r>
              <a:rPr lang="en-NL" dirty="0">
                <a:latin typeface="Agency FB" panose="020B0503020202020204" pitchFamily="34" charset="0"/>
              </a:rPr>
              <a:t>MR. DAMISOA​</a:t>
            </a:r>
          </a:p>
        </p:txBody>
      </p:sp>
      <p:sp>
        <p:nvSpPr>
          <p:cNvPr id="4" name="Text Placeholder 3">
            <a:extLst>
              <a:ext uri="{FF2B5EF4-FFF2-40B4-BE49-F238E27FC236}">
                <a16:creationId xmlns:a16="http://schemas.microsoft.com/office/drawing/2014/main" id="{A0B4F6C1-AE8B-2341-4C1F-E9E5F8A1EDC2}"/>
              </a:ext>
            </a:extLst>
          </p:cNvPr>
          <p:cNvSpPr>
            <a:spLocks noGrp="1"/>
          </p:cNvSpPr>
          <p:nvPr>
            <p:ph type="body" sz="quarter" idx="10"/>
          </p:nvPr>
        </p:nvSpPr>
        <p:spPr/>
        <p:txBody>
          <a:bodyPr/>
          <a:lstStyle/>
          <a:p>
            <a:r>
              <a:rPr lang="en-NL" dirty="0">
                <a:latin typeface="Agency FB" panose="020B0503020202020204" pitchFamily="34" charset="0"/>
              </a:rPr>
              <a:t>Madagaskar</a:t>
            </a:r>
          </a:p>
        </p:txBody>
      </p:sp>
    </p:spTree>
    <p:extLst>
      <p:ext uri="{BB962C8B-B14F-4D97-AF65-F5344CB8AC3E}">
        <p14:creationId xmlns:p14="http://schemas.microsoft.com/office/powerpoint/2010/main" val="236976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1998C-0596-EB39-15EB-A5DF28129FB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DA3C9F-C494-333A-7900-46FC7CC5B296}"/>
              </a:ext>
            </a:extLst>
          </p:cNvPr>
          <p:cNvSpPr>
            <a:spLocks noGrp="1"/>
          </p:cNvSpPr>
          <p:nvPr>
            <p:ph idx="1"/>
          </p:nvPr>
        </p:nvSpPr>
        <p:spPr/>
        <p:txBody>
          <a:bodyPr>
            <a:normAutofit/>
          </a:bodyPr>
          <a:lstStyle/>
          <a:p>
            <a:r>
              <a:rPr lang="nl-NL" dirty="0">
                <a:latin typeface="Agency FB" panose="020B0503020202020204" pitchFamily="34" charset="0"/>
              </a:rPr>
              <a:t>Wat verwachten jullie van de overheid in situaties zoals deze?​</a:t>
            </a:r>
          </a:p>
          <a:p>
            <a:endParaRPr lang="nl-NL" dirty="0">
              <a:latin typeface="Agency FB" panose="020B0503020202020204" pitchFamily="34" charset="0"/>
            </a:endParaRPr>
          </a:p>
          <a:p>
            <a:r>
              <a:rPr lang="nl-NL" dirty="0">
                <a:latin typeface="Agency FB" panose="020B0503020202020204" pitchFamily="34" charset="0"/>
              </a:rPr>
              <a:t>Welke artikelen van de UVRM worden hier geschonden?​</a:t>
            </a:r>
          </a:p>
        </p:txBody>
      </p:sp>
      <p:sp>
        <p:nvSpPr>
          <p:cNvPr id="3" name="Title 2">
            <a:extLst>
              <a:ext uri="{FF2B5EF4-FFF2-40B4-BE49-F238E27FC236}">
                <a16:creationId xmlns:a16="http://schemas.microsoft.com/office/drawing/2014/main" id="{260ECFAE-A97C-3841-9FB4-5C2ADE7F08BB}"/>
              </a:ext>
            </a:extLst>
          </p:cNvPr>
          <p:cNvSpPr>
            <a:spLocks noGrp="1"/>
          </p:cNvSpPr>
          <p:nvPr>
            <p:ph type="title"/>
          </p:nvPr>
        </p:nvSpPr>
        <p:spPr/>
        <p:txBody>
          <a:bodyPr/>
          <a:lstStyle/>
          <a:p>
            <a:r>
              <a:rPr lang="en-NL" dirty="0">
                <a:latin typeface="Agency FB" panose="020B0503020202020204" pitchFamily="34" charset="0"/>
              </a:rPr>
              <a:t>MR. DAMISOA​</a:t>
            </a:r>
          </a:p>
        </p:txBody>
      </p:sp>
      <p:sp>
        <p:nvSpPr>
          <p:cNvPr id="4" name="Text Placeholder 3">
            <a:extLst>
              <a:ext uri="{FF2B5EF4-FFF2-40B4-BE49-F238E27FC236}">
                <a16:creationId xmlns:a16="http://schemas.microsoft.com/office/drawing/2014/main" id="{5C81F094-32B8-BE4D-9036-066915E4E3BC}"/>
              </a:ext>
            </a:extLst>
          </p:cNvPr>
          <p:cNvSpPr>
            <a:spLocks noGrp="1"/>
          </p:cNvSpPr>
          <p:nvPr>
            <p:ph type="body" sz="quarter" idx="10"/>
          </p:nvPr>
        </p:nvSpPr>
        <p:spPr/>
        <p:txBody>
          <a:bodyPr/>
          <a:lstStyle/>
          <a:p>
            <a:r>
              <a:rPr lang="en-NL" dirty="0">
                <a:latin typeface="Agency FB" panose="020B0503020202020204" pitchFamily="34" charset="0"/>
              </a:rPr>
              <a:t>Madagaskar</a:t>
            </a:r>
          </a:p>
        </p:txBody>
      </p:sp>
    </p:spTree>
    <p:extLst>
      <p:ext uri="{BB962C8B-B14F-4D97-AF65-F5344CB8AC3E}">
        <p14:creationId xmlns:p14="http://schemas.microsoft.com/office/powerpoint/2010/main" val="3018508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20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BFCC1C-3DEF-C56F-21DC-B3DEDCF817E3}"/>
              </a:ext>
            </a:extLst>
          </p:cNvPr>
          <p:cNvSpPr>
            <a:spLocks noGrp="1"/>
          </p:cNvSpPr>
          <p:nvPr>
            <p:ph idx="1"/>
          </p:nvPr>
        </p:nvSpPr>
        <p:spPr/>
        <p:txBody>
          <a:bodyPr>
            <a:normAutofit fontScale="92500" lnSpcReduction="10000"/>
          </a:bodyPr>
          <a:lstStyle/>
          <a:p>
            <a:r>
              <a:rPr lang="nl-NL" dirty="0">
                <a:latin typeface="Agency FB" panose="020B0503020202020204" pitchFamily="34" charset="0"/>
              </a:rPr>
              <a:t>Sámi – oorspronkelijke bewoners​</a:t>
            </a:r>
          </a:p>
          <a:p>
            <a:pPr marL="0" indent="0">
              <a:buNone/>
            </a:pPr>
            <a:endParaRPr lang="nl-NL" dirty="0">
              <a:latin typeface="Agency FB" panose="020B0503020202020204" pitchFamily="34" charset="0"/>
            </a:endParaRPr>
          </a:p>
          <a:p>
            <a:r>
              <a:rPr lang="nl-NL" dirty="0">
                <a:latin typeface="Agency FB" panose="020B0503020202020204" pitchFamily="34" charset="0"/>
              </a:rPr>
              <a:t>Rendierhouderij​</a:t>
            </a:r>
          </a:p>
          <a:p>
            <a:pPr marL="0" indent="0">
              <a:buNone/>
            </a:pPr>
            <a:endParaRPr lang="nl-NL" dirty="0">
              <a:latin typeface="Agency FB" panose="020B0503020202020204" pitchFamily="34" charset="0"/>
            </a:endParaRPr>
          </a:p>
          <a:p>
            <a:r>
              <a:rPr lang="nl-NL" dirty="0">
                <a:latin typeface="Agency FB" panose="020B0503020202020204" pitchFamily="34" charset="0"/>
              </a:rPr>
              <a:t>Windmolens op zomerweides​</a:t>
            </a:r>
          </a:p>
          <a:p>
            <a:pPr marL="0" indent="0">
              <a:buNone/>
            </a:pPr>
            <a:endParaRPr lang="nl-NL" dirty="0">
              <a:latin typeface="Agency FB" panose="020B0503020202020204" pitchFamily="34" charset="0"/>
            </a:endParaRPr>
          </a:p>
          <a:p>
            <a:r>
              <a:rPr lang="nl-NL" dirty="0">
                <a:latin typeface="Agency FB" panose="020B0503020202020204" pitchFamily="34" charset="0"/>
              </a:rPr>
              <a:t>Sámi-cultuur in gevaar​</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0038B01E-768F-C8B6-2AAD-5A1EC1C1724F}"/>
              </a:ext>
            </a:extLst>
          </p:cNvPr>
          <p:cNvSpPr>
            <a:spLocks noGrp="1"/>
          </p:cNvSpPr>
          <p:nvPr>
            <p:ph type="title"/>
          </p:nvPr>
        </p:nvSpPr>
        <p:spPr/>
        <p:txBody>
          <a:bodyPr/>
          <a:lstStyle/>
          <a:p>
            <a:r>
              <a:rPr lang="en-NL" dirty="0">
                <a:latin typeface="Agency FB" panose="020B0503020202020204" pitchFamily="34" charset="0"/>
              </a:rPr>
              <a:t>ELLINOR GUTTORM UTSI​</a:t>
            </a:r>
          </a:p>
        </p:txBody>
      </p:sp>
      <p:sp>
        <p:nvSpPr>
          <p:cNvPr id="4" name="Text Placeholder 3">
            <a:extLst>
              <a:ext uri="{FF2B5EF4-FFF2-40B4-BE49-F238E27FC236}">
                <a16:creationId xmlns:a16="http://schemas.microsoft.com/office/drawing/2014/main" id="{7CD8CB76-F64D-4AEB-6697-11E3AB021717}"/>
              </a:ext>
            </a:extLst>
          </p:cNvPr>
          <p:cNvSpPr>
            <a:spLocks noGrp="1"/>
          </p:cNvSpPr>
          <p:nvPr>
            <p:ph type="body" sz="quarter" idx="10"/>
          </p:nvPr>
        </p:nvSpPr>
        <p:spPr/>
        <p:txBody>
          <a:bodyPr/>
          <a:lstStyle/>
          <a:p>
            <a:r>
              <a:rPr lang="en-NL" dirty="0">
                <a:latin typeface="Agency FB" panose="020B0503020202020204" pitchFamily="34" charset="0"/>
              </a:rPr>
              <a:t>Noorwegen</a:t>
            </a:r>
          </a:p>
        </p:txBody>
      </p:sp>
    </p:spTree>
    <p:extLst>
      <p:ext uri="{BB962C8B-B14F-4D97-AF65-F5344CB8AC3E}">
        <p14:creationId xmlns:p14="http://schemas.microsoft.com/office/powerpoint/2010/main" val="116994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8609-1F15-2FCE-68DD-674B87F3CC74}"/>
              </a:ext>
            </a:extLst>
          </p:cNvPr>
          <p:cNvSpPr>
            <a:spLocks noGrp="1"/>
          </p:cNvSpPr>
          <p:nvPr>
            <p:ph type="title"/>
          </p:nvPr>
        </p:nvSpPr>
        <p:spPr/>
        <p:txBody>
          <a:bodyPr/>
          <a:lstStyle/>
          <a:p>
            <a:r>
              <a:rPr lang="nl-NL" dirty="0" err="1">
                <a:latin typeface="Agency FB" panose="020B0503020202020204" pitchFamily="34" charset="0"/>
              </a:rPr>
              <a:t>Melike</a:t>
            </a:r>
            <a:r>
              <a:rPr lang="nl-NL" dirty="0">
                <a:latin typeface="Agency FB" panose="020B0503020202020204" pitchFamily="34" charset="0"/>
              </a:rPr>
              <a:t> en </a:t>
            </a:r>
            <a:r>
              <a:rPr lang="nl-NL" dirty="0" err="1">
                <a:latin typeface="Agency FB" panose="020B0503020202020204" pitchFamily="34" charset="0"/>
              </a:rPr>
              <a:t>Özgür</a:t>
            </a:r>
            <a:endParaRPr lang="en-US" dirty="0">
              <a:latin typeface="Agency FB" panose="020B0503020202020204" pitchFamily="34" charset="0"/>
            </a:endParaRPr>
          </a:p>
        </p:txBody>
      </p:sp>
      <p:sp>
        <p:nvSpPr>
          <p:cNvPr id="3" name="Text Placeholder 2">
            <a:extLst>
              <a:ext uri="{FF2B5EF4-FFF2-40B4-BE49-F238E27FC236}">
                <a16:creationId xmlns:a16="http://schemas.microsoft.com/office/drawing/2014/main" id="{D5F1F0C5-45F1-37C0-CA63-EF965436C99B}"/>
              </a:ext>
            </a:extLst>
          </p:cNvPr>
          <p:cNvSpPr>
            <a:spLocks noGrp="1"/>
          </p:cNvSpPr>
          <p:nvPr>
            <p:ph type="body" sz="quarter" idx="10"/>
          </p:nvPr>
        </p:nvSpPr>
        <p:spPr>
          <a:xfrm>
            <a:off x="2897109" y="2856100"/>
            <a:ext cx="6753885" cy="2419124"/>
          </a:xfrm>
        </p:spPr>
        <p:txBody>
          <a:bodyPr/>
          <a:lstStyle/>
          <a:p>
            <a:r>
              <a:rPr lang="nl-NL" dirty="0">
                <a:latin typeface="Agency FB" panose="020B0503020202020204" pitchFamily="34" charset="0"/>
              </a:rPr>
              <a:t>“Na een rechtszaak van 2½ jaar zijn we eindelijk vrijgesproken. We zijn heel blij en willen iedereen bedanken die ons steunde.”​</a:t>
            </a:r>
            <a:endParaRPr lang="en-US" dirty="0">
              <a:latin typeface="Agency FB" panose="020B0503020202020204" pitchFamily="34" charset="0"/>
            </a:endParaRPr>
          </a:p>
        </p:txBody>
      </p:sp>
    </p:spTree>
    <p:extLst>
      <p:ext uri="{BB962C8B-B14F-4D97-AF65-F5344CB8AC3E}">
        <p14:creationId xmlns:p14="http://schemas.microsoft.com/office/powerpoint/2010/main" val="3409393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7476A-1A74-5D02-1B4A-A2CB313110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A7CA13-E8FF-0B9E-083E-5A3A034E8959}"/>
              </a:ext>
            </a:extLst>
          </p:cNvPr>
          <p:cNvSpPr>
            <a:spLocks noGrp="1"/>
          </p:cNvSpPr>
          <p:nvPr>
            <p:ph idx="1"/>
          </p:nvPr>
        </p:nvSpPr>
        <p:spPr/>
        <p:txBody>
          <a:bodyPr>
            <a:normAutofit/>
          </a:bodyPr>
          <a:lstStyle/>
          <a:p>
            <a:r>
              <a:rPr lang="nl-NL" dirty="0">
                <a:latin typeface="Agency FB" panose="020B0503020202020204" pitchFamily="34" charset="0"/>
              </a:rPr>
              <a:t>Wat verwachten jullie van de overheid in situaties zoals deze?​</a:t>
            </a:r>
          </a:p>
          <a:p>
            <a:pPr marL="0" indent="0">
              <a:buNone/>
            </a:pPr>
            <a:endParaRPr lang="nl-NL" dirty="0">
              <a:latin typeface="Agency FB" panose="020B0503020202020204" pitchFamily="34" charset="0"/>
            </a:endParaRPr>
          </a:p>
          <a:p>
            <a:r>
              <a:rPr lang="nl-NL" dirty="0">
                <a:latin typeface="Agency FB" panose="020B0503020202020204" pitchFamily="34" charset="0"/>
              </a:rPr>
              <a:t>Welke artikelen van de UVRM worden hier geschonden?​</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42355592-A02E-4EDF-6BFC-4234B5019A9A}"/>
              </a:ext>
            </a:extLst>
          </p:cNvPr>
          <p:cNvSpPr>
            <a:spLocks noGrp="1"/>
          </p:cNvSpPr>
          <p:nvPr>
            <p:ph type="title"/>
          </p:nvPr>
        </p:nvSpPr>
        <p:spPr/>
        <p:txBody>
          <a:bodyPr/>
          <a:lstStyle/>
          <a:p>
            <a:r>
              <a:rPr lang="en-NL" dirty="0">
                <a:latin typeface="Agency FB" panose="020B0503020202020204" pitchFamily="34" charset="0"/>
              </a:rPr>
              <a:t>ELLINOR GUTTORM UTSI​</a:t>
            </a:r>
          </a:p>
        </p:txBody>
      </p:sp>
      <p:sp>
        <p:nvSpPr>
          <p:cNvPr id="4" name="Text Placeholder 3">
            <a:extLst>
              <a:ext uri="{FF2B5EF4-FFF2-40B4-BE49-F238E27FC236}">
                <a16:creationId xmlns:a16="http://schemas.microsoft.com/office/drawing/2014/main" id="{38E4555C-16BF-50A2-8D8A-22C32CF24DDE}"/>
              </a:ext>
            </a:extLst>
          </p:cNvPr>
          <p:cNvSpPr>
            <a:spLocks noGrp="1"/>
          </p:cNvSpPr>
          <p:nvPr>
            <p:ph type="body" sz="quarter" idx="10"/>
          </p:nvPr>
        </p:nvSpPr>
        <p:spPr/>
        <p:txBody>
          <a:bodyPr/>
          <a:lstStyle/>
          <a:p>
            <a:r>
              <a:rPr lang="en-NL" dirty="0">
                <a:latin typeface="Agency FB" panose="020B0503020202020204" pitchFamily="34" charset="0"/>
              </a:rPr>
              <a:t>Noorwegen</a:t>
            </a:r>
          </a:p>
        </p:txBody>
      </p:sp>
    </p:spTree>
    <p:extLst>
      <p:ext uri="{BB962C8B-B14F-4D97-AF65-F5344CB8AC3E}">
        <p14:creationId xmlns:p14="http://schemas.microsoft.com/office/powerpoint/2010/main" val="1939649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6802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D3756-BEA7-EA6F-FF41-D94B1103FA43}"/>
              </a:ext>
            </a:extLst>
          </p:cNvPr>
          <p:cNvSpPr>
            <a:spLocks noGrp="1"/>
          </p:cNvSpPr>
          <p:nvPr>
            <p:ph idx="1"/>
          </p:nvPr>
        </p:nvSpPr>
        <p:spPr/>
        <p:txBody>
          <a:bodyPr>
            <a:normAutofit fontScale="77500" lnSpcReduction="20000"/>
          </a:bodyPr>
          <a:lstStyle/>
          <a:p>
            <a:r>
              <a:rPr lang="nl-NL" dirty="0">
                <a:latin typeface="Agency FB" panose="020B0503020202020204" pitchFamily="34" charset="0"/>
              </a:rPr>
              <a:t>Palestijns​</a:t>
            </a:r>
          </a:p>
          <a:p>
            <a:pPr marL="0" indent="0">
              <a:buNone/>
            </a:pPr>
            <a:endParaRPr lang="nl-NL" dirty="0">
              <a:latin typeface="Agency FB" panose="020B0503020202020204" pitchFamily="34" charset="0"/>
            </a:endParaRPr>
          </a:p>
          <a:p>
            <a:r>
              <a:rPr lang="nl-NL" dirty="0">
                <a:latin typeface="Agency FB" panose="020B0503020202020204" pitchFamily="34" charset="0"/>
              </a:rPr>
              <a:t>Oost-Jeruzalem​</a:t>
            </a:r>
          </a:p>
          <a:p>
            <a:pPr marL="0" indent="0">
              <a:buNone/>
            </a:pPr>
            <a:endParaRPr lang="nl-NL" dirty="0">
              <a:latin typeface="Agency FB" panose="020B0503020202020204" pitchFamily="34" charset="0"/>
            </a:endParaRPr>
          </a:p>
          <a:p>
            <a:r>
              <a:rPr lang="nl-NL" dirty="0">
                <a:latin typeface="Agency FB" panose="020B0503020202020204" pitchFamily="34" charset="0"/>
              </a:rPr>
              <a:t>Geweld en intimidatie door kolonisten​</a:t>
            </a:r>
          </a:p>
          <a:p>
            <a:endParaRPr lang="nl-NL" dirty="0">
              <a:latin typeface="Agency FB" panose="020B0503020202020204" pitchFamily="34" charset="0"/>
            </a:endParaRPr>
          </a:p>
          <a:p>
            <a:r>
              <a:rPr lang="nl-NL" dirty="0">
                <a:latin typeface="Agency FB" panose="020B0503020202020204" pitchFamily="34" charset="0"/>
              </a:rPr>
              <a:t>Discriminerende wetten​</a:t>
            </a:r>
          </a:p>
          <a:p>
            <a:endParaRPr lang="nl-NL" dirty="0">
              <a:latin typeface="Agency FB" panose="020B0503020202020204" pitchFamily="34" charset="0"/>
            </a:endParaRPr>
          </a:p>
          <a:p>
            <a:r>
              <a:rPr lang="nl-NL" dirty="0">
                <a:latin typeface="Agency FB" panose="020B0503020202020204" pitchFamily="34" charset="0"/>
              </a:rPr>
              <a:t>Vreedzaam protest​</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B5546628-4B1D-9B20-FF98-5F44E8A34DCD}"/>
              </a:ext>
            </a:extLst>
          </p:cNvPr>
          <p:cNvSpPr>
            <a:spLocks noGrp="1"/>
          </p:cNvSpPr>
          <p:nvPr>
            <p:ph type="title"/>
          </p:nvPr>
        </p:nvSpPr>
        <p:spPr/>
        <p:txBody>
          <a:bodyPr/>
          <a:lstStyle/>
          <a:p>
            <a:r>
              <a:rPr lang="en-NL" dirty="0">
                <a:latin typeface="Agency FB" panose="020B0503020202020204" pitchFamily="34" charset="0"/>
              </a:rPr>
              <a:t>SALEH DIAB​</a:t>
            </a:r>
          </a:p>
        </p:txBody>
      </p:sp>
      <p:sp>
        <p:nvSpPr>
          <p:cNvPr id="4" name="Text Placeholder 3">
            <a:extLst>
              <a:ext uri="{FF2B5EF4-FFF2-40B4-BE49-F238E27FC236}">
                <a16:creationId xmlns:a16="http://schemas.microsoft.com/office/drawing/2014/main" id="{FBF80178-F41C-9C20-58C2-C27FDBD4DF07}"/>
              </a:ext>
            </a:extLst>
          </p:cNvPr>
          <p:cNvSpPr>
            <a:spLocks noGrp="1"/>
          </p:cNvSpPr>
          <p:nvPr>
            <p:ph type="body" sz="quarter" idx="10"/>
          </p:nvPr>
        </p:nvSpPr>
        <p:spPr/>
        <p:txBody>
          <a:bodyPr/>
          <a:lstStyle/>
          <a:p>
            <a:r>
              <a:rPr lang="en-NL" dirty="0">
                <a:latin typeface="Agency FB" panose="020B0503020202020204" pitchFamily="34" charset="0"/>
              </a:rPr>
              <a:t>Bezette Palestijnse gebied</a:t>
            </a:r>
            <a:r>
              <a:rPr lang="nl-NL" dirty="0">
                <a:latin typeface="Agency FB" panose="020B0503020202020204" pitchFamily="34" charset="0"/>
              </a:rPr>
              <a:t>en</a:t>
            </a:r>
            <a:endParaRPr lang="en-US" dirty="0" err="1">
              <a:latin typeface="Agency FB" panose="020B0503020202020204" pitchFamily="34" charset="0"/>
            </a:endParaRPr>
          </a:p>
        </p:txBody>
      </p:sp>
    </p:spTree>
    <p:extLst>
      <p:ext uri="{BB962C8B-B14F-4D97-AF65-F5344CB8AC3E}">
        <p14:creationId xmlns:p14="http://schemas.microsoft.com/office/powerpoint/2010/main" val="2084779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D236A-FE01-A9B9-C771-160E74353B0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221A41-7D35-EE3F-C517-3D924BE7CCA9}"/>
              </a:ext>
            </a:extLst>
          </p:cNvPr>
          <p:cNvSpPr>
            <a:spLocks noGrp="1"/>
          </p:cNvSpPr>
          <p:nvPr>
            <p:ph idx="1"/>
          </p:nvPr>
        </p:nvSpPr>
        <p:spPr/>
        <p:txBody>
          <a:bodyPr>
            <a:normAutofit/>
          </a:bodyPr>
          <a:lstStyle/>
          <a:p>
            <a:r>
              <a:rPr lang="nl-NL" dirty="0">
                <a:latin typeface="Agency FB" panose="020B0503020202020204" pitchFamily="34" charset="0"/>
              </a:rPr>
              <a:t>Wat verwachten jullie van de overheid in situaties zoals deze?​</a:t>
            </a:r>
          </a:p>
          <a:p>
            <a:pPr marL="0" indent="0">
              <a:buNone/>
            </a:pPr>
            <a:endParaRPr lang="nl-NL" dirty="0">
              <a:latin typeface="Agency FB" panose="020B0503020202020204" pitchFamily="34" charset="0"/>
            </a:endParaRPr>
          </a:p>
          <a:p>
            <a:r>
              <a:rPr lang="nl-NL" dirty="0">
                <a:latin typeface="Agency FB" panose="020B0503020202020204" pitchFamily="34" charset="0"/>
              </a:rPr>
              <a:t>Welke artikelen van de UVRM worden hier geschonden?​</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837B1BE9-C170-80F7-09D8-A33FC1FE80AA}"/>
              </a:ext>
            </a:extLst>
          </p:cNvPr>
          <p:cNvSpPr>
            <a:spLocks noGrp="1"/>
          </p:cNvSpPr>
          <p:nvPr>
            <p:ph type="title"/>
          </p:nvPr>
        </p:nvSpPr>
        <p:spPr/>
        <p:txBody>
          <a:bodyPr/>
          <a:lstStyle/>
          <a:p>
            <a:r>
              <a:rPr lang="en-NL" dirty="0">
                <a:latin typeface="Agency FB" panose="020B0503020202020204" pitchFamily="34" charset="0"/>
              </a:rPr>
              <a:t>SALEH DIAB​</a:t>
            </a:r>
          </a:p>
        </p:txBody>
      </p:sp>
      <p:sp>
        <p:nvSpPr>
          <p:cNvPr id="4" name="Text Placeholder 3">
            <a:extLst>
              <a:ext uri="{FF2B5EF4-FFF2-40B4-BE49-F238E27FC236}">
                <a16:creationId xmlns:a16="http://schemas.microsoft.com/office/drawing/2014/main" id="{8392D8D8-F116-C15E-EBF9-6670BE1F117A}"/>
              </a:ext>
            </a:extLst>
          </p:cNvPr>
          <p:cNvSpPr>
            <a:spLocks noGrp="1"/>
          </p:cNvSpPr>
          <p:nvPr>
            <p:ph type="body" sz="quarter" idx="10"/>
          </p:nvPr>
        </p:nvSpPr>
        <p:spPr/>
        <p:txBody>
          <a:bodyPr/>
          <a:lstStyle/>
          <a:p>
            <a:r>
              <a:rPr lang="en-NL" dirty="0">
                <a:latin typeface="Agency FB" panose="020B0503020202020204" pitchFamily="34" charset="0"/>
              </a:rPr>
              <a:t>Bezette Palestijnse gebied​</a:t>
            </a:r>
            <a:r>
              <a:rPr lang="nl-NL" dirty="0">
                <a:latin typeface="Agency FB" panose="020B0503020202020204" pitchFamily="34" charset="0"/>
              </a:rPr>
              <a:t>en</a:t>
            </a:r>
            <a:endParaRPr lang="en-NL" dirty="0">
              <a:latin typeface="Agency FB" panose="020B0503020202020204" pitchFamily="34" charset="0"/>
            </a:endParaRPr>
          </a:p>
        </p:txBody>
      </p:sp>
    </p:spTree>
    <p:extLst>
      <p:ext uri="{BB962C8B-B14F-4D97-AF65-F5344CB8AC3E}">
        <p14:creationId xmlns:p14="http://schemas.microsoft.com/office/powerpoint/2010/main" val="2168161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871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8D3756-BEA7-EA6F-FF41-D94B1103FA43}"/>
              </a:ext>
            </a:extLst>
          </p:cNvPr>
          <p:cNvSpPr>
            <a:spLocks noGrp="1"/>
          </p:cNvSpPr>
          <p:nvPr>
            <p:ph idx="1"/>
          </p:nvPr>
        </p:nvSpPr>
        <p:spPr/>
        <p:txBody>
          <a:bodyPr>
            <a:normAutofit fontScale="77500" lnSpcReduction="20000"/>
          </a:bodyPr>
          <a:lstStyle/>
          <a:p>
            <a:r>
              <a:rPr lang="nl-NL" dirty="0">
                <a:latin typeface="Agency FB" panose="020B0503020202020204" pitchFamily="34" charset="0"/>
              </a:rPr>
              <a:t>15 jonge vrouwen en meisjes​</a:t>
            </a:r>
          </a:p>
          <a:p>
            <a:pPr marL="0" indent="0">
              <a:buNone/>
            </a:pPr>
            <a:endParaRPr lang="nl-NL" dirty="0">
              <a:latin typeface="Agency FB" panose="020B0503020202020204" pitchFamily="34" charset="0"/>
            </a:endParaRPr>
          </a:p>
          <a:p>
            <a:r>
              <a:rPr lang="nl-NL" dirty="0">
                <a:latin typeface="Agency FB" panose="020B0503020202020204" pitchFamily="34" charset="0"/>
              </a:rPr>
              <a:t>Olie-industrie​</a:t>
            </a:r>
          </a:p>
          <a:p>
            <a:pPr marL="0" indent="0">
              <a:buNone/>
            </a:pPr>
            <a:endParaRPr lang="nl-NL" dirty="0">
              <a:latin typeface="Agency FB" panose="020B0503020202020204" pitchFamily="34" charset="0"/>
            </a:endParaRPr>
          </a:p>
          <a:p>
            <a:r>
              <a:rPr lang="nl-NL" dirty="0">
                <a:latin typeface="Agency FB" panose="020B0503020202020204" pitchFamily="34" charset="0"/>
              </a:rPr>
              <a:t>Gasfakkels​</a:t>
            </a:r>
          </a:p>
          <a:p>
            <a:pPr marL="0" indent="0">
              <a:buNone/>
            </a:pPr>
            <a:endParaRPr lang="nl-NL" dirty="0">
              <a:latin typeface="Agency FB" panose="020B0503020202020204" pitchFamily="34" charset="0"/>
            </a:endParaRPr>
          </a:p>
          <a:p>
            <a:r>
              <a:rPr lang="nl-NL" dirty="0">
                <a:latin typeface="Agency FB" panose="020B0503020202020204" pitchFamily="34" charset="0"/>
              </a:rPr>
              <a:t>Recht op goede gezondheid​</a:t>
            </a:r>
          </a:p>
          <a:p>
            <a:endParaRPr lang="nl-NL" dirty="0">
              <a:latin typeface="Agency FB" panose="020B0503020202020204" pitchFamily="34" charset="0"/>
            </a:endParaRPr>
          </a:p>
          <a:p>
            <a:r>
              <a:rPr lang="nl-NL" dirty="0">
                <a:latin typeface="Agency FB" panose="020B0503020202020204" pitchFamily="34" charset="0"/>
              </a:rPr>
              <a:t>Geweld en intimidatie​</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B5546628-4B1D-9B20-FF98-5F44E8A34DCD}"/>
              </a:ext>
            </a:extLst>
          </p:cNvPr>
          <p:cNvSpPr>
            <a:spLocks noGrp="1"/>
          </p:cNvSpPr>
          <p:nvPr>
            <p:ph type="title"/>
          </p:nvPr>
        </p:nvSpPr>
        <p:spPr/>
        <p:txBody>
          <a:bodyPr/>
          <a:lstStyle/>
          <a:p>
            <a:r>
              <a:rPr lang="en-NL" dirty="0">
                <a:latin typeface="Agency FB" panose="020B0503020202020204" pitchFamily="34" charset="0"/>
              </a:rPr>
              <a:t>GUERRERAS POR LA AMAZONÍA​</a:t>
            </a:r>
          </a:p>
        </p:txBody>
      </p:sp>
      <p:sp>
        <p:nvSpPr>
          <p:cNvPr id="4" name="Text Placeholder 3">
            <a:extLst>
              <a:ext uri="{FF2B5EF4-FFF2-40B4-BE49-F238E27FC236}">
                <a16:creationId xmlns:a16="http://schemas.microsoft.com/office/drawing/2014/main" id="{FBF80178-F41C-9C20-58C2-C27FDBD4DF07}"/>
              </a:ext>
            </a:extLst>
          </p:cNvPr>
          <p:cNvSpPr>
            <a:spLocks noGrp="1"/>
          </p:cNvSpPr>
          <p:nvPr>
            <p:ph type="body" sz="quarter" idx="10"/>
          </p:nvPr>
        </p:nvSpPr>
        <p:spPr/>
        <p:txBody>
          <a:bodyPr/>
          <a:lstStyle/>
          <a:p>
            <a:r>
              <a:rPr lang="en-NL" dirty="0">
                <a:latin typeface="Agency FB" panose="020B0503020202020204" pitchFamily="34" charset="0"/>
              </a:rPr>
              <a:t>Equador</a:t>
            </a:r>
          </a:p>
        </p:txBody>
      </p:sp>
    </p:spTree>
    <p:extLst>
      <p:ext uri="{BB962C8B-B14F-4D97-AF65-F5344CB8AC3E}">
        <p14:creationId xmlns:p14="http://schemas.microsoft.com/office/powerpoint/2010/main" val="3744134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9D199-A406-EBB4-A3EE-86CE08AC8FA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D9DC98-6E2A-C571-DDF6-C168583EA6A6}"/>
              </a:ext>
            </a:extLst>
          </p:cNvPr>
          <p:cNvSpPr>
            <a:spLocks noGrp="1"/>
          </p:cNvSpPr>
          <p:nvPr>
            <p:ph idx="1"/>
          </p:nvPr>
        </p:nvSpPr>
        <p:spPr/>
        <p:txBody>
          <a:bodyPr>
            <a:normAutofit/>
          </a:bodyPr>
          <a:lstStyle/>
          <a:p>
            <a:r>
              <a:rPr lang="nl-NL" dirty="0">
                <a:latin typeface="Agency FB" panose="020B0503020202020204" pitchFamily="34" charset="0"/>
              </a:rPr>
              <a:t>Wat verwachten jullie van de overheid in situaties zoals deze?​</a:t>
            </a:r>
          </a:p>
          <a:p>
            <a:endParaRPr lang="nl-NL" dirty="0">
              <a:latin typeface="Agency FB" panose="020B0503020202020204" pitchFamily="34" charset="0"/>
            </a:endParaRPr>
          </a:p>
          <a:p>
            <a:r>
              <a:rPr lang="nl-NL" dirty="0">
                <a:latin typeface="Agency FB" panose="020B0503020202020204" pitchFamily="34" charset="0"/>
              </a:rPr>
              <a:t>Welke artikelen van de UVRM worden hier geschonden?​</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C6A7E682-077E-6103-5BC8-3BD6612441CD}"/>
              </a:ext>
            </a:extLst>
          </p:cNvPr>
          <p:cNvSpPr>
            <a:spLocks noGrp="1"/>
          </p:cNvSpPr>
          <p:nvPr>
            <p:ph type="title"/>
          </p:nvPr>
        </p:nvSpPr>
        <p:spPr/>
        <p:txBody>
          <a:bodyPr/>
          <a:lstStyle/>
          <a:p>
            <a:r>
              <a:rPr lang="en-NL" dirty="0">
                <a:latin typeface="Agency FB" panose="020B0503020202020204" pitchFamily="34" charset="0"/>
              </a:rPr>
              <a:t>GUERRERAS POR LA AMAZONÍA​</a:t>
            </a:r>
          </a:p>
        </p:txBody>
      </p:sp>
      <p:sp>
        <p:nvSpPr>
          <p:cNvPr id="4" name="Text Placeholder 3">
            <a:extLst>
              <a:ext uri="{FF2B5EF4-FFF2-40B4-BE49-F238E27FC236}">
                <a16:creationId xmlns:a16="http://schemas.microsoft.com/office/drawing/2014/main" id="{A301289B-3598-900F-C21F-C9F876A9623B}"/>
              </a:ext>
            </a:extLst>
          </p:cNvPr>
          <p:cNvSpPr>
            <a:spLocks noGrp="1"/>
          </p:cNvSpPr>
          <p:nvPr>
            <p:ph type="body" sz="quarter" idx="10"/>
          </p:nvPr>
        </p:nvSpPr>
        <p:spPr/>
        <p:txBody>
          <a:bodyPr/>
          <a:lstStyle/>
          <a:p>
            <a:r>
              <a:rPr lang="en-NL" dirty="0">
                <a:latin typeface="Agency FB" panose="020B0503020202020204" pitchFamily="34" charset="0"/>
              </a:rPr>
              <a:t>Equador</a:t>
            </a:r>
          </a:p>
        </p:txBody>
      </p:sp>
    </p:spTree>
    <p:extLst>
      <p:ext uri="{BB962C8B-B14F-4D97-AF65-F5344CB8AC3E}">
        <p14:creationId xmlns:p14="http://schemas.microsoft.com/office/powerpoint/2010/main" val="2859611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4121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80F0-5CDC-34BA-B084-1D29D47C9D60}"/>
              </a:ext>
            </a:extLst>
          </p:cNvPr>
          <p:cNvSpPr>
            <a:spLocks noGrp="1"/>
          </p:cNvSpPr>
          <p:nvPr>
            <p:ph type="title"/>
          </p:nvPr>
        </p:nvSpPr>
        <p:spPr>
          <a:xfrm>
            <a:off x="3433948" y="2662636"/>
            <a:ext cx="5324104" cy="1532727"/>
          </a:xfrm>
        </p:spPr>
        <p:txBody>
          <a:bodyPr/>
          <a:lstStyle/>
          <a:p>
            <a:r>
              <a:rPr lang="nl-NL" dirty="0">
                <a:latin typeface="Agency FB" panose="020B0503020202020204" pitchFamily="34" charset="0"/>
              </a:rPr>
              <a:t>6. Pen? Papier? Schrijf!​</a:t>
            </a:r>
            <a:endParaRPr lang="en-US" dirty="0">
              <a:latin typeface="Agency FB" panose="020B0503020202020204" pitchFamily="34" charset="0"/>
            </a:endParaRPr>
          </a:p>
        </p:txBody>
      </p:sp>
    </p:spTree>
    <p:extLst>
      <p:ext uri="{BB962C8B-B14F-4D97-AF65-F5344CB8AC3E}">
        <p14:creationId xmlns:p14="http://schemas.microsoft.com/office/powerpoint/2010/main" val="1577414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90370-79DC-D588-06CB-65A0785B1A5D}"/>
              </a:ext>
            </a:extLst>
          </p:cNvPr>
          <p:cNvSpPr>
            <a:spLocks noGrp="1"/>
          </p:cNvSpPr>
          <p:nvPr>
            <p:ph idx="1"/>
          </p:nvPr>
        </p:nvSpPr>
        <p:spPr/>
        <p:txBody>
          <a:bodyPr>
            <a:normAutofit/>
          </a:bodyPr>
          <a:lstStyle/>
          <a:p>
            <a:pPr fontAlgn="base"/>
            <a:r>
              <a:rPr lang="nl-NL" dirty="0">
                <a:latin typeface="Agency FB" panose="020B0503020202020204" pitchFamily="34" charset="0"/>
              </a:rPr>
              <a:t>Wiens verhaal sprak jou het meest aan? Waarom?</a:t>
            </a:r>
            <a:r>
              <a:rPr lang="en-US" dirty="0">
                <a:latin typeface="Agency FB" panose="020B0503020202020204" pitchFamily="34" charset="0"/>
              </a:rPr>
              <a:t>​</a:t>
            </a:r>
          </a:p>
          <a:p>
            <a:pPr marL="0" indent="0" fontAlgn="base">
              <a:buNone/>
            </a:pPr>
            <a:endParaRPr lang="nl-NL" dirty="0">
              <a:latin typeface="Agency FB" panose="020B0503020202020204" pitchFamily="34" charset="0"/>
            </a:endParaRPr>
          </a:p>
          <a:p>
            <a:pPr marL="0" indent="0" fontAlgn="base">
              <a:buNone/>
            </a:pPr>
            <a:r>
              <a:rPr lang="nl-NL" i="1" dirty="0">
                <a:latin typeface="Agency FB" panose="020B0503020202020204" pitchFamily="34" charset="0"/>
              </a:rPr>
              <a:t>Schrijf je een groetenkaartje? Bedenk:</a:t>
            </a:r>
            <a:r>
              <a:rPr lang="en-US" dirty="0">
                <a:latin typeface="Agency FB" panose="020B0503020202020204" pitchFamily="34" charset="0"/>
              </a:rPr>
              <a:t>​</a:t>
            </a:r>
          </a:p>
          <a:p>
            <a:pPr fontAlgn="base"/>
            <a:r>
              <a:rPr lang="nl-NL" dirty="0">
                <a:latin typeface="Agency FB" panose="020B0503020202020204" pitchFamily="34" charset="0"/>
              </a:rPr>
              <a:t>Wat wil je graag tegen deze persoon/personen zeggen?</a:t>
            </a:r>
            <a:r>
              <a:rPr lang="en-US" dirty="0">
                <a:latin typeface="Agency FB" panose="020B0503020202020204" pitchFamily="34" charset="0"/>
              </a:rPr>
              <a:t>​</a:t>
            </a:r>
          </a:p>
          <a:p>
            <a:pPr fontAlgn="base"/>
            <a:r>
              <a:rPr lang="nl-NL" dirty="0">
                <a:latin typeface="Agency FB" panose="020B0503020202020204" pitchFamily="34" charset="0"/>
              </a:rPr>
              <a:t>Hoe hoop je dat deze persoon/personen zich voelen door jouw kaart?</a:t>
            </a:r>
            <a:r>
              <a:rPr lang="en-US" dirty="0">
                <a:latin typeface="Agency FB" panose="020B0503020202020204" pitchFamily="34" charset="0"/>
              </a:rPr>
              <a:t>​</a:t>
            </a:r>
            <a:endParaRPr lang="nl-NL" dirty="0">
              <a:latin typeface="Agency FB" panose="020B0503020202020204" pitchFamily="34" charset="0"/>
            </a:endParaRPr>
          </a:p>
          <a:p>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B8422AB1-A168-C741-ACA4-B2BC00C6F989}"/>
              </a:ext>
            </a:extLst>
          </p:cNvPr>
          <p:cNvSpPr>
            <a:spLocks noGrp="1"/>
          </p:cNvSpPr>
          <p:nvPr>
            <p:ph type="title"/>
          </p:nvPr>
        </p:nvSpPr>
        <p:spPr/>
        <p:txBody>
          <a:bodyPr/>
          <a:lstStyle/>
          <a:p>
            <a:r>
              <a:rPr lang="nl-NL" dirty="0">
                <a:latin typeface="Agency FB" panose="020B0503020202020204" pitchFamily="34" charset="0"/>
              </a:rPr>
              <a:t>VOOR WIE WIL JIJ SCHRIJVEN?​</a:t>
            </a:r>
            <a:endParaRPr lang="en-US" dirty="0">
              <a:latin typeface="Agency FB" panose="020B0503020202020204" pitchFamily="34" charset="0"/>
            </a:endParaRPr>
          </a:p>
        </p:txBody>
      </p:sp>
      <p:sp>
        <p:nvSpPr>
          <p:cNvPr id="5" name="TextBox 5">
            <a:extLst>
              <a:ext uri="{FF2B5EF4-FFF2-40B4-BE49-F238E27FC236}">
                <a16:creationId xmlns:a16="http://schemas.microsoft.com/office/drawing/2014/main" id="{B5846132-96BC-5B9A-1F0D-8F18D0F32A9B}"/>
              </a:ext>
            </a:extLst>
          </p:cNvPr>
          <p:cNvSpPr txBox="1"/>
          <p:nvPr/>
        </p:nvSpPr>
        <p:spPr>
          <a:xfrm>
            <a:off x="5545777" y="5796481"/>
            <a:ext cx="4139518" cy="646331"/>
          </a:xfrm>
          <a:prstGeom prst="rect">
            <a:avLst/>
          </a:prstGeom>
          <a:solidFill>
            <a:srgbClr val="FFED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noProof="0" dirty="0">
                <a:latin typeface="Agency FB" panose="020B0503020202020204" pitchFamily="34" charset="0"/>
              </a:rPr>
              <a:t>Tip: </a:t>
            </a:r>
            <a:r>
              <a:rPr lang="nl-NL" noProof="0" dirty="0">
                <a:latin typeface="Agency FB" panose="020B0503020202020204" pitchFamily="34" charset="0"/>
              </a:rPr>
              <a:t>schrijf op je kaart een persoonlijke boodschap, of maak een tekening!</a:t>
            </a:r>
          </a:p>
        </p:txBody>
      </p:sp>
    </p:spTree>
    <p:extLst>
      <p:ext uri="{BB962C8B-B14F-4D97-AF65-F5344CB8AC3E}">
        <p14:creationId xmlns:p14="http://schemas.microsoft.com/office/powerpoint/2010/main" val="1135381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34EFE-3215-A455-DB02-23AD79303367}"/>
              </a:ext>
            </a:extLst>
          </p:cNvPr>
          <p:cNvSpPr>
            <a:spLocks noGrp="1"/>
          </p:cNvSpPr>
          <p:nvPr>
            <p:ph idx="1"/>
          </p:nvPr>
        </p:nvSpPr>
        <p:spPr>
          <a:xfrm>
            <a:off x="5545777" y="2233754"/>
            <a:ext cx="6268271" cy="3446084"/>
          </a:xfrm>
        </p:spPr>
        <p:txBody>
          <a:bodyPr vert="horz" lIns="91440" tIns="45720" rIns="91440" bIns="45720" rtlCol="0" anchor="t">
            <a:normAutofit fontScale="92500" lnSpcReduction="10000"/>
          </a:bodyPr>
          <a:lstStyle/>
          <a:p>
            <a:pPr fontAlgn="base"/>
            <a:r>
              <a:rPr lang="nl-NL" dirty="0">
                <a:latin typeface="Agency FB" panose="020B0503020202020204" pitchFamily="34" charset="0"/>
              </a:rPr>
              <a:t>Strijden voor rechten van </a:t>
            </a:r>
            <a:r>
              <a:rPr lang="nl-NL" dirty="0" err="1">
                <a:latin typeface="Agency FB" panose="020B0503020202020204" pitchFamily="34" charset="0"/>
              </a:rPr>
              <a:t>lhbtqia</a:t>
            </a:r>
            <a:r>
              <a:rPr lang="nl-NL" dirty="0">
                <a:latin typeface="Agency FB" panose="020B0503020202020204" pitchFamily="34" charset="0"/>
              </a:rPr>
              <a:t>+-studenten</a:t>
            </a:r>
            <a:r>
              <a:rPr lang="en-US" dirty="0">
                <a:latin typeface="Agency FB" panose="020B0503020202020204" pitchFamily="34" charset="0"/>
              </a:rPr>
              <a:t>​</a:t>
            </a:r>
          </a:p>
          <a:p>
            <a:pPr fontAlgn="base"/>
            <a:r>
              <a:rPr lang="nl-NL" dirty="0">
                <a:latin typeface="Agency FB" panose="020B0503020202020204" pitchFamily="34" charset="0"/>
              </a:rPr>
              <a:t>Pride-mars verboden</a:t>
            </a:r>
            <a:r>
              <a:rPr lang="en-US" dirty="0">
                <a:latin typeface="Agency FB" panose="020B0503020202020204" pitchFamily="34" charset="0"/>
              </a:rPr>
              <a:t>​</a:t>
            </a:r>
          </a:p>
          <a:p>
            <a:pPr fontAlgn="base"/>
            <a:r>
              <a:rPr lang="nl-NL" dirty="0">
                <a:latin typeface="Agency FB" panose="020B0503020202020204" pitchFamily="34" charset="0"/>
              </a:rPr>
              <a:t>Politiegeweld</a:t>
            </a:r>
            <a:r>
              <a:rPr lang="en-US" dirty="0">
                <a:latin typeface="Agency FB" panose="020B0503020202020204" pitchFamily="34" charset="0"/>
              </a:rPr>
              <a:t>​</a:t>
            </a:r>
          </a:p>
          <a:p>
            <a:pPr fontAlgn="base"/>
            <a:r>
              <a:rPr lang="nl-NL" dirty="0">
                <a:latin typeface="Agency FB" panose="020B0503020202020204" pitchFamily="34" charset="0"/>
              </a:rPr>
              <a:t>Riskeerden 3 jaar cel</a:t>
            </a:r>
            <a:r>
              <a:rPr lang="en-US" dirty="0">
                <a:latin typeface="Agency FB" panose="020B0503020202020204" pitchFamily="34" charset="0"/>
              </a:rPr>
              <a:t>​</a:t>
            </a:r>
          </a:p>
          <a:p>
            <a:pPr fontAlgn="base"/>
            <a:r>
              <a:rPr lang="nl-NL" dirty="0">
                <a:latin typeface="Agency FB" panose="020B0503020202020204" pitchFamily="34" charset="0"/>
              </a:rPr>
              <a:t>Vrijgesproken!</a:t>
            </a:r>
            <a:r>
              <a:rPr lang="en-US" dirty="0">
                <a:latin typeface="Agency FB" panose="020B0503020202020204" pitchFamily="34" charset="0"/>
              </a:rPr>
              <a:t>​</a:t>
            </a:r>
          </a:p>
          <a:p>
            <a:pPr fontAlgn="base"/>
            <a:endParaRPr lang="en-US" dirty="0">
              <a:latin typeface="Agency FB" panose="020B0503020202020204" pitchFamily="34" charset="0"/>
            </a:endParaRPr>
          </a:p>
          <a:p>
            <a:pPr marL="0" indent="0" fontAlgn="base">
              <a:buNone/>
            </a:pPr>
            <a:r>
              <a:rPr lang="nl-NL" dirty="0">
                <a:latin typeface="Agency FB" panose="020B0503020202020204" pitchFamily="34" charset="0"/>
              </a:rPr>
              <a:t>Meer dan </a:t>
            </a:r>
            <a:r>
              <a:rPr lang="nl-NL" b="1" dirty="0">
                <a:latin typeface="Agency FB" panose="020B0503020202020204" pitchFamily="34" charset="0"/>
              </a:rPr>
              <a:t>445.000 mensen </a:t>
            </a:r>
            <a:r>
              <a:rPr lang="nl-NL" dirty="0">
                <a:latin typeface="Agency FB" panose="020B0503020202020204" pitchFamily="34" charset="0"/>
              </a:rPr>
              <a:t>kwamen voor hen in actie tijdens W4R 2020!​</a:t>
            </a:r>
          </a:p>
          <a:p>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846B74C9-FD35-89B0-D565-503722254662}"/>
              </a:ext>
            </a:extLst>
          </p:cNvPr>
          <p:cNvSpPr>
            <a:spLocks noGrp="1"/>
          </p:cNvSpPr>
          <p:nvPr>
            <p:ph type="title"/>
          </p:nvPr>
        </p:nvSpPr>
        <p:spPr>
          <a:xfrm>
            <a:off x="5545777" y="1088460"/>
            <a:ext cx="6079278" cy="452432"/>
          </a:xfrm>
        </p:spPr>
        <p:txBody>
          <a:bodyPr/>
          <a:lstStyle/>
          <a:p>
            <a:r>
              <a:rPr lang="nl-NL" dirty="0">
                <a:latin typeface="Agency FB" panose="020B0503020202020204" pitchFamily="34" charset="0"/>
              </a:rPr>
              <a:t>HET VERHAAL VAN MELIKE EN ÖZGÜR UIT TURKIJE​</a:t>
            </a:r>
            <a:endParaRPr lang="en-NL" dirty="0">
              <a:latin typeface="Agency FB" panose="020B0503020202020204" pitchFamily="34" charset="0"/>
            </a:endParaRPr>
          </a:p>
        </p:txBody>
      </p:sp>
    </p:spTree>
    <p:extLst>
      <p:ext uri="{BB962C8B-B14F-4D97-AF65-F5344CB8AC3E}">
        <p14:creationId xmlns:p14="http://schemas.microsoft.com/office/powerpoint/2010/main" val="843566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722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BBFC7-5406-48D3-4A30-025BC4C2CCB0}"/>
              </a:ext>
            </a:extLst>
          </p:cNvPr>
          <p:cNvSpPr>
            <a:spLocks noGrp="1"/>
          </p:cNvSpPr>
          <p:nvPr>
            <p:ph idx="1"/>
          </p:nvPr>
        </p:nvSpPr>
        <p:spPr/>
        <p:txBody>
          <a:bodyPr/>
          <a:lstStyle/>
          <a:p>
            <a:pPr marL="0" indent="0">
              <a:buNone/>
            </a:pPr>
            <a:r>
              <a:rPr lang="nl-NL" i="1" dirty="0">
                <a:latin typeface="Agency FB" panose="020B0503020202020204" pitchFamily="34" charset="0"/>
              </a:rPr>
              <a:t>“Write </a:t>
            </a:r>
            <a:r>
              <a:rPr lang="nl-NL" i="1" dirty="0" err="1">
                <a:latin typeface="Agency FB" panose="020B0503020202020204" pitchFamily="34" charset="0"/>
              </a:rPr>
              <a:t>for</a:t>
            </a:r>
            <a:r>
              <a:rPr lang="nl-NL" i="1" dirty="0">
                <a:latin typeface="Agency FB" panose="020B0503020202020204" pitchFamily="34" charset="0"/>
              </a:rPr>
              <a:t> </a:t>
            </a:r>
            <a:r>
              <a:rPr lang="nl-NL" i="1" dirty="0" err="1">
                <a:latin typeface="Agency FB" panose="020B0503020202020204" pitchFamily="34" charset="0"/>
              </a:rPr>
              <a:t>Rights</a:t>
            </a:r>
            <a:r>
              <a:rPr lang="nl-NL" i="1" dirty="0">
                <a:latin typeface="Agency FB" panose="020B0503020202020204" pitchFamily="34" charset="0"/>
              </a:rPr>
              <a:t> heeft echt een positief effect. Door de steun ben ik, Germain </a:t>
            </a:r>
            <a:r>
              <a:rPr lang="nl-NL" i="1" dirty="0" err="1">
                <a:latin typeface="Agency FB" panose="020B0503020202020204" pitchFamily="34" charset="0"/>
              </a:rPr>
              <a:t>Rukuki</a:t>
            </a:r>
            <a:r>
              <a:rPr lang="nl-NL" i="1" dirty="0">
                <a:latin typeface="Agency FB" panose="020B0503020202020204" pitchFamily="34" charset="0"/>
              </a:rPr>
              <a:t>, uit de gevangenis gekomen, en ben ik nog meer toegewijd aan het verdedigen van de mensenrechten.”</a:t>
            </a:r>
            <a:r>
              <a:rPr lang="nl-NL" dirty="0">
                <a:latin typeface="Agency FB" panose="020B0503020202020204" pitchFamily="34" charset="0"/>
              </a:rPr>
              <a:t>​</a:t>
            </a:r>
            <a:endParaRPr lang="en-NL" dirty="0">
              <a:latin typeface="Agency FB" panose="020B0503020202020204" pitchFamily="34" charset="0"/>
            </a:endParaRPr>
          </a:p>
        </p:txBody>
      </p:sp>
      <p:sp>
        <p:nvSpPr>
          <p:cNvPr id="3" name="Title 2">
            <a:extLst>
              <a:ext uri="{FF2B5EF4-FFF2-40B4-BE49-F238E27FC236}">
                <a16:creationId xmlns:a16="http://schemas.microsoft.com/office/drawing/2014/main" id="{0938F534-2677-9BC1-5F70-E8BE39747EB2}"/>
              </a:ext>
            </a:extLst>
          </p:cNvPr>
          <p:cNvSpPr>
            <a:spLocks noGrp="1"/>
          </p:cNvSpPr>
          <p:nvPr>
            <p:ph type="title"/>
          </p:nvPr>
        </p:nvSpPr>
        <p:spPr>
          <a:xfrm>
            <a:off x="5545777" y="1368256"/>
            <a:ext cx="6079278" cy="452432"/>
          </a:xfrm>
        </p:spPr>
        <p:txBody>
          <a:bodyPr/>
          <a:lstStyle/>
          <a:p>
            <a:r>
              <a:rPr lang="nl-NL" dirty="0">
                <a:latin typeface="Agency FB" panose="020B0503020202020204" pitchFamily="34" charset="0"/>
              </a:rPr>
              <a:t>GERMAIN RUKUKI UIT BURUNDI​</a:t>
            </a:r>
            <a:endParaRPr lang="en-NL" dirty="0">
              <a:latin typeface="Agency FB" panose="020B0503020202020204" pitchFamily="34" charset="0"/>
            </a:endParaRPr>
          </a:p>
        </p:txBody>
      </p:sp>
    </p:spTree>
    <p:extLst>
      <p:ext uri="{BB962C8B-B14F-4D97-AF65-F5344CB8AC3E}">
        <p14:creationId xmlns:p14="http://schemas.microsoft.com/office/powerpoint/2010/main" val="4045774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1E75-1AD7-3241-82FC-F9ECF838BD4A}"/>
              </a:ext>
            </a:extLst>
          </p:cNvPr>
          <p:cNvSpPr>
            <a:spLocks noGrp="1"/>
          </p:cNvSpPr>
          <p:nvPr>
            <p:ph type="title"/>
          </p:nvPr>
        </p:nvSpPr>
        <p:spPr>
          <a:xfrm>
            <a:off x="3836504" y="2713172"/>
            <a:ext cx="4518992" cy="812530"/>
          </a:xfrm>
        </p:spPr>
        <p:txBody>
          <a:bodyPr/>
          <a:lstStyle/>
          <a:p>
            <a:r>
              <a:rPr lang="en-NL" dirty="0">
                <a:latin typeface="Agency FB" panose="020B0503020202020204" pitchFamily="34" charset="0"/>
              </a:rPr>
              <a:t>2. Amnesty wie?...</a:t>
            </a:r>
          </a:p>
        </p:txBody>
      </p:sp>
    </p:spTree>
    <p:extLst>
      <p:ext uri="{BB962C8B-B14F-4D97-AF65-F5344CB8AC3E}">
        <p14:creationId xmlns:p14="http://schemas.microsoft.com/office/powerpoint/2010/main" val="2178639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754FDE-0EBF-0BE1-87FF-59C20C826CDC}"/>
              </a:ext>
            </a:extLst>
          </p:cNvPr>
          <p:cNvSpPr>
            <a:spLocks noGrp="1"/>
          </p:cNvSpPr>
          <p:nvPr>
            <p:ph idx="1"/>
          </p:nvPr>
        </p:nvSpPr>
        <p:spPr/>
        <p:txBody>
          <a:bodyPr/>
          <a:lstStyle/>
          <a:p>
            <a:pPr marL="0" indent="0">
              <a:buNone/>
            </a:pPr>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6EDE5B6E-9422-B2F5-9FF0-FE0628E6A613}"/>
              </a:ext>
            </a:extLst>
          </p:cNvPr>
          <p:cNvSpPr>
            <a:spLocks noGrp="1"/>
          </p:cNvSpPr>
          <p:nvPr>
            <p:ph type="title"/>
          </p:nvPr>
        </p:nvSpPr>
        <p:spPr>
          <a:xfrm>
            <a:off x="3274514" y="1369112"/>
            <a:ext cx="6079278" cy="452432"/>
          </a:xfrm>
        </p:spPr>
        <p:txBody>
          <a:bodyPr/>
          <a:lstStyle/>
          <a:p>
            <a:r>
              <a:rPr lang="nl-NL" dirty="0">
                <a:latin typeface="Agency FB" panose="020B0503020202020204" pitchFamily="34" charset="0"/>
              </a:rPr>
              <a:t>EEN KORTE TIJDLIJN</a:t>
            </a:r>
            <a:endParaRPr lang="en-US" dirty="0">
              <a:latin typeface="Agency FB" panose="020B0503020202020204" pitchFamily="34" charset="0"/>
            </a:endParaRPr>
          </a:p>
        </p:txBody>
      </p:sp>
      <p:sp>
        <p:nvSpPr>
          <p:cNvPr id="24" name="Pijl: punthaak 8">
            <a:extLst>
              <a:ext uri="{FF2B5EF4-FFF2-40B4-BE49-F238E27FC236}">
                <a16:creationId xmlns:a16="http://schemas.microsoft.com/office/drawing/2014/main" id="{2C7D9E69-4866-7294-46A7-DAEAA5794FE9}"/>
              </a:ext>
            </a:extLst>
          </p:cNvPr>
          <p:cNvSpPr/>
          <p:nvPr/>
        </p:nvSpPr>
        <p:spPr>
          <a:xfrm>
            <a:off x="933721" y="3421840"/>
            <a:ext cx="2253620" cy="614008"/>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dirty="0">
                <a:solidFill>
                  <a:schemeClr val="tx1"/>
                </a:solidFill>
                <a:latin typeface="Agency FB" panose="020B0503020202020204" pitchFamily="34" charset="0"/>
              </a:rPr>
              <a:t>1939-1945 </a:t>
            </a:r>
          </a:p>
        </p:txBody>
      </p:sp>
      <p:sp>
        <p:nvSpPr>
          <p:cNvPr id="25" name="Pijl: punthaak 9">
            <a:extLst>
              <a:ext uri="{FF2B5EF4-FFF2-40B4-BE49-F238E27FC236}">
                <a16:creationId xmlns:a16="http://schemas.microsoft.com/office/drawing/2014/main" id="{59EEB9B8-4B2C-0EDC-C1E8-7508C6366F45}"/>
              </a:ext>
            </a:extLst>
          </p:cNvPr>
          <p:cNvSpPr/>
          <p:nvPr/>
        </p:nvSpPr>
        <p:spPr>
          <a:xfrm>
            <a:off x="2967389" y="3412316"/>
            <a:ext cx="2344026" cy="614008"/>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dirty="0">
                <a:solidFill>
                  <a:schemeClr val="tx1"/>
                </a:solidFill>
                <a:latin typeface="Agency FB" panose="020B0503020202020204" pitchFamily="34" charset="0"/>
              </a:rPr>
              <a:t>Oktober 1945</a:t>
            </a:r>
          </a:p>
        </p:txBody>
      </p:sp>
      <p:sp>
        <p:nvSpPr>
          <p:cNvPr id="26" name="Pijl: punthaak 10">
            <a:extLst>
              <a:ext uri="{FF2B5EF4-FFF2-40B4-BE49-F238E27FC236}">
                <a16:creationId xmlns:a16="http://schemas.microsoft.com/office/drawing/2014/main" id="{9CC711A3-27BD-E2A3-0D92-7761DAC4F087}"/>
              </a:ext>
            </a:extLst>
          </p:cNvPr>
          <p:cNvSpPr/>
          <p:nvPr/>
        </p:nvSpPr>
        <p:spPr>
          <a:xfrm>
            <a:off x="5098042" y="3407805"/>
            <a:ext cx="2382771" cy="603335"/>
          </a:xfrm>
          <a:prstGeom prst="chevron">
            <a:avLst/>
          </a:prstGeom>
          <a:solidFill>
            <a:srgbClr val="FFF2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dirty="0">
                <a:solidFill>
                  <a:schemeClr val="tx1"/>
                </a:solidFill>
                <a:latin typeface="Agency FB" panose="020B0503020202020204" pitchFamily="34" charset="0"/>
              </a:rPr>
              <a:t>December 1948</a:t>
            </a:r>
          </a:p>
        </p:txBody>
      </p:sp>
      <p:sp>
        <p:nvSpPr>
          <p:cNvPr id="27" name="Pijl: punthaak 11">
            <a:extLst>
              <a:ext uri="{FF2B5EF4-FFF2-40B4-BE49-F238E27FC236}">
                <a16:creationId xmlns:a16="http://schemas.microsoft.com/office/drawing/2014/main" id="{5D094989-C67F-2033-A227-C20CE6B74BF7}"/>
              </a:ext>
            </a:extLst>
          </p:cNvPr>
          <p:cNvSpPr/>
          <p:nvPr/>
        </p:nvSpPr>
        <p:spPr>
          <a:xfrm>
            <a:off x="7243833" y="3398755"/>
            <a:ext cx="2344024" cy="614008"/>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dirty="0">
                <a:solidFill>
                  <a:schemeClr val="tx1"/>
                </a:solidFill>
                <a:latin typeface="Agency FB" panose="020B0503020202020204" pitchFamily="34" charset="0"/>
              </a:rPr>
              <a:t>Juli</a:t>
            </a:r>
          </a:p>
          <a:p>
            <a:pPr algn="ctr"/>
            <a:r>
              <a:rPr lang="nl-NL" sz="2400" noProof="0" dirty="0">
                <a:solidFill>
                  <a:schemeClr val="tx1"/>
                </a:solidFill>
                <a:latin typeface="Agency FB" panose="020B0503020202020204" pitchFamily="34" charset="0"/>
              </a:rPr>
              <a:t> 1961</a:t>
            </a:r>
          </a:p>
        </p:txBody>
      </p:sp>
      <p:sp>
        <p:nvSpPr>
          <p:cNvPr id="28" name="Pijl: punthaak 12">
            <a:extLst>
              <a:ext uri="{FF2B5EF4-FFF2-40B4-BE49-F238E27FC236}">
                <a16:creationId xmlns:a16="http://schemas.microsoft.com/office/drawing/2014/main" id="{CCDE392B-8E5D-0623-6723-CD405EDB99D0}"/>
              </a:ext>
            </a:extLst>
          </p:cNvPr>
          <p:cNvSpPr/>
          <p:nvPr/>
        </p:nvSpPr>
        <p:spPr>
          <a:xfrm>
            <a:off x="9353792" y="3395399"/>
            <a:ext cx="2460256" cy="614008"/>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sz="2400" noProof="0" dirty="0">
                <a:solidFill>
                  <a:schemeClr val="tx1"/>
                </a:solidFill>
                <a:latin typeface="Agency FB" panose="020B0503020202020204" pitchFamily="34" charset="0"/>
              </a:rPr>
              <a:t>November 1989</a:t>
            </a:r>
          </a:p>
        </p:txBody>
      </p:sp>
      <p:cxnSp>
        <p:nvCxnSpPr>
          <p:cNvPr id="29" name="Rechte verbindingslijn 21">
            <a:extLst>
              <a:ext uri="{FF2B5EF4-FFF2-40B4-BE49-F238E27FC236}">
                <a16:creationId xmlns:a16="http://schemas.microsoft.com/office/drawing/2014/main" id="{04145C17-B74D-57B3-8464-6A920725241F}"/>
              </a:ext>
            </a:extLst>
          </p:cNvPr>
          <p:cNvCxnSpPr>
            <a:cxnSpLocks/>
          </p:cNvCxnSpPr>
          <p:nvPr/>
        </p:nvCxnSpPr>
        <p:spPr>
          <a:xfrm>
            <a:off x="4035765" y="4266947"/>
            <a:ext cx="0" cy="873781"/>
          </a:xfrm>
          <a:prstGeom prst="line">
            <a:avLst/>
          </a:prstGeom>
          <a:ln w="50800" cap="rnd">
            <a:solidFill>
              <a:srgbClr val="EEC9FC"/>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Rechte verbindingslijn 22">
            <a:extLst>
              <a:ext uri="{FF2B5EF4-FFF2-40B4-BE49-F238E27FC236}">
                <a16:creationId xmlns:a16="http://schemas.microsoft.com/office/drawing/2014/main" id="{9BEB5B79-CDA0-AFB7-9F47-CF973C234003}"/>
              </a:ext>
            </a:extLst>
          </p:cNvPr>
          <p:cNvCxnSpPr>
            <a:cxnSpLocks/>
          </p:cNvCxnSpPr>
          <p:nvPr/>
        </p:nvCxnSpPr>
        <p:spPr>
          <a:xfrm>
            <a:off x="6359583" y="4364299"/>
            <a:ext cx="0" cy="1619528"/>
          </a:xfrm>
          <a:prstGeom prst="line">
            <a:avLst/>
          </a:prstGeom>
          <a:ln w="50800" cap="rnd">
            <a:solidFill>
              <a:srgbClr val="FFF205"/>
            </a:solidFill>
            <a:prstDash val="sysDot"/>
            <a:round/>
          </a:ln>
        </p:spPr>
        <p:style>
          <a:lnRef idx="1">
            <a:schemeClr val="accent1"/>
          </a:lnRef>
          <a:fillRef idx="0">
            <a:schemeClr val="accent1"/>
          </a:fillRef>
          <a:effectRef idx="0">
            <a:schemeClr val="accent1"/>
          </a:effectRef>
          <a:fontRef idx="minor">
            <a:schemeClr val="tx1"/>
          </a:fontRef>
        </p:style>
      </p:cxnSp>
      <p:cxnSp>
        <p:nvCxnSpPr>
          <p:cNvPr id="31" name="Rechte verbindingslijn 23">
            <a:extLst>
              <a:ext uri="{FF2B5EF4-FFF2-40B4-BE49-F238E27FC236}">
                <a16:creationId xmlns:a16="http://schemas.microsoft.com/office/drawing/2014/main" id="{C3705CA7-DDFE-348B-1C67-5FD7979F94E6}"/>
              </a:ext>
            </a:extLst>
          </p:cNvPr>
          <p:cNvCxnSpPr>
            <a:cxnSpLocks/>
          </p:cNvCxnSpPr>
          <p:nvPr/>
        </p:nvCxnSpPr>
        <p:spPr>
          <a:xfrm>
            <a:off x="8412287" y="4305742"/>
            <a:ext cx="0" cy="873781"/>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Rechte verbindingslijn 24">
            <a:extLst>
              <a:ext uri="{FF2B5EF4-FFF2-40B4-BE49-F238E27FC236}">
                <a16:creationId xmlns:a16="http://schemas.microsoft.com/office/drawing/2014/main" id="{7974D952-D3E9-B6FF-5A68-5899099CB48C}"/>
              </a:ext>
            </a:extLst>
          </p:cNvPr>
          <p:cNvCxnSpPr>
            <a:cxnSpLocks/>
          </p:cNvCxnSpPr>
          <p:nvPr/>
        </p:nvCxnSpPr>
        <p:spPr>
          <a:xfrm>
            <a:off x="10488737" y="2750083"/>
            <a:ext cx="0" cy="542048"/>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sp>
        <p:nvSpPr>
          <p:cNvPr id="33" name="Tekstvak 25">
            <a:extLst>
              <a:ext uri="{FF2B5EF4-FFF2-40B4-BE49-F238E27FC236}">
                <a16:creationId xmlns:a16="http://schemas.microsoft.com/office/drawing/2014/main" id="{641EAB40-2742-73C7-2BFC-2D3FF9DD0CFE}"/>
              </a:ext>
            </a:extLst>
          </p:cNvPr>
          <p:cNvSpPr txBox="1"/>
          <p:nvPr/>
        </p:nvSpPr>
        <p:spPr>
          <a:xfrm>
            <a:off x="451417" y="2293974"/>
            <a:ext cx="28194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dirty="0">
                <a:latin typeface="Agency FB" panose="020B0503020202020204" pitchFamily="34" charset="0"/>
              </a:rPr>
              <a:t>Tweede Wereldoorlog</a:t>
            </a:r>
          </a:p>
        </p:txBody>
      </p:sp>
      <p:sp>
        <p:nvSpPr>
          <p:cNvPr id="34" name="Tekstvak 26">
            <a:extLst>
              <a:ext uri="{FF2B5EF4-FFF2-40B4-BE49-F238E27FC236}">
                <a16:creationId xmlns:a16="http://schemas.microsoft.com/office/drawing/2014/main" id="{7BAFE09D-CD54-CD90-CCAA-E395973F34D6}"/>
              </a:ext>
            </a:extLst>
          </p:cNvPr>
          <p:cNvSpPr txBox="1"/>
          <p:nvPr/>
        </p:nvSpPr>
        <p:spPr>
          <a:xfrm>
            <a:off x="2908955" y="5188197"/>
            <a:ext cx="225362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dirty="0">
                <a:latin typeface="Agency FB" panose="020B0503020202020204" pitchFamily="34" charset="0"/>
              </a:rPr>
              <a:t>Oprichting van de Verenigde Naties</a:t>
            </a:r>
          </a:p>
        </p:txBody>
      </p:sp>
      <p:sp>
        <p:nvSpPr>
          <p:cNvPr id="35" name="Tekstvak 28">
            <a:extLst>
              <a:ext uri="{FF2B5EF4-FFF2-40B4-BE49-F238E27FC236}">
                <a16:creationId xmlns:a16="http://schemas.microsoft.com/office/drawing/2014/main" id="{0A6D1F38-0A21-EB0B-9D7A-1AB8A3309431}"/>
              </a:ext>
            </a:extLst>
          </p:cNvPr>
          <p:cNvSpPr txBox="1"/>
          <p:nvPr/>
        </p:nvSpPr>
        <p:spPr>
          <a:xfrm>
            <a:off x="4892733" y="6209964"/>
            <a:ext cx="29337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dirty="0">
                <a:latin typeface="Agency FB" panose="020B0503020202020204" pitchFamily="34" charset="0"/>
              </a:rPr>
              <a:t>Universele Verklaring van de Rechten van de Mens</a:t>
            </a:r>
          </a:p>
        </p:txBody>
      </p:sp>
      <p:sp>
        <p:nvSpPr>
          <p:cNvPr id="36" name="Tekstvak 31">
            <a:extLst>
              <a:ext uri="{FF2B5EF4-FFF2-40B4-BE49-F238E27FC236}">
                <a16:creationId xmlns:a16="http://schemas.microsoft.com/office/drawing/2014/main" id="{B7E4DCCA-C683-A916-D875-B5F973D9056D}"/>
              </a:ext>
            </a:extLst>
          </p:cNvPr>
          <p:cNvSpPr txBox="1"/>
          <p:nvPr/>
        </p:nvSpPr>
        <p:spPr>
          <a:xfrm>
            <a:off x="6983537" y="5276746"/>
            <a:ext cx="293369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dirty="0">
                <a:latin typeface="Agency FB" panose="020B0503020202020204" pitchFamily="34" charset="0"/>
              </a:rPr>
              <a:t>Oprichting</a:t>
            </a:r>
          </a:p>
          <a:p>
            <a:pPr algn="ctr"/>
            <a:r>
              <a:rPr lang="nl-NL" b="1" noProof="0" dirty="0">
                <a:latin typeface="Agency FB" panose="020B0503020202020204" pitchFamily="34" charset="0"/>
              </a:rPr>
              <a:t>Amnesty International</a:t>
            </a:r>
          </a:p>
        </p:txBody>
      </p:sp>
      <p:sp>
        <p:nvSpPr>
          <p:cNvPr id="37" name="Tekstvak 32">
            <a:extLst>
              <a:ext uri="{FF2B5EF4-FFF2-40B4-BE49-F238E27FC236}">
                <a16:creationId xmlns:a16="http://schemas.microsoft.com/office/drawing/2014/main" id="{0AADE013-3943-1EF2-EF40-E1D80B4C53DB}"/>
              </a:ext>
            </a:extLst>
          </p:cNvPr>
          <p:cNvSpPr txBox="1"/>
          <p:nvPr/>
        </p:nvSpPr>
        <p:spPr>
          <a:xfrm>
            <a:off x="9316725" y="2309975"/>
            <a:ext cx="2344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noProof="0" dirty="0">
                <a:latin typeface="Agency FB" panose="020B0503020202020204" pitchFamily="34" charset="0"/>
              </a:rPr>
              <a:t>Kinderrechtenverdrag</a:t>
            </a:r>
          </a:p>
        </p:txBody>
      </p:sp>
      <p:cxnSp>
        <p:nvCxnSpPr>
          <p:cNvPr id="42" name="Rechte verbindingslijn 24">
            <a:extLst>
              <a:ext uri="{FF2B5EF4-FFF2-40B4-BE49-F238E27FC236}">
                <a16:creationId xmlns:a16="http://schemas.microsoft.com/office/drawing/2014/main" id="{919CAB60-0FA5-963E-3C1D-105838DB63EE}"/>
              </a:ext>
            </a:extLst>
          </p:cNvPr>
          <p:cNvCxnSpPr>
            <a:cxnSpLocks/>
          </p:cNvCxnSpPr>
          <p:nvPr/>
        </p:nvCxnSpPr>
        <p:spPr>
          <a:xfrm>
            <a:off x="1812447" y="2750083"/>
            <a:ext cx="0" cy="542048"/>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70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04E856-23DC-29AE-D9F3-5445C540A88C}"/>
              </a:ext>
            </a:extLst>
          </p:cNvPr>
          <p:cNvSpPr>
            <a:spLocks noGrp="1"/>
          </p:cNvSpPr>
          <p:nvPr>
            <p:ph idx="1"/>
          </p:nvPr>
        </p:nvSpPr>
        <p:spPr/>
        <p:txBody>
          <a:bodyPr vert="horz" lIns="91440" tIns="45720" rIns="91440" bIns="45720" rtlCol="0" anchor="t">
            <a:normAutofit fontScale="85000" lnSpcReduction="20000"/>
          </a:bodyPr>
          <a:lstStyle/>
          <a:p>
            <a:pPr fontAlgn="base"/>
            <a:r>
              <a:rPr lang="nl-NL" dirty="0">
                <a:latin typeface="Agency FB" panose="020B0503020202020204" pitchFamily="34" charset="0"/>
              </a:rPr>
              <a:t>Opkomen voor mensenrechten! Bijvoorbeeld door</a:t>
            </a:r>
            <a:r>
              <a:rPr lang="en-US" dirty="0">
                <a:latin typeface="Agency FB" panose="020B0503020202020204" pitchFamily="34" charset="0"/>
              </a:rPr>
              <a:t>​:</a:t>
            </a:r>
          </a:p>
          <a:p>
            <a:pPr lvl="1" fontAlgn="base">
              <a:buFont typeface="Calibri" panose="020B0604020202020204" pitchFamily="34" charset="0"/>
              <a:buChar char="-"/>
            </a:pPr>
            <a:r>
              <a:rPr lang="nl-NL" dirty="0">
                <a:latin typeface="Agency FB" panose="020B0503020202020204" pitchFamily="34" charset="0"/>
              </a:rPr>
              <a:t>onderzoek te doen</a:t>
            </a:r>
            <a:r>
              <a:rPr lang="en-US" dirty="0">
                <a:latin typeface="Agency FB" panose="020B0503020202020204" pitchFamily="34" charset="0"/>
              </a:rPr>
              <a:t>​</a:t>
            </a:r>
          </a:p>
          <a:p>
            <a:pPr lvl="1" fontAlgn="base">
              <a:buFont typeface="Calibri" panose="020B0604020202020204" pitchFamily="34" charset="0"/>
              <a:buChar char="-"/>
            </a:pPr>
            <a:r>
              <a:rPr lang="nl-NL" dirty="0">
                <a:latin typeface="Agency FB" panose="020B0503020202020204" pitchFamily="34" charset="0"/>
              </a:rPr>
              <a:t>les te geven over mensenrechten</a:t>
            </a:r>
            <a:r>
              <a:rPr lang="en-US" dirty="0">
                <a:latin typeface="Agency FB" panose="020B0503020202020204" pitchFamily="34" charset="0"/>
              </a:rPr>
              <a:t>​</a:t>
            </a:r>
          </a:p>
          <a:p>
            <a:pPr lvl="1" fontAlgn="base"/>
            <a:r>
              <a:rPr lang="nl-NL" dirty="0">
                <a:latin typeface="Agency FB" panose="020B0503020202020204" pitchFamily="34" charset="0"/>
              </a:rPr>
              <a:t>Actievoeren: regeringen aanspreken, mensen steun bieden, en nog veel meer!</a:t>
            </a:r>
            <a:r>
              <a:rPr lang="en-US" dirty="0">
                <a:latin typeface="Agency FB" panose="020B0503020202020204" pitchFamily="34" charset="0"/>
              </a:rPr>
              <a:t>​</a:t>
            </a:r>
          </a:p>
          <a:p>
            <a:pPr fontAlgn="base"/>
            <a:endParaRPr lang="nl-NL" dirty="0">
              <a:latin typeface="Agency FB" panose="020B0503020202020204" pitchFamily="34" charset="0"/>
            </a:endParaRPr>
          </a:p>
          <a:p>
            <a:pPr fontAlgn="base"/>
            <a:endParaRPr lang="nl-NL" dirty="0">
              <a:latin typeface="Agency FB" panose="020B0503020202020204" pitchFamily="34" charset="0"/>
            </a:endParaRPr>
          </a:p>
          <a:p>
            <a:pPr fontAlgn="base"/>
            <a:r>
              <a:rPr lang="nl-NL" dirty="0">
                <a:latin typeface="Agency FB" panose="020B0503020202020204" pitchFamily="34" charset="0"/>
              </a:rPr>
              <a:t>Write </a:t>
            </a:r>
            <a:r>
              <a:rPr lang="nl-NL" dirty="0" err="1">
                <a:latin typeface="Agency FB" panose="020B0503020202020204" pitchFamily="34" charset="0"/>
              </a:rPr>
              <a:t>for</a:t>
            </a:r>
            <a:r>
              <a:rPr lang="nl-NL" dirty="0">
                <a:latin typeface="Agency FB" panose="020B0503020202020204" pitchFamily="34" charset="0"/>
              </a:rPr>
              <a:t> </a:t>
            </a:r>
            <a:r>
              <a:rPr lang="nl-NL" dirty="0" err="1">
                <a:latin typeface="Agency FB" panose="020B0503020202020204" pitchFamily="34" charset="0"/>
              </a:rPr>
              <a:t>Rights</a:t>
            </a:r>
            <a:r>
              <a:rPr lang="nl-NL" dirty="0">
                <a:latin typeface="Agency FB" panose="020B0503020202020204" pitchFamily="34" charset="0"/>
              </a:rPr>
              <a:t>:</a:t>
            </a:r>
            <a:r>
              <a:rPr lang="en-US" dirty="0">
                <a:latin typeface="Agency FB" panose="020B0503020202020204" pitchFamily="34" charset="0"/>
              </a:rPr>
              <a:t>​</a:t>
            </a:r>
          </a:p>
          <a:p>
            <a:pPr lvl="1" fontAlgn="base">
              <a:buFont typeface="Calibri" panose="020B0604020202020204" pitchFamily="34" charset="0"/>
              <a:buChar char="-"/>
            </a:pPr>
            <a:r>
              <a:rPr lang="nl-NL" dirty="0">
                <a:latin typeface="Agency FB" panose="020B0503020202020204" pitchFamily="34" charset="0"/>
              </a:rPr>
              <a:t>Brieven naar autoriteiten</a:t>
            </a:r>
            <a:r>
              <a:rPr lang="en-US" dirty="0">
                <a:latin typeface="Agency FB" panose="020B0503020202020204" pitchFamily="34" charset="0"/>
              </a:rPr>
              <a:t>​</a:t>
            </a:r>
          </a:p>
          <a:p>
            <a:pPr lvl="1" fontAlgn="base">
              <a:buFont typeface="Calibri" panose="020B0604020202020204" pitchFamily="34" charset="0"/>
              <a:buChar char="-"/>
            </a:pPr>
            <a:r>
              <a:rPr lang="nl-NL" dirty="0">
                <a:latin typeface="Agency FB" panose="020B0503020202020204" pitchFamily="34" charset="0"/>
              </a:rPr>
              <a:t>Kaarten om solidariteit te tonen</a:t>
            </a:r>
            <a:r>
              <a:rPr lang="en-US" dirty="0">
                <a:latin typeface="Agency FB" panose="020B0503020202020204" pitchFamily="34" charset="0"/>
              </a:rPr>
              <a:t>​</a:t>
            </a:r>
          </a:p>
          <a:p>
            <a:endParaRPr lang="en-US" dirty="0">
              <a:latin typeface="Agency FB" panose="020B0503020202020204" pitchFamily="34" charset="0"/>
            </a:endParaRPr>
          </a:p>
        </p:txBody>
      </p:sp>
      <p:sp>
        <p:nvSpPr>
          <p:cNvPr id="3" name="Title 2">
            <a:extLst>
              <a:ext uri="{FF2B5EF4-FFF2-40B4-BE49-F238E27FC236}">
                <a16:creationId xmlns:a16="http://schemas.microsoft.com/office/drawing/2014/main" id="{A16E9813-788A-5FBE-0744-EDDDE12BEA41}"/>
              </a:ext>
            </a:extLst>
          </p:cNvPr>
          <p:cNvSpPr>
            <a:spLocks noGrp="1"/>
          </p:cNvSpPr>
          <p:nvPr>
            <p:ph type="title"/>
          </p:nvPr>
        </p:nvSpPr>
        <p:spPr>
          <a:xfrm>
            <a:off x="5545777" y="1088460"/>
            <a:ext cx="6079278" cy="452432"/>
          </a:xfrm>
        </p:spPr>
        <p:txBody>
          <a:bodyPr/>
          <a:lstStyle/>
          <a:p>
            <a:r>
              <a:rPr lang="en-US" dirty="0">
                <a:latin typeface="Agency FB" panose="020B0503020202020204" pitchFamily="34" charset="0"/>
              </a:rPr>
              <a:t>WAT DOET AMNESTY INTERNATIONAL?​</a:t>
            </a:r>
          </a:p>
        </p:txBody>
      </p:sp>
    </p:spTree>
    <p:extLst>
      <p:ext uri="{BB962C8B-B14F-4D97-AF65-F5344CB8AC3E}">
        <p14:creationId xmlns:p14="http://schemas.microsoft.com/office/powerpoint/2010/main" val="252858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53_Write_For_Rights_Presentatie_Template_2025_Educatie" id="{03BCCE17-FB0E-A14D-A9F3-206A83740EF3}" vid="{15B47CF3-DE5E-914A-B285-5BC327024E9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53_Write_For_Rights_Presentatie_Template_2025_Educatie" id="{68ABE480-44EA-1B48-87DE-0D61748E302B}" vid="{C62BFA54-6105-3648-BE5E-0D0C11A1615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53_Write_For_Rights_Presentatie_Template_2025_Educatie" id="{AB2C9037-B14E-A24F-9D0B-068212D05CEB}" vid="{B165F582-C39E-8D40-8080-04A8956AD2A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437c173754fc066fd3e8f8e1333d3805">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d2ccfbfff2c1d69faff35720a4352b93"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606193-9bce-4d81-a2d2-55b298fc90b5}"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ef6810-5edc-4010-8ac5-5662b8b9199d">
      <Terms xmlns="http://schemas.microsoft.com/office/infopath/2007/PartnerControls"/>
    </lcf76f155ced4ddcb4097134ff3c332f>
    <TaxCatchAll xmlns="138e79af-97e9-467e-b691-fc96845a5065" xsi:nil="true"/>
  </documentManagement>
</p:properties>
</file>

<file path=customXml/itemProps1.xml><?xml version="1.0" encoding="utf-8"?>
<ds:datastoreItem xmlns:ds="http://schemas.openxmlformats.org/officeDocument/2006/customXml" ds:itemID="{1321D04D-546D-4BAA-9AB2-498815C86C72}">
  <ds:schemaRefs>
    <ds:schemaRef ds:uri="http://schemas.microsoft.com/sharepoint/v3/contenttype/forms"/>
  </ds:schemaRefs>
</ds:datastoreItem>
</file>

<file path=customXml/itemProps2.xml><?xml version="1.0" encoding="utf-8"?>
<ds:datastoreItem xmlns:ds="http://schemas.openxmlformats.org/officeDocument/2006/customXml" ds:itemID="{31428B50-5B37-4EB4-9F1F-20C20015D771}"/>
</file>

<file path=customXml/itemProps3.xml><?xml version="1.0" encoding="utf-8"?>
<ds:datastoreItem xmlns:ds="http://schemas.openxmlformats.org/officeDocument/2006/customXml" ds:itemID="{10FE2633-52B6-4F78-AC73-168C57DB696B}">
  <ds:schemaRefs>
    <ds:schemaRef ds:uri="http://schemas.microsoft.com/office/2006/metadata/properties"/>
    <ds:schemaRef ds:uri="http://schemas.microsoft.com/office/infopath/2007/PartnerControls"/>
    <ds:schemaRef ds:uri="e3ef6810-5edc-4010-8ac5-5662b8b9199d"/>
    <ds:schemaRef ds:uri="138e79af-97e9-467e-b691-fc96845a5065"/>
  </ds:schemaRefs>
</ds:datastoreItem>
</file>

<file path=docMetadata/LabelInfo.xml><?xml version="1.0" encoding="utf-8"?>
<clbl:labelList xmlns:clbl="http://schemas.microsoft.com/office/2020/mipLabelMetadata">
  <clbl:label id="{ab085100-56a4-4662-94ad-723e9994b959}" enabled="1" method="Standard" siteId="{c2dbf829-378d-44c1-b47a-1c043924ddf3}" contentBits="0" removed="0"/>
</clbl:labelList>
</file>

<file path=docProps/app.xml><?xml version="1.0" encoding="utf-8"?>
<Properties xmlns="http://schemas.openxmlformats.org/officeDocument/2006/extended-properties" xmlns:vt="http://schemas.openxmlformats.org/officeDocument/2006/docPropsVTypes">
  <Template>AMNI53_Write_For_Rights_Presentatie_Template_2025_Educatie</Template>
  <TotalTime>336</TotalTime>
  <Words>3130</Words>
  <Application>Microsoft Office PowerPoint</Application>
  <PresentationFormat>Widescreen</PresentationFormat>
  <Paragraphs>367</Paragraphs>
  <Slides>50</Slides>
  <Notes>26</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1_Office Theme</vt:lpstr>
      <vt:lpstr>2_Office Theme</vt:lpstr>
      <vt:lpstr>PowerPoint Presentation</vt:lpstr>
      <vt:lpstr>INHOUD VAN DE LES​</vt:lpstr>
      <vt:lpstr>1. De power of post</vt:lpstr>
      <vt:lpstr>Melike en Özgür</vt:lpstr>
      <vt:lpstr>HET VERHAAL VAN MELIKE EN ÖZGÜR UIT TURKIJE​</vt:lpstr>
      <vt:lpstr>GERMAIN RUKUKI UIT BURUNDI​</vt:lpstr>
      <vt:lpstr>2. Amnesty wie?...</vt:lpstr>
      <vt:lpstr>EEN KORTE TIJDLIJN</vt:lpstr>
      <vt:lpstr>WAT DOET AMNESTY INTERNATIONAL?​</vt:lpstr>
      <vt:lpstr>3. Maak kennis met mensenrechten</vt:lpstr>
      <vt:lpstr>MENSENRECHTEN GELDEN VOOR IEDEREEN, ALTIJD EN OVERAL.</vt:lpstr>
      <vt:lpstr>MENSENRECHTEN GELDEN VOOR IEDEREEN, ALTIJD EN OVERAL.</vt:lpstr>
      <vt:lpstr>WAAR OF NIET WAAR</vt:lpstr>
      <vt:lpstr>WAAR OF NIET WAAR</vt:lpstr>
      <vt:lpstr>WELKE VAN DE VOLGENDE RECHTEN IS GEEN ECHT MENSENRECHT?​</vt:lpstr>
      <vt:lpstr>WELKE VAN DE VOLGENDE RECHTEN IS GEEN ECHT MENSENRECHT?​</vt:lpstr>
      <vt:lpstr>WAT ZIJN MENSENRECHTENVERDEDIGERS?​</vt:lpstr>
      <vt:lpstr>WAT ZIJN MENSENRECHTENVERDEDIGERS?​</vt:lpstr>
      <vt:lpstr>WELKE GEVANGENEN WORDEN GEWETENSGEVANGENEN GENOEMD?​</vt:lpstr>
      <vt:lpstr>WELKE GEVANGENEN WORDEN GEWETENSGEVANGENEN GENOEMD?​</vt:lpstr>
      <vt:lpstr>MENSEN DIE BIJ AMNESTY WERKEN DOEN EERST VEEL ONDERZOEK OM ERACHTER TE KOMEN WAT ER MIS IS MET DE MENSENRECHTEN IN EEN LAND. DAARNA IS HET TIJD OM IN ACTIE TE KOMEN. WAT WIL AMNESTY BEREIKEN?​</vt:lpstr>
      <vt:lpstr>MENSEN DIE BIJ AMNESTY WERKEN DOEN EERST VEEL ONDERZOEK OM ERACHTER TE KOMEN WAT ER MIS IS MET DE MENSENRECHTEN IN EEN LAND. DAARNA IS HET TIJD OM IN ACTIE TE KOMEN. WAT WIL AMNESTY BEREIKEN?​</vt:lpstr>
      <vt:lpstr>WAT DOEN WE PRECIES MET WRITE FOR RIGHTS VOOR MENSEN VAN WIE RECHTEN WORDEN GESCHONDEN? ​</vt:lpstr>
      <vt:lpstr>WAT DOEN WE PRECIES MET WRITE FOR RIGHTS VOOR MENSEN WIENS RECHTEN WORDEN GESCHONDEN? ​</vt:lpstr>
      <vt:lpstr>IN HOEVEEL LANDEN DEDEN MENSEN MEE AAN WRITE FOR RIGHTS IN 2024?​</vt:lpstr>
      <vt:lpstr>IN HOEVEEL LANDEN DEDEN MENSEN MEE AAN WRITE FOR RIGHTS IN 2024? </vt:lpstr>
      <vt:lpstr> HOEVEEL NEDERLANDSE LEERLINGEN DEDEN ER VORIG JAAR MEE AAN WRITE FOR RIGHTS OP SCHOOL?​</vt:lpstr>
      <vt:lpstr>HOEVEEL NEDERLANDSE LEERLINGEN DEDEN ER VORIG JAAR MEE AAN WRITE FOR RIGHTS OP SCHOOL? </vt:lpstr>
      <vt:lpstr>4. App? Mail? Brief!​</vt:lpstr>
      <vt:lpstr>WAAROM SCHRIJVEN WE BRIEVEN EN KAARTEN?​</vt:lpstr>
      <vt:lpstr>WAT ZET JE OP DE KAART?​</vt:lpstr>
      <vt:lpstr>5. My right! You write?</vt:lpstr>
      <vt:lpstr>SONIA DAHMANI​</vt:lpstr>
      <vt:lpstr>SONIA DAHMANI​</vt:lpstr>
      <vt:lpstr>PowerPoint Presentation</vt:lpstr>
      <vt:lpstr>MR. DAMISOA​</vt:lpstr>
      <vt:lpstr>MR. DAMISOA​</vt:lpstr>
      <vt:lpstr>PowerPoint Presentation</vt:lpstr>
      <vt:lpstr>ELLINOR GUTTORM UTSI​</vt:lpstr>
      <vt:lpstr>ELLINOR GUTTORM UTSI​</vt:lpstr>
      <vt:lpstr>PowerPoint Presentation</vt:lpstr>
      <vt:lpstr>SALEH DIAB​</vt:lpstr>
      <vt:lpstr>SALEH DIAB​</vt:lpstr>
      <vt:lpstr>PowerPoint Presentation</vt:lpstr>
      <vt:lpstr>GUERRERAS POR LA AMAZONÍA​</vt:lpstr>
      <vt:lpstr>GUERRERAS POR LA AMAZONÍA​</vt:lpstr>
      <vt:lpstr>PowerPoint Presentation</vt:lpstr>
      <vt:lpstr>6. Pen? Papier? Schrijf!​</vt:lpstr>
      <vt:lpstr>VOOR WIE WIL JIJ SCHRIJVEN?​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Klaske Schram</dc:creator>
  <cp:lastModifiedBy>Kim Schuiten</cp:lastModifiedBy>
  <cp:revision>96</cp:revision>
  <dcterms:created xsi:type="dcterms:W3CDTF">2025-10-07T08:52:29Z</dcterms:created>
  <dcterms:modified xsi:type="dcterms:W3CDTF">2025-10-15T10:22:41Z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0x010100B1F06E9711FE5E419F4E1176E551A75A</vt:lpwstr>
  </property>
  <property fmtid="{D5CDD505-2E9C-101B-9397-08002B2CF9AE}" pid="3" name="MediaServiceImageTags">
    <vt:lpwstr/>
  </property>
</Properties>
</file>