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6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300" r:id="rId15"/>
    <p:sldId id="301" r:id="rId16"/>
    <p:sldId id="302" r:id="rId17"/>
    <p:sldId id="303" r:id="rId18"/>
    <p:sldId id="304" r:id="rId19"/>
    <p:sldId id="305" r:id="rId20"/>
    <p:sldId id="308" r:id="rId21"/>
    <p:sldId id="307" r:id="rId22"/>
    <p:sldId id="309" r:id="rId23"/>
    <p:sldId id="310" r:id="rId24"/>
    <p:sldId id="306" r:id="rId25"/>
    <p:sldId id="297" r:id="rId26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00"/>
    <a:srgbClr val="FE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4A7E95-876E-C65C-91AF-2B9CE50B024E}" v="8" dt="2024-11-12T13:27:42.2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D8E75-4E14-074C-A860-3847C092A278}" type="datetimeFigureOut">
              <a:rPr lang="en-NL" smtClean="0"/>
              <a:t>11/12/2024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49558-F89B-B245-8D69-5C4D8BFEAC1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18241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49558-F89B-B245-8D69-5C4D8BFEAC10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43213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49558-F89B-B245-8D69-5C4D8BFEAC10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63440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297DAD-0D4D-68CE-C948-B132E8632A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12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2475A0-10FE-0A85-5DA0-68CE7CDC3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93802C55-655E-5A92-8481-FC7FF752D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4250530-C4EA-0C1F-C2FC-DB0B34A96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F2278F5-411C-8308-2429-00C48689B8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164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B3816C-EBB4-E3FC-7AD6-DA567BBE1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28689058-3BED-E924-1720-240216774B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B704D8FF-4E19-A95B-52B5-97243775D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5EEFB9C-19C1-577D-2D8E-5E34C15D5E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9822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B6DFDE-BB87-EB01-AA89-ECF90602F2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00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B3816C-EBB4-E3FC-7AD6-DA567BBE1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1107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B704D8FF-4E19-A95B-52B5-97243775D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1107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5EEFB9C-19C1-577D-2D8E-5E34C15D5E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21107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2402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B3816C-EBB4-E3FC-7AD6-DA567BBE1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801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B704D8FF-4E19-A95B-52B5-97243775D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480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5EEFB9C-19C1-577D-2D8E-5E34C15D5E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4801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7029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B3816C-EBB4-E3FC-7AD6-DA567BBE1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265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B704D8FF-4E19-A95B-52B5-97243775D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2650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5EEFB9C-19C1-577D-2D8E-5E34C15D5E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2650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6390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B3816C-EBB4-E3FC-7AD6-DA567BBE1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767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B704D8FF-4E19-A95B-52B5-97243775D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7674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5EEFB9C-19C1-577D-2D8E-5E34C15D5E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57674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5699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B54B6B-982A-E0F2-3E9C-52762D822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8010A22-0851-AD6D-4688-79B12050A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397" y="4423558"/>
            <a:ext cx="5213268" cy="20781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2500" b="1" i="0">
                <a:latin typeface="Amnesty Trade Gothic" panose="020B0503040303020004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971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633607-09DE-DBC3-C0BA-F59415697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5777" y="2364722"/>
            <a:ext cx="6268271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42B7233-B2CB-54C6-BD24-ACE69D525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5777" y="1368257"/>
            <a:ext cx="6079278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6BBF70C-CC2F-AC36-8DF0-C78981C48B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45777" y="1820002"/>
            <a:ext cx="4358974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811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5820F0-BBA3-6C18-C759-45C4B2E6C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F5BC8257-B3E8-F1C4-D694-A2EFF33FEA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15019B2-8D74-6E28-99DD-05AD5F5BDB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B97B844-AB95-B4ED-D95E-F0871F74D4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1692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7D9BD3-EABC-1A99-FEC1-DA482375C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2BF3B9F5-30CC-FFD1-47DE-8283C251C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DE9D56E-C919-22D9-B57E-7931BF08F7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E6515A9-3666-F47F-203E-63EB3B4ED5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311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C7ADBE-96D1-98C3-29CC-0B7147165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A2CE5816-D61C-B7CB-CEB8-7D8100192E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ED59239-3A43-3A3B-E9DD-5F7E03793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64C8DD-42DF-5B20-1662-5AC1A05290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1615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6EFF631-5C94-0AD9-AB34-94984142A87E}"/>
              </a:ext>
            </a:extLst>
          </p:cNvPr>
          <p:cNvSpPr txBox="1">
            <a:spLocks/>
          </p:cNvSpPr>
          <p:nvPr userDrawn="1"/>
        </p:nvSpPr>
        <p:spPr>
          <a:xfrm>
            <a:off x="549965" y="1036222"/>
            <a:ext cx="57415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highlight>
                  <a:srgbClr val="000000"/>
                </a:highlight>
                <a:latin typeface="Amnesty Trade Gothic" panose="020B0503040303020004" pitchFamily="34" charset="77"/>
                <a:ea typeface="+mj-ea"/>
                <a:cs typeface="+mj-cs"/>
              </a:defRPr>
            </a:lvl1pPr>
          </a:lstStyle>
          <a:p>
            <a:endParaRPr lang="en-NL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0399F4-E907-8C9B-8CFD-ED2E10769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pic>
        <p:nvPicPr>
          <p:cNvPr id="14" name="Picture 13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EF7CC4B0-B796-1993-3D08-6B286D8E8B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7CE8B40-A7C9-9EFA-B0EA-E50FD9D56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AC5AFE1-917F-5AC5-B460-DEA89105AC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218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CCFB83-DF8F-4BFE-34C2-E3878B39C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27C1772F-1D9F-07D4-FC2B-4AD270ACC9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040C0EE-B633-7A79-85EB-CD13669205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A8F0081-A8CA-FC75-3447-7DE24F3BE9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8675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92E46E-8D47-5A2D-B180-6D27CE9A7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588E8517-8D84-8344-7A05-BD8811D313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F678250E-3BE8-67E7-F2AE-F6151BCFB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53C8D8E-7B6F-2649-2C24-AD3B0F4A84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1428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271647-3CA2-4C36-6959-5C571CE16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524E286F-5873-A3D6-565E-4F3B269DE4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97BA46F-92AF-6226-6215-81B0EB20C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73565A7-30B1-BB52-0C67-96383B6848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0139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B222D2-A7D9-3C64-5FCA-31A49065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08B64-407C-67F6-6961-AAEFFFA51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E675E-A121-29B9-F8A6-9865DE8AC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38A79-3171-214A-828E-C6E5D0E0B06B}" type="datetimeFigureOut">
              <a:rPr lang="en-NL" smtClean="0"/>
              <a:t>11/12/2024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B2BF4-DED3-713E-852E-C80F437EE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45EE5-0E67-E4B3-29F4-C32708CCD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2E6F4-A0A5-8A4B-A770-E5C014BFAA3F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9235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440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E2BDB9-F860-A791-263F-F4DB9B6DA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286" y="2453567"/>
            <a:ext cx="6028769" cy="3734483"/>
          </a:xfrm>
        </p:spPr>
        <p:txBody>
          <a:bodyPr>
            <a:normAutofit/>
          </a:bodyPr>
          <a:lstStyle/>
          <a:p>
            <a:r>
              <a:rPr lang="nl-NL" sz="2200" b="0" i="0">
                <a:solidFill>
                  <a:srgbClr val="000000"/>
                </a:solidFill>
                <a:effectLst/>
                <a:latin typeface="Amnesty Trade Gothic" panose="020B0503040303020004" pitchFamily="34" charset="0"/>
              </a:rPr>
              <a:t>De aanleg van gaspijpleiding bedreigt het leefgebied waar zij al generaties wonen.</a:t>
            </a:r>
          </a:p>
          <a:p>
            <a:r>
              <a:rPr lang="nl-NL" sz="2200" b="0" i="0">
                <a:solidFill>
                  <a:srgbClr val="000000"/>
                </a:solidFill>
                <a:effectLst/>
                <a:latin typeface="Amnesty Trade Gothic" panose="020B0503040303020004" pitchFamily="34" charset="0"/>
              </a:rPr>
              <a:t>Bedrijf vroe</a:t>
            </a:r>
            <a:r>
              <a:rPr lang="nl-NL" sz="2200">
                <a:solidFill>
                  <a:srgbClr val="000000"/>
                </a:solidFill>
                <a:latin typeface="Amnesty Trade Gothic" panose="020B0503040303020004" pitchFamily="34" charset="0"/>
              </a:rPr>
              <a:t>g niet om </a:t>
            </a:r>
            <a:r>
              <a:rPr lang="nl-NL" sz="2200" b="0" i="0">
                <a:solidFill>
                  <a:srgbClr val="000000"/>
                </a:solidFill>
                <a:effectLst/>
                <a:latin typeface="Amnesty Trade Gothic" panose="020B0503040303020004" pitchFamily="34" charset="0"/>
              </a:rPr>
              <a:t>toestemming van stamhoofden</a:t>
            </a:r>
          </a:p>
          <a:p>
            <a:r>
              <a:rPr lang="nl-NL" sz="2200" b="0" i="0">
                <a:solidFill>
                  <a:srgbClr val="000000"/>
                </a:solidFill>
                <a:effectLst/>
                <a:latin typeface="Amnesty Trade Gothic" panose="020B0503040303020004" pitchFamily="34" charset="0"/>
              </a:rPr>
              <a:t>Politie gebruikt geweld tijdens protesten</a:t>
            </a:r>
          </a:p>
          <a:p>
            <a:r>
              <a:rPr lang="nl-NL" sz="2200" b="0" i="0">
                <a:solidFill>
                  <a:srgbClr val="000000"/>
                </a:solidFill>
                <a:effectLst/>
                <a:latin typeface="Amnesty Trade Gothic" panose="020B0503040303020004" pitchFamily="34" charset="0"/>
              </a:rPr>
              <a:t>Meer dan 75 mensen gearresteerd</a:t>
            </a:r>
          </a:p>
          <a:p>
            <a:r>
              <a:rPr lang="nl-NL" sz="2200"/>
              <a:t>Roep premier van British Columbia op om de criminalisering van de </a:t>
            </a:r>
            <a:r>
              <a:rPr lang="nl-NL" sz="2200" err="1"/>
              <a:t>Wet’suwet’en</a:t>
            </a:r>
            <a:r>
              <a:rPr lang="nl-NL" sz="2200"/>
              <a:t> en andere inheemse landverdedigers te stoppen</a:t>
            </a:r>
            <a:endParaRPr lang="en-NL" sz="2200">
              <a:latin typeface="Amnesty Trade Gothic" panose="020B05030403030200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EBB09B-A7F4-C2A4-284D-8CE7ECE24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Wet’suwet’en</a:t>
            </a:r>
            <a:r>
              <a:rPr lang="nl-NL"/>
              <a:t> </a:t>
            </a:r>
            <a:r>
              <a:rPr lang="nl-NL" err="1"/>
              <a:t>Nation</a:t>
            </a:r>
            <a:r>
              <a:rPr lang="nl-NL"/>
              <a:t> Land </a:t>
            </a:r>
            <a:r>
              <a:rPr lang="nl-NL" err="1"/>
              <a:t>Defenders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F8E7F-2FAF-1648-9F28-BC4CA275DB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Canada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41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0A0BEB-480E-3655-C76A-F0C3BD1D2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4521" y="2177716"/>
            <a:ext cx="6022641" cy="36609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l-NL" sz="3000"/>
              <a:t>We al 4 succesverhalen van het afgelopen jaar hebben:</a:t>
            </a:r>
          </a:p>
          <a:p>
            <a:endParaRPr lang="nl-NL" sz="3000"/>
          </a:p>
          <a:p>
            <a:r>
              <a:rPr lang="nl-NL" sz="3000"/>
              <a:t>Rita </a:t>
            </a:r>
            <a:r>
              <a:rPr lang="nl-NL" sz="3000" b="0" i="0" err="1">
                <a:solidFill>
                  <a:srgbClr val="000000"/>
                </a:solidFill>
                <a:effectLst/>
                <a:latin typeface="Amnesty Trade Gothic" panose="020B0503040303020004" pitchFamily="34" charset="0"/>
              </a:rPr>
              <a:t>Karasartova</a:t>
            </a:r>
            <a:r>
              <a:rPr lang="nl-NL" sz="3000" b="0" i="0">
                <a:solidFill>
                  <a:srgbClr val="000000"/>
                </a:solidFill>
                <a:effectLst/>
                <a:latin typeface="Amnesty Trade Gothic" panose="020B0503040303020004" pitchFamily="34" charset="0"/>
              </a:rPr>
              <a:t> </a:t>
            </a:r>
            <a:r>
              <a:rPr lang="nl-NL" sz="3000">
                <a:latin typeface="Amnesty Trade Gothic" panose="020B0503040303020004" pitchFamily="34" charset="0"/>
              </a:rPr>
              <a:t>werd </a:t>
            </a:r>
            <a:r>
              <a:rPr lang="nl-NL" sz="3000"/>
              <a:t>vrijgesprokenen </a:t>
            </a:r>
          </a:p>
          <a:p>
            <a:r>
              <a:rPr lang="nl-NL" sz="3000" err="1"/>
              <a:t>Sawyeddollah</a:t>
            </a:r>
            <a:r>
              <a:rPr lang="nl-NL" sz="3000"/>
              <a:t> kon aan een studie in de VS beginnen.</a:t>
            </a:r>
          </a:p>
          <a:p>
            <a:r>
              <a:rPr lang="nl-NL" sz="3000"/>
              <a:t>Sasha </a:t>
            </a:r>
            <a:r>
              <a:rPr lang="nl-NL" sz="3000" err="1"/>
              <a:t>Skochilenko</a:t>
            </a:r>
            <a:r>
              <a:rPr lang="nl-NL" sz="3000"/>
              <a:t> is vrijgelaten uit de gevangenis.</a:t>
            </a:r>
          </a:p>
          <a:p>
            <a:r>
              <a:rPr lang="nl-NL" sz="3000"/>
              <a:t>Cecilia en </a:t>
            </a:r>
            <a:r>
              <a:rPr lang="nl-NL" sz="3000" err="1"/>
              <a:t>Joanah</a:t>
            </a:r>
            <a:r>
              <a:rPr lang="nl-NL" sz="3000"/>
              <a:t> zijn vrijgesproken.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5D00E7-882F-BAD7-6E13-E0D2FD91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WIST JE DAT…</a:t>
            </a:r>
            <a:endParaRPr lang="en-NL"/>
          </a:p>
        </p:txBody>
      </p:sp>
      <p:pic>
        <p:nvPicPr>
          <p:cNvPr id="3074" name="Picture 2" descr="Geen fotobeschrijving beschikbaar.">
            <a:extLst>
              <a:ext uri="{FF2B5EF4-FFF2-40B4-BE49-F238E27FC236}">
                <a16:creationId xmlns:a16="http://schemas.microsoft.com/office/drawing/2014/main" id="{966BB33B-8031-4F1A-F637-4498C00B9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32" y="2177716"/>
            <a:ext cx="2088888" cy="17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wyeddollah uit Myanmar studeert nu veilig in New York - Amnesty International">
            <a:extLst>
              <a:ext uri="{FF2B5EF4-FFF2-40B4-BE49-F238E27FC236}">
                <a16:creationId xmlns:a16="http://schemas.microsoft.com/office/drawing/2014/main" id="{AD817099-3F52-880C-FB1F-CB1E0AE8F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108" y="2177716"/>
            <a:ext cx="3048641" cy="159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rite for Rights - Amnesty International">
            <a:extLst>
              <a:ext uri="{FF2B5EF4-FFF2-40B4-BE49-F238E27FC236}">
                <a16:creationId xmlns:a16="http://schemas.microsoft.com/office/drawing/2014/main" id="{86728790-6C01-9CC6-3B94-810D148AA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32" y="4067407"/>
            <a:ext cx="2088889" cy="1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asha Skochilenko recibe 7 años de prisión por mensajes contra guerra ...">
            <a:extLst>
              <a:ext uri="{FF2B5EF4-FFF2-40B4-BE49-F238E27FC236}">
                <a16:creationId xmlns:a16="http://schemas.microsoft.com/office/drawing/2014/main" id="{270D3401-26FF-08EA-E667-8089CA976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108" y="4067407"/>
            <a:ext cx="3001860" cy="1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FB65D56-FDAB-00E2-60D3-EB02DCADBD53}"/>
              </a:ext>
            </a:extLst>
          </p:cNvPr>
          <p:cNvCxnSpPr>
            <a:cxnSpLocks/>
          </p:cNvCxnSpPr>
          <p:nvPr/>
        </p:nvCxnSpPr>
        <p:spPr>
          <a:xfrm flipH="1" flipV="1">
            <a:off x="2880608" y="3200400"/>
            <a:ext cx="480998" cy="120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21FFB7A-9366-93A5-AF3E-C506D503E812}"/>
              </a:ext>
            </a:extLst>
          </p:cNvPr>
          <p:cNvCxnSpPr>
            <a:cxnSpLocks/>
          </p:cNvCxnSpPr>
          <p:nvPr/>
        </p:nvCxnSpPr>
        <p:spPr>
          <a:xfrm flipV="1">
            <a:off x="8419574" y="3868770"/>
            <a:ext cx="533533" cy="120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C7D8F9-FA45-AA32-FA50-397009D06324}"/>
              </a:ext>
            </a:extLst>
          </p:cNvPr>
          <p:cNvCxnSpPr>
            <a:cxnSpLocks/>
          </p:cNvCxnSpPr>
          <p:nvPr/>
        </p:nvCxnSpPr>
        <p:spPr>
          <a:xfrm>
            <a:off x="8133347" y="5029200"/>
            <a:ext cx="403816" cy="216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3B1EDB-F404-9216-1EAD-8C771F95932B}"/>
              </a:ext>
            </a:extLst>
          </p:cNvPr>
          <p:cNvCxnSpPr>
            <a:cxnSpLocks/>
          </p:cNvCxnSpPr>
          <p:nvPr/>
        </p:nvCxnSpPr>
        <p:spPr>
          <a:xfrm flipH="1" flipV="1">
            <a:off x="2880608" y="5751995"/>
            <a:ext cx="493030" cy="179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565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7C97E4-2193-9C9C-B808-AF75A398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/>
              <a:t>In 2023 er meer dan 500 schrijfacties in Nederland zijn georganiseerd.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20B70C-85FA-9CC7-5A8E-25826A754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948" y="1323483"/>
            <a:ext cx="5832000" cy="452432"/>
          </a:xfrm>
        </p:spPr>
        <p:txBody>
          <a:bodyPr/>
          <a:lstStyle/>
          <a:p>
            <a:r>
              <a:rPr lang="nl-NL"/>
              <a:t>WIST JE DAT…</a:t>
            </a:r>
            <a:endParaRPr lang="en-NL"/>
          </a:p>
        </p:txBody>
      </p:sp>
      <p:pic>
        <p:nvPicPr>
          <p:cNvPr id="5122" name="Picture 2" descr="Geen fotobeschrijving beschikbaar.">
            <a:extLst>
              <a:ext uri="{FF2B5EF4-FFF2-40B4-BE49-F238E27FC236}">
                <a16:creationId xmlns:a16="http://schemas.microsoft.com/office/drawing/2014/main" id="{2A3666D9-F88C-57E3-A2AC-F4F34CF3E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31" y="4238848"/>
            <a:ext cx="3532773" cy="235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een fotobeschrijving beschikbaar.">
            <a:extLst>
              <a:ext uri="{FF2B5EF4-FFF2-40B4-BE49-F238E27FC236}">
                <a16:creationId xmlns:a16="http://schemas.microsoft.com/office/drawing/2014/main" id="{019CA80E-D1F4-5B35-F85C-94584220B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801" y="4238849"/>
            <a:ext cx="4186989" cy="235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een fotobeschrijving beschikbaar.">
            <a:extLst>
              <a:ext uri="{FF2B5EF4-FFF2-40B4-BE49-F238E27FC236}">
                <a16:creationId xmlns:a16="http://schemas.microsoft.com/office/drawing/2014/main" id="{B6EE6094-2339-F165-43BB-3D40BA24B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590" y="1323482"/>
            <a:ext cx="3020176" cy="188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Geen fotobeschrijving beschikbaar.">
            <a:extLst>
              <a:ext uri="{FF2B5EF4-FFF2-40B4-BE49-F238E27FC236}">
                <a16:creationId xmlns:a16="http://schemas.microsoft.com/office/drawing/2014/main" id="{E7C1B9FB-2E82-59FE-C21B-6E826FFD6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33"/>
          <a:stretch/>
        </p:blipFill>
        <p:spPr bwMode="auto">
          <a:xfrm>
            <a:off x="6886801" y="1323483"/>
            <a:ext cx="1986936" cy="188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356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A601E8-7534-3BB9-A69D-A65757C80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7334" y="1836641"/>
            <a:ext cx="6795479" cy="30806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/>
          </a:p>
          <a:p>
            <a:r>
              <a:rPr lang="nl-NL"/>
              <a:t>Elk jaar meer brieven worden geschreven.</a:t>
            </a:r>
          </a:p>
          <a:p>
            <a:r>
              <a:rPr lang="nl-NL"/>
              <a:t>In Nederland er vorig jaar 417.857 brieven werden geschreven.</a:t>
            </a:r>
          </a:p>
          <a:p>
            <a:r>
              <a:rPr lang="nl-NL"/>
              <a:t>Wereldwijd waren dat 5,8 miljoen brieven, e-mails en petities.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6439BF-5121-9837-2B60-FC986BC1D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171" y="1384209"/>
            <a:ext cx="5832000" cy="452432"/>
          </a:xfrm>
        </p:spPr>
        <p:txBody>
          <a:bodyPr/>
          <a:lstStyle/>
          <a:p>
            <a:r>
              <a:rPr lang="nl-NL"/>
              <a:t>WIST JE DAT…</a:t>
            </a:r>
            <a:endParaRPr lang="en-NL"/>
          </a:p>
        </p:txBody>
      </p:sp>
      <p:pic>
        <p:nvPicPr>
          <p:cNvPr id="6146" name="Picture 2" descr="Kan een afbeelding zijn van 6 mensen en tekst">
            <a:extLst>
              <a:ext uri="{FF2B5EF4-FFF2-40B4-BE49-F238E27FC236}">
                <a16:creationId xmlns:a16="http://schemas.microsoft.com/office/drawing/2014/main" id="{5ECE5729-5A59-9542-3B6A-D45C65D4E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424" y="1961146"/>
            <a:ext cx="2077703" cy="369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an een krabbel zijn van hart, kaart en tekst">
            <a:extLst>
              <a:ext uri="{FF2B5EF4-FFF2-40B4-BE49-F238E27FC236}">
                <a16:creationId xmlns:a16="http://schemas.microsoft.com/office/drawing/2014/main" id="{0DD77AE0-8696-24FC-1BA0-B8816D395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931" y="1961146"/>
            <a:ext cx="2374394" cy="369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804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75DF8F-69EB-45C2-1B0F-48376A99B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7674" y="2375608"/>
            <a:ext cx="6027344" cy="3315116"/>
          </a:xfrm>
        </p:spPr>
        <p:txBody>
          <a:bodyPr/>
          <a:lstStyle/>
          <a:p>
            <a:r>
              <a:rPr lang="nl-NL"/>
              <a:t>Vorig jaar er 320 scholen met in totaal 48.501 scholieren mee deden aan een schrijfactie.</a:t>
            </a:r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815A83-F942-3272-5950-00DB9DC45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WIST JE DAT…</a:t>
            </a:r>
            <a:endParaRPr lang="en-NL"/>
          </a:p>
        </p:txBody>
      </p:sp>
      <p:pic>
        <p:nvPicPr>
          <p:cNvPr id="1026" name="Picture 2" descr="Amnesty op school: Alles voor docenten, leerlingen en studenten">
            <a:extLst>
              <a:ext uri="{FF2B5EF4-FFF2-40B4-BE49-F238E27FC236}">
                <a16:creationId xmlns:a16="http://schemas.microsoft.com/office/drawing/2014/main" id="{EF54E91A-E1DD-1606-B2AA-AB53AD7DA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237" y="4130175"/>
            <a:ext cx="2964990" cy="215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n een afbeelding zijn van tekst">
            <a:extLst>
              <a:ext uri="{FF2B5EF4-FFF2-40B4-BE49-F238E27FC236}">
                <a16:creationId xmlns:a16="http://schemas.microsoft.com/office/drawing/2014/main" id="{E45104ED-2CC1-B274-3F01-77C9CAB9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07" y="1368257"/>
            <a:ext cx="2758575" cy="275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girls holding a sign&#10;&#10;Description automatically generated">
            <a:extLst>
              <a:ext uri="{FF2B5EF4-FFF2-40B4-BE49-F238E27FC236}">
                <a16:creationId xmlns:a16="http://schemas.microsoft.com/office/drawing/2014/main" id="{B03318E9-BB5B-D58D-A731-95F42520A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919" y="4126832"/>
            <a:ext cx="3235089" cy="215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66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B3FF97-7132-04A5-AB69-C87A21C8C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/>
              <a:t>Write </a:t>
            </a:r>
            <a:r>
              <a:rPr lang="nl-NL" err="1"/>
              <a:t>for</a:t>
            </a:r>
            <a:r>
              <a:rPr lang="nl-NL"/>
              <a:t> </a:t>
            </a:r>
            <a:r>
              <a:rPr lang="nl-NL" err="1"/>
              <a:t>Rights</a:t>
            </a:r>
            <a:r>
              <a:rPr lang="nl-NL"/>
              <a:t> in 2003 werd gelanceerd en inmiddels al 20 jaar een wereldwijd initiatief is.</a:t>
            </a:r>
          </a:p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721D9F-D411-68CD-5328-9D48945D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WIST JE DAT…</a:t>
            </a:r>
            <a:endParaRPr lang="en-NL"/>
          </a:p>
        </p:txBody>
      </p:sp>
      <p:sp>
        <p:nvSpPr>
          <p:cNvPr id="4" name="AutoShape 2" descr="Amnesty schrijft wereldwijd voor jongeren tijdens Write for Rights 2019 ...">
            <a:extLst>
              <a:ext uri="{FF2B5EF4-FFF2-40B4-BE49-F238E27FC236}">
                <a16:creationId xmlns:a16="http://schemas.microsoft.com/office/drawing/2014/main" id="{1C5D5FA3-0CDB-39ED-C071-03E51426BE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sp>
        <p:nvSpPr>
          <p:cNvPr id="5" name="AutoShape 4" descr="Amnesty schrijft wereldwijd voor jongeren tijdens Write for Rights 2019 ...">
            <a:extLst>
              <a:ext uri="{FF2B5EF4-FFF2-40B4-BE49-F238E27FC236}">
                <a16:creationId xmlns:a16="http://schemas.microsoft.com/office/drawing/2014/main" id="{000F502A-58DB-C5F7-3704-1A2AEC1A15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pic>
        <p:nvPicPr>
          <p:cNvPr id="2054" name="Picture 6" descr="Write for Rights - Amnesty International">
            <a:extLst>
              <a:ext uri="{FF2B5EF4-FFF2-40B4-BE49-F238E27FC236}">
                <a16:creationId xmlns:a16="http://schemas.microsoft.com/office/drawing/2014/main" id="{71EED4F9-920D-579B-D47F-3E16353CD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164" y="4306654"/>
            <a:ext cx="4662299" cy="198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ollage of people writing on paper&#10;&#10;Description automatically generated">
            <a:extLst>
              <a:ext uri="{FF2B5EF4-FFF2-40B4-BE49-F238E27FC236}">
                <a16:creationId xmlns:a16="http://schemas.microsoft.com/office/drawing/2014/main" id="{9772005F-06A6-BCBE-0F90-C4948C3BD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253" y="4308053"/>
            <a:ext cx="2788997" cy="198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21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588B94-4A4E-AC89-361C-2D2878AAB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Mensen uit meer dan 170 landen deel nemen aan Write </a:t>
            </a:r>
            <a:r>
              <a:rPr lang="nl-NL" err="1"/>
              <a:t>for</a:t>
            </a:r>
            <a:r>
              <a:rPr lang="nl-NL"/>
              <a:t> </a:t>
            </a:r>
            <a:r>
              <a:rPr lang="nl-NL" err="1"/>
              <a:t>Rights</a:t>
            </a:r>
            <a:r>
              <a:rPr lang="nl-NL"/>
              <a:t>.</a:t>
            </a:r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F7FB2F-3C5F-7942-185A-EB3FB31E7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WIST JE DAT… </a:t>
            </a:r>
            <a:endParaRPr lang="en-NL"/>
          </a:p>
        </p:txBody>
      </p:sp>
      <p:pic>
        <p:nvPicPr>
          <p:cNvPr id="4098" name="Picture 2" descr="Geen fotobeschrijving beschikbaar.">
            <a:extLst>
              <a:ext uri="{FF2B5EF4-FFF2-40B4-BE49-F238E27FC236}">
                <a16:creationId xmlns:a16="http://schemas.microsoft.com/office/drawing/2014/main" id="{D3FC92B9-B217-B56B-9349-2C3E3086B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379" y="4028806"/>
            <a:ext cx="2331703" cy="201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Wins: Impacts of the Write for Rights campaign - Amnesty International ...">
            <a:extLst>
              <a:ext uri="{FF2B5EF4-FFF2-40B4-BE49-F238E27FC236}">
                <a16:creationId xmlns:a16="http://schemas.microsoft.com/office/drawing/2014/main" id="{7321EE24-12E5-AAE5-7FF5-53F3CF3F0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48" y="4028806"/>
            <a:ext cx="4034022" cy="201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616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27D54F-9447-9C2E-1E8B-6240F0497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2105" y="2257209"/>
            <a:ext cx="6027344" cy="3315116"/>
          </a:xfrm>
        </p:spPr>
        <p:txBody>
          <a:bodyPr>
            <a:normAutofit fontScale="92500" lnSpcReduction="20000"/>
          </a:bodyPr>
          <a:lstStyle/>
          <a:p>
            <a:r>
              <a:rPr lang="nl-NL"/>
              <a:t>Brieven schrijven echt verschil kan maken?</a:t>
            </a:r>
          </a:p>
          <a:p>
            <a:r>
              <a:rPr lang="nl-NL"/>
              <a:t> Wanneer autoriteiten doorhebben dat de wereld toekijkt, verbeteren ze soms de omstandigheden van gevangenen om negatieve aandacht te vermijden. </a:t>
            </a:r>
          </a:p>
          <a:p>
            <a:r>
              <a:rPr lang="nl-NL"/>
              <a:t>Het zorgt ook wereldwijd voor ontzettend veel aandacht voor iemands zaak, wat de autoriteiten onder druk zet</a:t>
            </a:r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247436-4CEF-7A3A-FE11-F115FC10A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105" y="1285675"/>
            <a:ext cx="5832000" cy="452432"/>
          </a:xfrm>
        </p:spPr>
        <p:txBody>
          <a:bodyPr/>
          <a:lstStyle/>
          <a:p>
            <a:r>
              <a:rPr lang="nl-NL"/>
              <a:t>WIST JE DAT…</a:t>
            </a:r>
            <a:endParaRPr lang="en-NL"/>
          </a:p>
        </p:txBody>
      </p:sp>
      <p:pic>
        <p:nvPicPr>
          <p:cNvPr id="6" name="Picture 5" descr="A yellow pencil and envelopes on a table&#10;&#10;Description automatically generated">
            <a:extLst>
              <a:ext uri="{FF2B5EF4-FFF2-40B4-BE49-F238E27FC236}">
                <a16:creationId xmlns:a16="http://schemas.microsoft.com/office/drawing/2014/main" id="{B2C38A42-56E7-A0D8-E658-2164DE939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365" y="3673230"/>
            <a:ext cx="2919050" cy="1946033"/>
          </a:xfrm>
          <a:prstGeom prst="rect">
            <a:avLst/>
          </a:prstGeom>
        </p:spPr>
      </p:pic>
      <p:pic>
        <p:nvPicPr>
          <p:cNvPr id="8" name="Picture 7" descr="A person sitting at a table with a person in her hair&#10;&#10;Description automatically generated">
            <a:extLst>
              <a:ext uri="{FF2B5EF4-FFF2-40B4-BE49-F238E27FC236}">
                <a16:creationId xmlns:a16="http://schemas.microsoft.com/office/drawing/2014/main" id="{074EE27D-F80B-917B-11F6-F8763CFFF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365" y="1482968"/>
            <a:ext cx="2919049" cy="194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9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772A64-05D6-A34F-E728-EC723A7F6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/>
              <a:t>Waarom we dit jaar maar voor 9 mensen schrijven? </a:t>
            </a:r>
          </a:p>
          <a:p>
            <a:r>
              <a:rPr lang="nl-NL"/>
              <a:t>Soms komt iemand al vrij en is daardoor actie niet meer nodig</a:t>
            </a:r>
          </a:p>
          <a:p>
            <a:r>
              <a:rPr lang="nl-NL"/>
              <a:t>Amnesty doet uitgebreid onderzoek, en soms is er niet genoeg tijd om een nieuwe actie te starten.</a:t>
            </a:r>
          </a:p>
          <a:p>
            <a:pPr marL="0" indent="0">
              <a:buNone/>
            </a:pPr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116BEA-12AC-65D1-D2DC-95E38650E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WIST JE…</a:t>
            </a:r>
            <a:endParaRPr lang="en-NL"/>
          </a:p>
        </p:txBody>
      </p:sp>
      <p:pic>
        <p:nvPicPr>
          <p:cNvPr id="10" name="Picture 9" descr="A child writing on a piece of paper&#10;&#10;Description automatically generated">
            <a:extLst>
              <a:ext uri="{FF2B5EF4-FFF2-40B4-BE49-F238E27FC236}">
                <a16:creationId xmlns:a16="http://schemas.microsoft.com/office/drawing/2014/main" id="{F6CAE645-8AC5-22F1-41E2-984D6FD92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003" y="3679100"/>
            <a:ext cx="3000837" cy="2000738"/>
          </a:xfrm>
          <a:prstGeom prst="rect">
            <a:avLst/>
          </a:prstGeom>
        </p:spPr>
      </p:pic>
      <p:pic>
        <p:nvPicPr>
          <p:cNvPr id="12" name="Picture 11" descr="A yellow box on a desk&#10;&#10;Description automatically generated">
            <a:extLst>
              <a:ext uri="{FF2B5EF4-FFF2-40B4-BE49-F238E27FC236}">
                <a16:creationId xmlns:a16="http://schemas.microsoft.com/office/drawing/2014/main" id="{64588336-E74F-8B41-359F-9C9C18FBB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004" y="1591133"/>
            <a:ext cx="3000837" cy="200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16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B1153D-840D-7A32-5AA7-F5916829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7306" y="2252839"/>
            <a:ext cx="6027344" cy="3315116"/>
          </a:xfrm>
        </p:spPr>
        <p:txBody>
          <a:bodyPr>
            <a:normAutofit fontScale="92500" lnSpcReduction="10000"/>
          </a:bodyPr>
          <a:lstStyle/>
          <a:p>
            <a:r>
              <a:rPr lang="nl-NL"/>
              <a:t>Amnesty ervoor zorgt dat groetenkaarten echt aankomen? </a:t>
            </a:r>
          </a:p>
          <a:p>
            <a:r>
              <a:rPr lang="nl-NL"/>
              <a:t>Als een gevangene zelf geen post mag ontvangen, gaat de kaart vaak naar familie die de steun kan doorgeven.</a:t>
            </a:r>
          </a:p>
          <a:p>
            <a:r>
              <a:rPr lang="nl-NL"/>
              <a:t> Zelfs als ze de kaarten niet allemaal zien, horen gevangenen vaak over de enorme steun. Dit geeft hen moed en kracht om door te gaan!</a:t>
            </a:r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27497F-802D-4F17-9382-BE2634DA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WIST JE DAT…</a:t>
            </a:r>
            <a:endParaRPr lang="en-NL"/>
          </a:p>
        </p:txBody>
      </p:sp>
      <p:pic>
        <p:nvPicPr>
          <p:cNvPr id="5" name="Picture 4" descr="A hand holding a piece of paper over a pile of boxes&#10;&#10;Description automatically generated">
            <a:extLst>
              <a:ext uri="{FF2B5EF4-FFF2-40B4-BE49-F238E27FC236}">
                <a16:creationId xmlns:a16="http://schemas.microsoft.com/office/drawing/2014/main" id="{195277AD-2E25-2EBB-4B92-4108CE3B3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812" y="1790234"/>
            <a:ext cx="2845076" cy="1896446"/>
          </a:xfrm>
          <a:prstGeom prst="rect">
            <a:avLst/>
          </a:prstGeom>
        </p:spPr>
      </p:pic>
      <p:pic>
        <p:nvPicPr>
          <p:cNvPr id="6" name="Picture 5" descr="A group of girls standing in a room&#10;&#10;Description automatically generated">
            <a:extLst>
              <a:ext uri="{FF2B5EF4-FFF2-40B4-BE49-F238E27FC236}">
                <a16:creationId xmlns:a16="http://schemas.microsoft.com/office/drawing/2014/main" id="{D524C86F-3BCB-78CA-8724-024A5CE89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812" y="3788280"/>
            <a:ext cx="2845076" cy="189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90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F832F2-5385-DA0B-B95A-D9AB9E7AD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703" y="2272778"/>
            <a:ext cx="5838352" cy="3503644"/>
          </a:xfrm>
        </p:spPr>
        <p:txBody>
          <a:bodyPr>
            <a:noAutofit/>
          </a:bodyPr>
          <a:lstStyle/>
          <a:p>
            <a:r>
              <a:rPr lang="nl-NL" sz="2200"/>
              <a:t>32 jaar</a:t>
            </a:r>
          </a:p>
          <a:p>
            <a:r>
              <a:rPr lang="nl-NL" sz="2200"/>
              <a:t>Zoon (5) &amp; dochter (2)</a:t>
            </a:r>
          </a:p>
          <a:p>
            <a:r>
              <a:rPr lang="nl-NL" sz="2200"/>
              <a:t>Zangeres en </a:t>
            </a:r>
            <a:r>
              <a:rPr lang="nl-NL" sz="2200" err="1"/>
              <a:t>influencer</a:t>
            </a:r>
            <a:r>
              <a:rPr lang="nl-NL" sz="2200"/>
              <a:t> </a:t>
            </a:r>
          </a:p>
          <a:p>
            <a:r>
              <a:rPr lang="nl-NL" sz="2200"/>
              <a:t>Gefrustreerd over onderwijs &amp; banen </a:t>
            </a:r>
          </a:p>
          <a:p>
            <a:r>
              <a:rPr lang="nl-NL" sz="2200"/>
              <a:t>Uitte kritiek op Angolese president via </a:t>
            </a:r>
            <a:r>
              <a:rPr lang="nl-NL" sz="2200" err="1"/>
              <a:t>TikTok</a:t>
            </a:r>
            <a:r>
              <a:rPr lang="nl-NL" sz="2200"/>
              <a:t> </a:t>
            </a:r>
          </a:p>
          <a:p>
            <a:r>
              <a:rPr lang="nl-NL" sz="2200"/>
              <a:t>Gearresteerd en 2 jaar veroordeeld</a:t>
            </a:r>
          </a:p>
          <a:p>
            <a:r>
              <a:rPr lang="nl-NL" sz="2200"/>
              <a:t>Roep de President van Angola op om </a:t>
            </a:r>
            <a:r>
              <a:rPr lang="nl-NL" sz="2200" err="1"/>
              <a:t>Neth</a:t>
            </a:r>
            <a:r>
              <a:rPr lang="nl-NL" sz="2200"/>
              <a:t> </a:t>
            </a:r>
            <a:r>
              <a:rPr lang="nl-NL" sz="2200" err="1"/>
              <a:t>Nahara</a:t>
            </a:r>
            <a:r>
              <a:rPr lang="nl-NL" sz="2200"/>
              <a:t> </a:t>
            </a:r>
            <a:r>
              <a:rPr lang="nl-NL" sz="2200" err="1"/>
              <a:t>onmiddellĳk</a:t>
            </a:r>
            <a:r>
              <a:rPr lang="nl-NL" sz="2200"/>
              <a:t> en </a:t>
            </a:r>
            <a:r>
              <a:rPr lang="nl-NL" sz="2200" err="1"/>
              <a:t>onvoorwaardelĳk</a:t>
            </a:r>
            <a:r>
              <a:rPr lang="nl-NL" sz="2200"/>
              <a:t> </a:t>
            </a:r>
            <a:r>
              <a:rPr lang="nl-NL" sz="2200" err="1"/>
              <a:t>vrĳ</a:t>
            </a:r>
            <a:r>
              <a:rPr lang="nl-NL" sz="2200"/>
              <a:t> te laten</a:t>
            </a:r>
            <a:endParaRPr lang="en-NL" sz="2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AD85AC-9E9D-032B-BFF7-59423F6BB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Neth</a:t>
            </a:r>
            <a:r>
              <a:rPr lang="nl-NL"/>
              <a:t> </a:t>
            </a:r>
            <a:r>
              <a:rPr lang="nl-NL" err="1"/>
              <a:t>Nahara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446B1-8144-F7FD-BF04-CD307F6617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Angola 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66035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03A48C-07D3-7970-13AC-AC8C3E73D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2328" y="2083368"/>
            <a:ext cx="6027344" cy="3315116"/>
          </a:xfrm>
        </p:spPr>
        <p:txBody>
          <a:bodyPr>
            <a:normAutofit/>
          </a:bodyPr>
          <a:lstStyle/>
          <a:p>
            <a:r>
              <a:rPr lang="nl-NL"/>
              <a:t>Amnesty elk jaar zorgvuldig kiest voor wie we schrijven? </a:t>
            </a:r>
          </a:p>
          <a:p>
            <a:r>
              <a:rPr lang="nl-NL"/>
              <a:t>Voor Write </a:t>
            </a:r>
            <a:r>
              <a:rPr lang="nl-NL" err="1"/>
              <a:t>for</a:t>
            </a:r>
            <a:r>
              <a:rPr lang="nl-NL"/>
              <a:t> </a:t>
            </a:r>
            <a:r>
              <a:rPr lang="nl-NL" err="1"/>
              <a:t>Rights</a:t>
            </a:r>
            <a:r>
              <a:rPr lang="nl-NL"/>
              <a:t> selecteren we mensen met urgente zaken waar massale aandacht écht kan helpen, zoals vrijlating of bescherming bieden. </a:t>
            </a:r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F284D0-CD65-48A2-5044-63EFBCBB5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WIST JE DAT…</a:t>
            </a:r>
            <a:endParaRPr lang="en-NL"/>
          </a:p>
        </p:txBody>
      </p:sp>
      <p:pic>
        <p:nvPicPr>
          <p:cNvPr id="5" name="Picture 4" descr="A collage of people holding balloons&#10;&#10;Description automatically generated">
            <a:extLst>
              <a:ext uri="{FF2B5EF4-FFF2-40B4-BE49-F238E27FC236}">
                <a16:creationId xmlns:a16="http://schemas.microsoft.com/office/drawing/2014/main" id="{4CD78174-257E-7808-EEDD-299173760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026" y="4829850"/>
            <a:ext cx="4290646" cy="16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72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D882B8-0B66-4B14-0C39-1040A8673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801" y="2087996"/>
            <a:ext cx="6510770" cy="3315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>
                <a:solidFill>
                  <a:srgbClr val="000000"/>
                </a:solidFill>
                <a:latin typeface="Amnesty Trade Gothic" panose="020B0503040303020004" pitchFamily="34" charset="0"/>
              </a:rPr>
              <a:t>Brieven schrijven echt werkt?</a:t>
            </a:r>
          </a:p>
          <a:p>
            <a:r>
              <a:rPr lang="nl-NL">
                <a:solidFill>
                  <a:srgbClr val="000000"/>
                </a:solidFill>
                <a:latin typeface="Amnesty Trade Gothic" panose="020B0503040303020004" pitchFamily="34" charset="0"/>
              </a:rPr>
              <a:t>Handgeschreven brieven hebben een persoonlijke impact.</a:t>
            </a:r>
            <a:endParaRPr lang="nl-NL">
              <a:solidFill>
                <a:srgbClr val="000000"/>
              </a:solidFill>
              <a:latin typeface="Trade Gothic"/>
            </a:endParaRPr>
          </a:p>
          <a:p>
            <a:r>
              <a:rPr lang="nl-NL" sz="2800"/>
              <a:t>In totaal heeft Write </a:t>
            </a:r>
            <a:r>
              <a:rPr lang="nl-NL" sz="2800" err="1"/>
              <a:t>for</a:t>
            </a:r>
            <a:r>
              <a:rPr lang="nl-NL" sz="2800"/>
              <a:t> </a:t>
            </a:r>
            <a:r>
              <a:rPr lang="nl-NL" sz="2800" err="1"/>
              <a:t>Rights</a:t>
            </a:r>
            <a:r>
              <a:rPr lang="nl-NL" sz="2800"/>
              <a:t> het leven van meer dan 100 mensen veranderd.</a:t>
            </a:r>
          </a:p>
          <a:p>
            <a:pPr marL="0" indent="0">
              <a:buNone/>
            </a:pPr>
            <a:endParaRPr lang="nl-NL">
              <a:solidFill>
                <a:srgbClr val="000000"/>
              </a:solidFill>
              <a:latin typeface="Trade Gothic"/>
            </a:endParaRPr>
          </a:p>
          <a:p>
            <a:pPr marL="0" indent="0">
              <a:buNone/>
            </a:pPr>
            <a:endParaRPr lang="nl-NL">
              <a:solidFill>
                <a:srgbClr val="000000"/>
              </a:solidFill>
              <a:latin typeface="Trade Gothic"/>
            </a:endParaRPr>
          </a:p>
          <a:p>
            <a:pPr marL="0" indent="0">
              <a:buNone/>
            </a:pPr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24F0DC-63FF-6BA6-453D-6E19640AC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Amnesty Trade Gothic Cn"/>
              </a:rPr>
              <a:t>WIST JE DAT...</a:t>
            </a:r>
            <a:endParaRPr lang="en-NL"/>
          </a:p>
        </p:txBody>
      </p:sp>
      <p:pic>
        <p:nvPicPr>
          <p:cNvPr id="7172" name="Picture 4" descr="Teodora del Carmen Vásquez met brieven en kaarten die voor haar werden geschreven tijdens de Write for Rights-schrijfactie">
            <a:extLst>
              <a:ext uri="{FF2B5EF4-FFF2-40B4-BE49-F238E27FC236}">
                <a16:creationId xmlns:a16="http://schemas.microsoft.com/office/drawing/2014/main" id="{3FBAC84D-A02E-C7AE-0398-10F7CC186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801" y="4966602"/>
            <a:ext cx="3980746" cy="171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women looking at papers&#10;&#10;Description automatically generated">
            <a:extLst>
              <a:ext uri="{FF2B5EF4-FFF2-40B4-BE49-F238E27FC236}">
                <a16:creationId xmlns:a16="http://schemas.microsoft.com/office/drawing/2014/main" id="{34956223-D66D-53BB-9E26-C04D71AB5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01" y="4966602"/>
            <a:ext cx="2541475" cy="16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32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62C42-964D-A9D9-CF5B-5FA654D4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62931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4C0A7C-2464-3E02-1E6A-84EA9A268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07" y="2353836"/>
            <a:ext cx="6333887" cy="3590911"/>
          </a:xfrm>
        </p:spPr>
        <p:txBody>
          <a:bodyPr>
            <a:noAutofit/>
          </a:bodyPr>
          <a:lstStyle/>
          <a:p>
            <a:r>
              <a:rPr lang="nl-NL" sz="2200"/>
              <a:t>29 jaar </a:t>
            </a:r>
          </a:p>
          <a:p>
            <a:r>
              <a:rPr lang="nl-NL" sz="2200"/>
              <a:t>Keramist en vader van twee kinderen  </a:t>
            </a:r>
          </a:p>
          <a:p>
            <a:r>
              <a:rPr lang="nl-NL" sz="2200"/>
              <a:t>Deed mee aan vreedzaam protest tegen mijnbouw</a:t>
            </a:r>
          </a:p>
          <a:p>
            <a:r>
              <a:rPr lang="nl-NL" sz="2200"/>
              <a:t>Politie schoot rubberen kogels  </a:t>
            </a:r>
          </a:p>
          <a:p>
            <a:r>
              <a:rPr lang="nl-NL" sz="2200"/>
              <a:t>Joel raakte blind aan één oog  </a:t>
            </a:r>
          </a:p>
          <a:p>
            <a:r>
              <a:rPr lang="nl-NL" sz="2200"/>
              <a:t>Dader is nog steeds vrijuit </a:t>
            </a:r>
          </a:p>
          <a:p>
            <a:r>
              <a:rPr lang="nl-NL" sz="2200"/>
              <a:t>Roep de procureur-generaal van Argentinië op om verantwoordelijken voor de verwondingen van Joel </a:t>
            </a:r>
            <a:r>
              <a:rPr lang="nl-NL" sz="2200" err="1"/>
              <a:t>Paredes</a:t>
            </a:r>
            <a:r>
              <a:rPr lang="nl-NL" sz="2200"/>
              <a:t> en andere schendingen tegen demonstranten te berechten.</a:t>
            </a:r>
            <a:endParaRPr lang="en-NL" sz="2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106C21-BDC6-798F-DF17-08E7285C4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Joel </a:t>
            </a:r>
            <a:r>
              <a:rPr lang="nl-NL" err="1"/>
              <a:t>Paredes</a:t>
            </a:r>
            <a:r>
              <a:rPr lang="nl-NL"/>
              <a:t> 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EB7E89-77D5-76F0-04EF-F2C0DBA852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873" y="1820689"/>
            <a:ext cx="3845648" cy="343777"/>
          </a:xfrm>
        </p:spPr>
        <p:txBody>
          <a:bodyPr/>
          <a:lstStyle/>
          <a:p>
            <a:endParaRPr lang="nl-NL" b="0" i="0">
              <a:solidFill>
                <a:srgbClr val="000000"/>
              </a:solidFill>
              <a:effectLst/>
              <a:latin typeface="Amnesty Trade Gothic" panose="020B0503040303020004" pitchFamily="34" charset="0"/>
            </a:endParaRPr>
          </a:p>
          <a:p>
            <a:r>
              <a:rPr lang="nl-NL" i="0">
                <a:solidFill>
                  <a:srgbClr val="000000"/>
                </a:solidFill>
                <a:effectLst/>
                <a:latin typeface="Amnesty Trade Gothic" panose="020B0503040303020004" pitchFamily="34" charset="0"/>
              </a:rPr>
              <a:t>Argentinië</a:t>
            </a:r>
          </a:p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70883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4023EA-57BA-47B3-5EC3-A4E2A0424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3055" y="2232591"/>
            <a:ext cx="6394521" cy="3642539"/>
          </a:xfrm>
        </p:spPr>
        <p:txBody>
          <a:bodyPr>
            <a:noAutofit/>
          </a:bodyPr>
          <a:lstStyle/>
          <a:p>
            <a:r>
              <a:rPr lang="nl-NL" sz="2200"/>
              <a:t>46 jaar &amp; advocaat  </a:t>
            </a:r>
          </a:p>
          <a:p>
            <a:r>
              <a:rPr lang="nl-NL" sz="2200"/>
              <a:t>Organisatie houdt overheid verantwoordelijk voor milieuschade  </a:t>
            </a:r>
          </a:p>
          <a:p>
            <a:r>
              <a:rPr lang="nl-NL" sz="2200"/>
              <a:t>In 2021 gearresteerd voor ‘belastingontduiking’  </a:t>
            </a:r>
          </a:p>
          <a:p>
            <a:r>
              <a:rPr lang="nl-NL" sz="2200"/>
              <a:t>5 jaar cel wegens activisme  </a:t>
            </a:r>
          </a:p>
          <a:p>
            <a:r>
              <a:rPr lang="nl-NL" sz="2200"/>
              <a:t>Heeft pasgeboren zoontje sindsdien niet meer gezien </a:t>
            </a:r>
          </a:p>
          <a:p>
            <a:r>
              <a:rPr lang="nl-NL" sz="2200"/>
              <a:t>Roep de president van Vietnam op om </a:t>
            </a:r>
            <a:r>
              <a:rPr lang="nl-NL" sz="2200" err="1"/>
              <a:t>Dang</a:t>
            </a:r>
            <a:r>
              <a:rPr lang="nl-NL" sz="2200"/>
              <a:t> </a:t>
            </a:r>
            <a:r>
              <a:rPr lang="nl-NL" sz="2200" err="1"/>
              <a:t>Dinh</a:t>
            </a:r>
            <a:r>
              <a:rPr lang="nl-NL" sz="2200"/>
              <a:t> Bach </a:t>
            </a:r>
            <a:r>
              <a:rPr lang="nl-NL" sz="2200" err="1"/>
              <a:t>onmiddellĳk</a:t>
            </a:r>
            <a:r>
              <a:rPr lang="nl-NL" sz="2200"/>
              <a:t> en </a:t>
            </a:r>
            <a:r>
              <a:rPr lang="nl-NL" sz="2200" err="1"/>
              <a:t>onvoorwaardelĳk</a:t>
            </a:r>
            <a:r>
              <a:rPr lang="nl-NL" sz="2200"/>
              <a:t> </a:t>
            </a:r>
            <a:r>
              <a:rPr lang="nl-NL" sz="2200" err="1"/>
              <a:t>vrĳ</a:t>
            </a:r>
            <a:r>
              <a:rPr lang="nl-NL" sz="2200"/>
              <a:t> te laten.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3AE02D-5915-8380-0ED2-4504BA70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3055" y="1375691"/>
            <a:ext cx="5832000" cy="452432"/>
          </a:xfrm>
        </p:spPr>
        <p:txBody>
          <a:bodyPr/>
          <a:lstStyle/>
          <a:p>
            <a:r>
              <a:rPr lang="nl-NL" err="1"/>
              <a:t>Dang</a:t>
            </a:r>
            <a:r>
              <a:rPr lang="nl-NL"/>
              <a:t> </a:t>
            </a:r>
            <a:r>
              <a:rPr lang="nl-NL" err="1"/>
              <a:t>Dinh</a:t>
            </a:r>
            <a:r>
              <a:rPr lang="nl-NL"/>
              <a:t> Bach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369DB1-6173-02B8-56BA-A711DBCB53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28123"/>
            <a:ext cx="3845648" cy="341632"/>
          </a:xfrm>
        </p:spPr>
        <p:txBody>
          <a:bodyPr/>
          <a:lstStyle/>
          <a:p>
            <a:r>
              <a:rPr lang="nl-NL"/>
              <a:t>Vietnam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99451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503BCA-B704-1174-8498-82D92DDFA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813" y="2336021"/>
            <a:ext cx="5832000" cy="3452161"/>
          </a:xfrm>
        </p:spPr>
        <p:txBody>
          <a:bodyPr>
            <a:normAutofit/>
          </a:bodyPr>
          <a:lstStyle/>
          <a:p>
            <a:r>
              <a:rPr lang="nl-NL" sz="2200"/>
              <a:t>Op 22-jarige leeftijd dwarslaesie door zweefvliegongeluk</a:t>
            </a:r>
          </a:p>
          <a:p>
            <a:r>
              <a:rPr lang="nl-NL" sz="2200"/>
              <a:t>Voert vreedzaam protest tegen onveilige omstandigheden voor rolstoelgebruikers </a:t>
            </a:r>
          </a:p>
          <a:p>
            <a:r>
              <a:rPr lang="nl-NL" sz="2200"/>
              <a:t>Politie reageerde met geweld</a:t>
            </a:r>
          </a:p>
          <a:p>
            <a:r>
              <a:rPr lang="nl-NL" sz="2200"/>
              <a:t>Lopen twee rechtszaken tegen hem</a:t>
            </a:r>
          </a:p>
          <a:p>
            <a:r>
              <a:rPr lang="nl-NL" sz="2200"/>
              <a:t>Roep de burgemeester van Seoul op om de rechten van </a:t>
            </a:r>
            <a:r>
              <a:rPr lang="nl-NL" sz="2200" err="1"/>
              <a:t>Kyung</a:t>
            </a:r>
            <a:r>
              <a:rPr lang="nl-NL" sz="2200"/>
              <a:t> </a:t>
            </a:r>
            <a:r>
              <a:rPr lang="nl-NL" sz="2200" err="1"/>
              <a:t>Seok</a:t>
            </a:r>
            <a:r>
              <a:rPr lang="nl-NL" sz="2200"/>
              <a:t> Park te beschermen.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1DBF4A-4C22-CA8B-F0D8-44A84998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Kyung</a:t>
            </a:r>
            <a:r>
              <a:rPr lang="nl-NL"/>
              <a:t> </a:t>
            </a:r>
            <a:r>
              <a:rPr lang="nl-NL" err="1"/>
              <a:t>Seok</a:t>
            </a:r>
            <a:r>
              <a:rPr lang="nl-NL"/>
              <a:t> Park 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5BC4AC-4287-8DDA-DDA4-51F66A8E21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Zuid-Korea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56042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495B83-4E2C-8D41-9218-290797780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703" y="2273121"/>
            <a:ext cx="5838352" cy="3916809"/>
          </a:xfrm>
        </p:spPr>
        <p:txBody>
          <a:bodyPr>
            <a:normAutofit fontScale="77500" lnSpcReduction="20000"/>
          </a:bodyPr>
          <a:lstStyle/>
          <a:p>
            <a:r>
              <a:rPr lang="nl-NL"/>
              <a:t>30 jaar  </a:t>
            </a:r>
          </a:p>
          <a:p>
            <a:r>
              <a:rPr lang="nl-NL"/>
              <a:t>Fitnessinstructrice  </a:t>
            </a:r>
          </a:p>
          <a:p>
            <a:r>
              <a:rPr lang="nl-NL"/>
              <a:t>Riep via sociale media op voor meer vrijheden voor vrouwen </a:t>
            </a:r>
          </a:p>
          <a:p>
            <a:r>
              <a:rPr lang="nl-NL"/>
              <a:t>Gearresteerd voor niet dragen van abaya op Snapchat  </a:t>
            </a:r>
          </a:p>
          <a:p>
            <a:r>
              <a:rPr lang="nl-NL"/>
              <a:t>Kreeg 11 jaar gevangenisstraf  </a:t>
            </a:r>
          </a:p>
          <a:p>
            <a:r>
              <a:rPr lang="nl-NL"/>
              <a:t>Is geïsoleerd met een gebroken been na geweld </a:t>
            </a:r>
          </a:p>
          <a:p>
            <a:r>
              <a:rPr lang="nl-NL"/>
              <a:t>Roep de minister van Justitie van Saudi-Arabië op om </a:t>
            </a:r>
            <a:r>
              <a:rPr lang="nl-NL" err="1"/>
              <a:t>Manahel</a:t>
            </a:r>
            <a:r>
              <a:rPr lang="nl-NL"/>
              <a:t> </a:t>
            </a:r>
            <a:r>
              <a:rPr lang="nl-NL" err="1"/>
              <a:t>onmiddellĳk</a:t>
            </a:r>
            <a:r>
              <a:rPr lang="nl-NL"/>
              <a:t> </a:t>
            </a:r>
            <a:r>
              <a:rPr lang="nl-NL" err="1"/>
              <a:t>vrĳ</a:t>
            </a:r>
            <a:r>
              <a:rPr lang="nl-NL"/>
              <a:t> te laten. </a:t>
            </a:r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79659B-B036-F5B3-D1F2-B6E997416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Manahel</a:t>
            </a:r>
            <a:r>
              <a:rPr lang="nl-NL"/>
              <a:t> al-</a:t>
            </a:r>
            <a:r>
              <a:rPr lang="nl-NL" err="1"/>
              <a:t>Otaibi</a:t>
            </a:r>
            <a:r>
              <a:rPr lang="nl-NL"/>
              <a:t> 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E3B78B-E124-6A01-F3A9-4659825CD5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20689"/>
            <a:ext cx="3837251" cy="343777"/>
          </a:xfrm>
        </p:spPr>
        <p:txBody>
          <a:bodyPr/>
          <a:lstStyle/>
          <a:p>
            <a:endParaRPr lang="nl-NL"/>
          </a:p>
          <a:p>
            <a:r>
              <a:rPr lang="nl-NL">
                <a:latin typeface="Amnesty Trade Gothic" panose="020B0503040303020004" pitchFamily="34" charset="0"/>
              </a:rPr>
              <a:t>Saudi-Arabi</a:t>
            </a:r>
            <a:r>
              <a:rPr lang="nl-NL" i="0">
                <a:solidFill>
                  <a:srgbClr val="000000"/>
                </a:solidFill>
                <a:effectLst/>
                <a:latin typeface="Amnesty Trade Gothic" panose="020B0503040303020004" pitchFamily="34" charset="0"/>
              </a:rPr>
              <a:t>ë</a:t>
            </a:r>
          </a:p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27793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4009ED-8BA4-4DA8-B1A5-DB4E9A061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951" y="2272778"/>
            <a:ext cx="6170875" cy="3896931"/>
          </a:xfrm>
        </p:spPr>
        <p:txBody>
          <a:bodyPr>
            <a:normAutofit/>
          </a:bodyPr>
          <a:lstStyle/>
          <a:p>
            <a:r>
              <a:rPr lang="nl-NL" sz="2200"/>
              <a:t>42 jaar  </a:t>
            </a:r>
          </a:p>
          <a:p>
            <a:r>
              <a:rPr lang="nl-NL" sz="2200"/>
              <a:t>Muzikant, artdirector en politiek activist  </a:t>
            </a:r>
          </a:p>
          <a:p>
            <a:r>
              <a:rPr lang="nl-NL" sz="2200"/>
              <a:t>Sloot zich aan bij oppositie voor de verkiezingen van 2020  </a:t>
            </a:r>
          </a:p>
          <a:p>
            <a:r>
              <a:rPr lang="nl-NL" sz="2200"/>
              <a:t>Werd ontvoerd en kreeg 11 jaar cel  </a:t>
            </a:r>
          </a:p>
          <a:p>
            <a:r>
              <a:rPr lang="nl-NL" sz="2200"/>
              <a:t>Zit vast onder zeer slechte omstandigheden  </a:t>
            </a:r>
          </a:p>
          <a:p>
            <a:r>
              <a:rPr lang="nl-NL" sz="2200"/>
              <a:t>Al een jaar geen contact met familie </a:t>
            </a:r>
          </a:p>
          <a:p>
            <a:r>
              <a:rPr lang="nl-NL" sz="2200"/>
              <a:t>Roep de minister van Buitenlandse Zaken van Belarus op om </a:t>
            </a:r>
            <a:r>
              <a:rPr lang="nl-NL" sz="2200" err="1"/>
              <a:t>Maryia</a:t>
            </a:r>
            <a:r>
              <a:rPr lang="nl-NL" sz="2200"/>
              <a:t> onmiddellijk uit de gevangenis </a:t>
            </a:r>
            <a:r>
              <a:rPr lang="nl-NL" sz="2200" err="1"/>
              <a:t>vrĳ</a:t>
            </a:r>
            <a:r>
              <a:rPr lang="nl-NL" sz="2200"/>
              <a:t> te laten. </a:t>
            </a:r>
            <a:endParaRPr lang="en-NL" sz="2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2733A4-9EDC-059A-E903-1A5AC994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Maryia</a:t>
            </a:r>
            <a:r>
              <a:rPr lang="nl-NL"/>
              <a:t> </a:t>
            </a:r>
            <a:r>
              <a:rPr lang="nl-NL" err="1"/>
              <a:t>Kalesnikava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CAAB40-23D1-B230-5B57-DAC62A488C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Belarus 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5749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675769-5B6E-ADFC-7659-2B5E4C68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6082" y="2161978"/>
            <a:ext cx="5776225" cy="3574514"/>
          </a:xfrm>
        </p:spPr>
        <p:txBody>
          <a:bodyPr>
            <a:noAutofit/>
          </a:bodyPr>
          <a:lstStyle/>
          <a:p>
            <a:r>
              <a:rPr lang="nl-NL" sz="2200"/>
              <a:t>27 jaar &amp; bedrijfskunde student</a:t>
            </a:r>
          </a:p>
          <a:p>
            <a:r>
              <a:rPr lang="nl-NL" sz="2200"/>
              <a:t>Sinds 2019 in voorarrest vanwege activistische broer</a:t>
            </a:r>
          </a:p>
          <a:p>
            <a:r>
              <a:rPr lang="nl-NL" sz="2200"/>
              <a:t>Prothese gebroken in gevangenis</a:t>
            </a:r>
          </a:p>
          <a:p>
            <a:r>
              <a:rPr lang="nl-NL" sz="2200"/>
              <a:t>Lijdt aan verwondingen door slecht passende nieuwe prothese</a:t>
            </a:r>
          </a:p>
          <a:p>
            <a:r>
              <a:rPr lang="nl-NL" sz="2200"/>
              <a:t>Autoriteiten nepzaak begonnen om hem vast te houden</a:t>
            </a:r>
          </a:p>
          <a:p>
            <a:r>
              <a:rPr lang="nl-NL" sz="2200"/>
              <a:t>Roep de president van Egypte op om </a:t>
            </a:r>
            <a:r>
              <a:rPr lang="nl-NL" sz="2200" err="1"/>
              <a:t>Oqba</a:t>
            </a:r>
            <a:r>
              <a:rPr lang="nl-NL" sz="2200"/>
              <a:t> </a:t>
            </a:r>
            <a:r>
              <a:rPr lang="nl-NL" sz="2200" err="1"/>
              <a:t>onmiddellĳk</a:t>
            </a:r>
            <a:r>
              <a:rPr lang="nl-NL" sz="2200"/>
              <a:t> en </a:t>
            </a:r>
            <a:r>
              <a:rPr lang="nl-NL" sz="2200" err="1"/>
              <a:t>onvoorwaardelĳk</a:t>
            </a:r>
            <a:r>
              <a:rPr lang="nl-NL" sz="2200"/>
              <a:t> </a:t>
            </a:r>
            <a:r>
              <a:rPr lang="nl-NL" sz="2200" err="1"/>
              <a:t>vrĳ</a:t>
            </a:r>
            <a:r>
              <a:rPr lang="nl-NL" sz="2200"/>
              <a:t> te laten.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62FF04-B41D-6376-E447-54E7F0F8F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Oqba</a:t>
            </a:r>
            <a:r>
              <a:rPr lang="nl-NL"/>
              <a:t> </a:t>
            </a:r>
            <a:r>
              <a:rPr lang="nl-NL" err="1"/>
              <a:t>Hashad</a:t>
            </a:r>
            <a:r>
              <a:rPr lang="nl-NL"/>
              <a:t> 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FBD92-9EBF-106F-34B2-C4F72CCB21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Egypte 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9135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815E1E-9F23-0504-35CB-9C5A4FF97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51" y="1188208"/>
            <a:ext cx="5832000" cy="812530"/>
          </a:xfrm>
        </p:spPr>
        <p:txBody>
          <a:bodyPr/>
          <a:lstStyle/>
          <a:p>
            <a:r>
              <a:rPr lang="nl-NL" b="0" i="0" err="1">
                <a:effectLst/>
                <a:latin typeface="Amnesty Trade Gothic" panose="020B0503040303020004" pitchFamily="34" charset="0"/>
              </a:rPr>
              <a:t>Şebnem</a:t>
            </a:r>
            <a:r>
              <a:rPr lang="nl-NL" b="0" i="0">
                <a:effectLst/>
                <a:latin typeface="Amnesty Trade Gothic" panose="020B0503040303020004" pitchFamily="34" charset="0"/>
              </a:rPr>
              <a:t> </a:t>
            </a:r>
            <a:r>
              <a:rPr lang="nl-NL" b="0" i="0" err="1">
                <a:effectLst/>
                <a:latin typeface="Amnesty Trade Gothic" panose="020B0503040303020004" pitchFamily="34" charset="0"/>
              </a:rPr>
              <a:t>Korur</a:t>
            </a:r>
            <a:r>
              <a:rPr lang="nl-NL" b="0" i="0">
                <a:effectLst/>
                <a:latin typeface="Amnesty Trade Gothic" panose="020B0503040303020004" pitchFamily="34" charset="0"/>
              </a:rPr>
              <a:t> </a:t>
            </a:r>
            <a:r>
              <a:rPr lang="nl-NL" b="0" i="0" err="1">
                <a:effectLst/>
                <a:latin typeface="Amnesty Trade Gothic" panose="020B0503040303020004" pitchFamily="34" charset="0"/>
              </a:rPr>
              <a:t>Fincancı</a:t>
            </a:r>
            <a:r>
              <a:rPr lang="nl-NL" b="0" i="0">
                <a:effectLst/>
                <a:latin typeface="Amnesty Trade Gothic" panose="020B0503040303020004" pitchFamily="34" charset="0"/>
              </a:rPr>
              <a:t> </a:t>
            </a:r>
            <a:br>
              <a:rPr lang="nl-NL" b="0" i="0">
                <a:solidFill>
                  <a:srgbClr val="000000"/>
                </a:solidFill>
                <a:effectLst/>
                <a:latin typeface="Trade Gothic BdCn20"/>
              </a:rPr>
            </a:br>
            <a:endParaRPr lang="en-NL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A7AE3E-4489-6FF7-C134-BA2541809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49" y="2153628"/>
            <a:ext cx="6670680" cy="4232023"/>
          </a:xfrm>
        </p:spPr>
        <p:txBody>
          <a:bodyPr>
            <a:normAutofit/>
          </a:bodyPr>
          <a:lstStyle/>
          <a:p>
            <a:r>
              <a:rPr lang="nl-NL" sz="2200"/>
              <a:t>Hoogleraar forensische geneeskunde  </a:t>
            </a:r>
          </a:p>
          <a:p>
            <a:r>
              <a:rPr lang="nl-NL" sz="2200"/>
              <a:t>Haar missie is om marteling in Turkije te stoppen  </a:t>
            </a:r>
          </a:p>
          <a:p>
            <a:r>
              <a:rPr lang="nl-NL" sz="2200"/>
              <a:t>Vroeg om onderzoek naar chemische wapens door Turkse leger in Irak  </a:t>
            </a:r>
          </a:p>
          <a:p>
            <a:r>
              <a:rPr lang="nl-NL" sz="2200"/>
              <a:t>Gearresteerd voor "propaganda"  </a:t>
            </a:r>
          </a:p>
          <a:p>
            <a:r>
              <a:rPr lang="nl-NL" sz="2200"/>
              <a:t>Riskeert 2 jaar gevangenisstraf </a:t>
            </a:r>
          </a:p>
          <a:p>
            <a:r>
              <a:rPr lang="nl-NL" sz="2200"/>
              <a:t>Roep Turkse autoriteiten op om op te houden met    het lastigvallen van </a:t>
            </a:r>
            <a:r>
              <a:rPr lang="nl-NL" sz="2200" err="1"/>
              <a:t>Şebnem</a:t>
            </a:r>
            <a:r>
              <a:rPr lang="nl-NL" sz="2200"/>
              <a:t> en geen aanklachten    meer in te dienen, </a:t>
            </a:r>
            <a:endParaRPr lang="en-NL" sz="22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8FD56-FD19-CC39-FF5A-C603261BFE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5000" y="1811996"/>
            <a:ext cx="3845648" cy="341632"/>
          </a:xfrm>
        </p:spPr>
        <p:txBody>
          <a:bodyPr/>
          <a:lstStyle/>
          <a:p>
            <a:r>
              <a:rPr lang="nl-NL"/>
              <a:t>Turkije 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33097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NI39_Write for rights_Presentation_2024" id="{1BDF7C39-CE31-3D41-9CFF-B030C46DE9D7}" vid="{AFF21AC7-4A16-874D-96ED-00C012BB6D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3ef6810-5edc-4010-8ac5-5662b8b9199d">
      <Terms xmlns="http://schemas.microsoft.com/office/infopath/2007/PartnerControls"/>
    </lcf76f155ced4ddcb4097134ff3c332f>
    <TaxCatchAll xmlns="138e79af-97e9-467e-b691-fc96845a506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F06E9711FE5E419F4E1176E551A75A" ma:contentTypeVersion="18" ma:contentTypeDescription="Create a new document." ma:contentTypeScope="" ma:versionID="437c173754fc066fd3e8f8e1333d3805">
  <xsd:schema xmlns:xsd="http://www.w3.org/2001/XMLSchema" xmlns:xs="http://www.w3.org/2001/XMLSchema" xmlns:p="http://schemas.microsoft.com/office/2006/metadata/properties" xmlns:ns2="e3ef6810-5edc-4010-8ac5-5662b8b9199d" xmlns:ns3="bf249ecd-6919-40e3-99b7-13f982a6b9db" xmlns:ns4="138e79af-97e9-467e-b691-fc96845a5065" targetNamespace="http://schemas.microsoft.com/office/2006/metadata/properties" ma:root="true" ma:fieldsID="d2ccfbfff2c1d69faff35720a4352b93" ns2:_="" ns3:_="" ns4:_="">
    <xsd:import namespace="e3ef6810-5edc-4010-8ac5-5662b8b9199d"/>
    <xsd:import namespace="bf249ecd-6919-40e3-99b7-13f982a6b9db"/>
    <xsd:import namespace="138e79af-97e9-467e-b691-fc96845a50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f6810-5edc-4010-8ac5-5662b8b919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98aaf55-db08-4835-90a1-c58ae7bb5e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49ecd-6919-40e3-99b7-13f982a6b9d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8e79af-97e9-467e-b691-fc96845a5065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a8606193-9bce-4d81-a2d2-55b298fc90b5}" ma:internalName="TaxCatchAll" ma:showField="CatchAllData" ma:web="bf249ecd-6919-40e3-99b7-13f982a6b9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4D48C0-42A7-4FDB-B1B8-C9F981B42C4C}">
  <ds:schemaRefs>
    <ds:schemaRef ds:uri="138e79af-97e9-467e-b691-fc96845a5065"/>
    <ds:schemaRef ds:uri="e3ef6810-5edc-4010-8ac5-5662b8b9199d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92A8961-0E13-4AC4-99DD-5F306834AE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75CF74-CE00-4D6A-97B1-190C8B8FEB83}">
  <ds:schemaRefs>
    <ds:schemaRef ds:uri="138e79af-97e9-467e-b691-fc96845a5065"/>
    <ds:schemaRef ds:uri="bf249ecd-6919-40e3-99b7-13f982a6b9db"/>
    <ds:schemaRef ds:uri="e3ef6810-5edc-4010-8ac5-5662b8b9199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ab085100-56a4-4662-94ad-723e9994b959}" enabled="1" method="Standard" siteId="{c2dbf829-378d-44c1-b47a-1c043924ddf3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AMNI46_Write for rights_Presentation_2024_Template</Template>
  <Application>Microsoft Office PowerPoint</Application>
  <PresentationFormat>Breedbeeld</PresentationFormat>
  <Slides>22</Slides>
  <Notes>2</Notes>
  <HiddenSlides>0</HiddenSlide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3" baseType="lpstr">
      <vt:lpstr>Office Theme</vt:lpstr>
      <vt:lpstr>PowerPoint-presentatie</vt:lpstr>
      <vt:lpstr>Neth Nahara</vt:lpstr>
      <vt:lpstr>Joel Paredes </vt:lpstr>
      <vt:lpstr>Dang Dinh Bach</vt:lpstr>
      <vt:lpstr>Kyung Seok Park </vt:lpstr>
      <vt:lpstr>Manahel al-Otaibi </vt:lpstr>
      <vt:lpstr>Maryia Kalesnikava</vt:lpstr>
      <vt:lpstr>Oqba Hashad </vt:lpstr>
      <vt:lpstr>Şebnem Korur Fincancı  </vt:lpstr>
      <vt:lpstr>Wet’suwet’en Nation Land Defenders</vt:lpstr>
      <vt:lpstr>WIST JE DAT…</vt:lpstr>
      <vt:lpstr>WIST JE DAT…</vt:lpstr>
      <vt:lpstr>WIST JE DAT…</vt:lpstr>
      <vt:lpstr>WIST JE DAT…</vt:lpstr>
      <vt:lpstr>WIST JE DAT…</vt:lpstr>
      <vt:lpstr>WIST JE DAT… </vt:lpstr>
      <vt:lpstr>WIST JE DAT…</vt:lpstr>
      <vt:lpstr>WIST JE…</vt:lpstr>
      <vt:lpstr>WIST JE DAT…</vt:lpstr>
      <vt:lpstr>WIST JE DAT…</vt:lpstr>
      <vt:lpstr>WIST JE DAT...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Ilja Bastiaansen</dc:creator>
  <cp:revision>4</cp:revision>
  <dcterms:created xsi:type="dcterms:W3CDTF">2024-10-01T12:08:02Z</dcterms:created>
  <dcterms:modified xsi:type="dcterms:W3CDTF">2024-11-12T13:39:30Z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0x010100B1F06E9711FE5E419F4E1176E551A75A</vt:lpwstr>
  </property>
  <property fmtid="{D5CDD505-2E9C-101B-9397-08002B2CF9AE}" pid="3" name="MediaServiceImageTags">
    <vt:lpwstr/>
  </property>
</Properties>
</file>