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3" r:id="rId6"/>
    <p:sldId id="260" r:id="rId7"/>
    <p:sldId id="262" r:id="rId8"/>
    <p:sldId id="257" r:id="rId9"/>
    <p:sldId id="258" r:id="rId10"/>
    <p:sldId id="264" r:id="rId11"/>
    <p:sldId id="259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ru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20243-0C3C-1994-4498-95EDCBE5F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9098D1-99AE-CD13-754F-9E23BE367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N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550AD5-1164-F6C0-AD77-71AED3A4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205-1862-894E-B566-16C134773C8F}" type="datetimeFigureOut">
              <a:rPr lang="ru-NL" smtClean="0"/>
              <a:t>10/15/2024</a:t>
            </a:fld>
            <a:endParaRPr lang="ru-N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485D8F-E36D-CCEB-AE46-5984744B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67F412-D9D3-AF1B-B5AC-856CBC3CC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46AA5-99A5-4142-B5E9-68A9AFD3E181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376753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1027AB-A53F-4040-5231-30156023C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62EE8C-2176-817D-C920-0BE864BE7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C0699F-0BA9-8058-B8C5-659AE98A0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205-1862-894E-B566-16C134773C8F}" type="datetimeFigureOut">
              <a:rPr lang="ru-NL" smtClean="0"/>
              <a:t>10/15/2024</a:t>
            </a:fld>
            <a:endParaRPr lang="ru-N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826C41-F8AC-1432-8D85-5FE9FED8F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9ED32B-6B22-1A89-0712-DE93FEA7E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46AA5-99A5-4142-B5E9-68A9AFD3E181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259290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3AE8AE-0400-3E2C-9622-8B117B3DBE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7743A2-A5C0-42D8-7AA5-283858147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21A7D3-8368-E776-F3A5-D34407649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205-1862-894E-B566-16C134773C8F}" type="datetimeFigureOut">
              <a:rPr lang="ru-NL" smtClean="0"/>
              <a:t>10/15/2024</a:t>
            </a:fld>
            <a:endParaRPr lang="ru-N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9449A0-7FD7-F91B-4362-5984CC023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D12BF-0ADA-A512-2E7C-B49E8EDF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46AA5-99A5-4142-B5E9-68A9AFD3E181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100834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67DD9-80E2-3583-42B8-2FA2A7A7E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B5247D-A5EA-FADA-E654-E993B1BAB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D6EB09-E68C-BFD5-039A-B579CD5F2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205-1862-894E-B566-16C134773C8F}" type="datetimeFigureOut">
              <a:rPr lang="ru-NL" smtClean="0"/>
              <a:t>10/15/2024</a:t>
            </a:fld>
            <a:endParaRPr lang="ru-N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E312B2-A9CA-6503-9A4F-8D5128250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93091C-EA07-A89D-3E7B-372DB88C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46AA5-99A5-4142-B5E9-68A9AFD3E181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138340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3105A-34F8-E6F7-C1A4-A98F374DD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C04CF-EE2C-627F-51E4-B71A4876E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0030C-6E6A-4FDB-5179-5C39F7E31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205-1862-894E-B566-16C134773C8F}" type="datetimeFigureOut">
              <a:rPr lang="ru-NL" smtClean="0"/>
              <a:t>10/15/2024</a:t>
            </a:fld>
            <a:endParaRPr lang="ru-N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954C5A-7961-0BD0-63F1-35341CF9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5675BF-3340-19B6-AB7C-2E40E34D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46AA5-99A5-4142-B5E9-68A9AFD3E181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438984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9F257-DAE0-D3D4-696B-7441FDFE2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9F57EE-B7E4-C344-A575-6498DD8F83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E81D0B-8A5A-77DF-8689-AAF7FB4B4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51E58A-5639-2794-3EB0-2B8C78AE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205-1862-894E-B566-16C134773C8F}" type="datetimeFigureOut">
              <a:rPr lang="ru-NL" smtClean="0"/>
              <a:t>10/15/2024</a:t>
            </a:fld>
            <a:endParaRPr lang="ru-NL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693F1-E5CD-0656-74ED-A4B2026A0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857D40-10D7-3707-D0AD-490116232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46AA5-99A5-4142-B5E9-68A9AFD3E181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112666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16E-ADE3-DB63-EC8A-3E18DCE6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67699F-22EA-8FC6-5FAE-EFD23F90B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377D91-8BD5-13B8-5A61-3D62BF885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E16318-1C42-C7EF-6594-875B40C5E7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8D1404-BA6B-F9FC-06A9-1C7C33AB22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2EFE30-65BC-80AB-E441-57FA46842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205-1862-894E-B566-16C134773C8F}" type="datetimeFigureOut">
              <a:rPr lang="ru-NL" smtClean="0"/>
              <a:t>10/15/2024</a:t>
            </a:fld>
            <a:endParaRPr lang="ru-NL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DF622CA-172D-31AB-6608-FC71312A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00603D-AAAA-6D29-A5E7-4C3122F18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46AA5-99A5-4142-B5E9-68A9AFD3E181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359140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A1018-FD47-9384-4424-C73FA8BE1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21DD33-5474-1AD8-6660-CACBCCD0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205-1862-894E-B566-16C134773C8F}" type="datetimeFigureOut">
              <a:rPr lang="ru-NL" smtClean="0"/>
              <a:t>10/15/2024</a:t>
            </a:fld>
            <a:endParaRPr lang="ru-NL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231538-2F31-02D3-34A5-5B705E51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17AB93-6300-1082-5985-A2AA22AD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46AA5-99A5-4142-B5E9-68A9AFD3E181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254863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FF4F8E-B716-D581-B9B7-C9DA64C5B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205-1862-894E-B566-16C134773C8F}" type="datetimeFigureOut">
              <a:rPr lang="ru-NL" smtClean="0"/>
              <a:t>10/15/2024</a:t>
            </a:fld>
            <a:endParaRPr lang="ru-NL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B6DDC4-5FF8-9B02-09CF-53404E166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8A3714-9EC4-968C-6E04-BB222B200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46AA5-99A5-4142-B5E9-68A9AFD3E181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3808889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F3299-F5E9-AE04-0C03-00D2D2914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FCF621-C8F9-FFDA-2593-18BA92050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B1674D-D015-EDCF-4C6A-98C074763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CC1AEC-BCCD-C9B4-EFDE-8295BFA24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205-1862-894E-B566-16C134773C8F}" type="datetimeFigureOut">
              <a:rPr lang="ru-NL" smtClean="0"/>
              <a:t>10/15/2024</a:t>
            </a:fld>
            <a:endParaRPr lang="ru-NL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86A957-D7AA-9A38-66D0-088243AB5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43EBCC-E305-84B6-5E96-8A59C15F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46AA5-99A5-4142-B5E9-68A9AFD3E181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208752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FE954-3717-BE5D-8B8D-6B03CE718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059397-C8BC-F6F3-53BE-6023602BD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NL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EC5F6D-9CA5-7741-BC7A-D1304FD11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AA20CB-64EA-0FE0-A421-C6A41434C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205-1862-894E-B566-16C134773C8F}" type="datetimeFigureOut">
              <a:rPr lang="ru-NL" smtClean="0"/>
              <a:t>10/15/2024</a:t>
            </a:fld>
            <a:endParaRPr lang="ru-NL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19906D-C715-6536-F9EE-26C5315D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07E5FA-C285-7BC4-4425-91E955AD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46AA5-99A5-4142-B5E9-68A9AFD3E181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393972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1B03F-1625-1DC0-4BB9-61F18CF6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9DD193-E362-467B-8A8B-97E8B5EB9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B48117-277A-E1BC-A40C-05DD72027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60A205-1862-894E-B566-16C134773C8F}" type="datetimeFigureOut">
              <a:rPr lang="ru-NL" smtClean="0"/>
              <a:t>10/15/2024</a:t>
            </a:fld>
            <a:endParaRPr lang="ru-N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6320C0-E515-5ECD-F103-053B7CCAD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N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1F6AC7-4ED5-5A6E-A811-1EE5F4B20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A46AA5-99A5-4142-B5E9-68A9AFD3E181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368645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791E69-8714-1375-3403-94920EB07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48" y="1169494"/>
            <a:ext cx="7712249" cy="44203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F82698-413A-2F52-0C29-6F00A89AB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6" y="0"/>
            <a:ext cx="2978352" cy="8845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48930A-11C5-1820-5840-8D539D572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6" y="5973452"/>
            <a:ext cx="2978352" cy="88454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E6DD7E4-5AFC-A927-BE6D-FFE970A03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" t="-730" r="22834" b="730"/>
          <a:stretch/>
        </p:blipFill>
        <p:spPr>
          <a:xfrm>
            <a:off x="548326" y="3514405"/>
            <a:ext cx="3000046" cy="217410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7476D46-40AC-DFB9-1751-B580EEF73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2" y="1169494"/>
            <a:ext cx="3000046" cy="2132506"/>
          </a:xfrm>
          <a:prstGeom prst="rect">
            <a:avLst/>
          </a:prstGeom>
        </p:spPr>
      </p:pic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315B0EBD-796D-3AD2-A511-FF4D0606D25D}"/>
              </a:ext>
            </a:extLst>
          </p:cNvPr>
          <p:cNvSpPr txBox="1">
            <a:spLocks/>
          </p:cNvSpPr>
          <p:nvPr/>
        </p:nvSpPr>
        <p:spPr>
          <a:xfrm>
            <a:off x="4355056" y="1833203"/>
            <a:ext cx="6088031" cy="2537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Hulp</a:t>
            </a:r>
            <a:r>
              <a:rPr lang="en-GB" sz="44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aan</a:t>
            </a:r>
            <a:r>
              <a:rPr lang="en-GB" sz="44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vluchtelingen</a:t>
            </a:r>
            <a:endParaRPr lang="ru-RU" sz="4400" b="0" i="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44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</a:t>
            </a:r>
            <a:endParaRPr lang="ru-RU" sz="4400" b="0" i="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GB" sz="44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oe</a:t>
            </a:r>
            <a:r>
              <a:rPr lang="en-GB" sz="44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belangrijk</a:t>
            </a:r>
            <a:r>
              <a:rPr lang="en-GB" sz="44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dit is</a:t>
            </a:r>
            <a:endParaRPr lang="en-GB" sz="44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B57122-ECC5-6F6E-4C8F-2708730FF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94" y="5821216"/>
            <a:ext cx="1657137" cy="95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74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27B945-B4A2-CC06-1EFB-4C90503B6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53" y="79687"/>
            <a:ext cx="5141925" cy="1557542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90BB233C-F134-C4F7-1046-8386840CE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873971"/>
            <a:ext cx="5919231" cy="405352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GB" sz="19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Vrijwilligerswerk </a:t>
            </a:r>
            <a:r>
              <a:rPr lang="ru-RU" sz="19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: </a:t>
            </a:r>
            <a:r>
              <a:rPr lang="en-US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s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luit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je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aan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bij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organisaties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die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vluchtelingen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helpen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en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ondersteun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in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opvangcentra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.</a:t>
            </a:r>
            <a:endParaRPr lang="en-GB" sz="1900" dirty="0">
              <a:solidFill>
                <a:schemeClr val="accent5">
                  <a:lumMod val="50000"/>
                </a:schemeClr>
              </a:solidFill>
              <a:effectLst/>
              <a:latin typeface="Cambria" panose="020F0502020204030204" pitchFamily="34" charset="0"/>
            </a:endParaRPr>
          </a:p>
          <a:p>
            <a:pPr algn="just"/>
            <a:r>
              <a:rPr lang="en-GB" sz="19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Taalondersteuning</a:t>
            </a:r>
            <a:r>
              <a:rPr lang="ru-RU" sz="1900" b="1" dirty="0">
                <a:solidFill>
                  <a:schemeClr val="accent5">
                    <a:lumMod val="50000"/>
                  </a:schemeClr>
                </a:solidFill>
                <a:latin typeface="Cambria" panose="020F0502020204030204" pitchFamily="34" charset="0"/>
              </a:rPr>
              <a:t>: 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Help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vluchtelingen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Nederlands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te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leren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via lessen of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gesprekken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.</a:t>
            </a:r>
            <a:endParaRPr lang="en-GB" sz="1900" dirty="0">
              <a:solidFill>
                <a:schemeClr val="accent5">
                  <a:lumMod val="50000"/>
                </a:schemeClr>
              </a:solidFill>
              <a:effectLst/>
              <a:latin typeface="Cambria" panose="020F0502020204030204" pitchFamily="34" charset="0"/>
            </a:endParaRPr>
          </a:p>
          <a:p>
            <a:pPr algn="just"/>
            <a:r>
              <a:rPr lang="en-GB" sz="19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Ondersteuning</a:t>
            </a:r>
            <a:r>
              <a:rPr lang="en-GB" sz="19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in de </a:t>
            </a:r>
            <a:r>
              <a:rPr lang="en-GB" sz="19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gemeenschap</a:t>
            </a:r>
            <a:r>
              <a:rPr lang="en-US" sz="19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: 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Neem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deel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aan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lokale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initiatieven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voor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vluchtelingen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.</a:t>
            </a:r>
            <a:endParaRPr lang="en-GB" sz="1900" dirty="0">
              <a:solidFill>
                <a:schemeClr val="accent5">
                  <a:lumMod val="50000"/>
                </a:schemeClr>
              </a:solidFill>
              <a:effectLst/>
              <a:latin typeface="Cambria" panose="020F0502020204030204" pitchFamily="34" charset="0"/>
            </a:endParaRPr>
          </a:p>
          <a:p>
            <a:pPr algn="just"/>
            <a:r>
              <a:rPr lang="en-GB" sz="19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Culturele</a:t>
            </a:r>
            <a:r>
              <a:rPr lang="en-GB" sz="19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uitwisseling</a:t>
            </a:r>
            <a:r>
              <a:rPr lang="en-US" sz="1900" b="1" dirty="0">
                <a:solidFill>
                  <a:schemeClr val="accent5">
                    <a:lumMod val="50000"/>
                  </a:schemeClr>
                </a:solidFill>
                <a:latin typeface="Cambria" panose="020F0502020204030204" pitchFamily="34" charset="0"/>
              </a:rPr>
              <a:t>: 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Doe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mee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aan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evenementen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waar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vluchtelingen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hun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tradities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delen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.</a:t>
            </a:r>
            <a:endParaRPr lang="en-GB" sz="1900" dirty="0">
              <a:solidFill>
                <a:schemeClr val="accent5">
                  <a:lumMod val="50000"/>
                </a:schemeClr>
              </a:solidFill>
              <a:effectLst/>
              <a:latin typeface="Cambria" panose="020F0502020204030204" pitchFamily="34" charset="0"/>
            </a:endParaRPr>
          </a:p>
          <a:p>
            <a:pPr algn="just"/>
            <a:r>
              <a:rPr lang="en-GB" sz="19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Hulp</a:t>
            </a:r>
            <a:r>
              <a:rPr lang="en-GB" sz="19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bij</a:t>
            </a:r>
            <a:r>
              <a:rPr lang="en-GB" sz="19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werk</a:t>
            </a:r>
            <a:r>
              <a:rPr lang="en-US" sz="1900" b="1" dirty="0">
                <a:solidFill>
                  <a:schemeClr val="accent5">
                    <a:lumMod val="50000"/>
                  </a:schemeClr>
                </a:solidFill>
                <a:latin typeface="Cambria" panose="020F0502020204030204" pitchFamily="34" charset="0"/>
              </a:rPr>
              <a:t>: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Ondersteun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vluchtelingen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bij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het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vinden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van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werk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of stages.</a:t>
            </a:r>
            <a:endParaRPr lang="en-GB" sz="1900" dirty="0">
              <a:solidFill>
                <a:schemeClr val="accent5">
                  <a:lumMod val="50000"/>
                </a:schemeClr>
              </a:solidFill>
              <a:effectLst/>
              <a:latin typeface="Cambria" panose="020F0502020204030204" pitchFamily="34" charset="0"/>
            </a:endParaRPr>
          </a:p>
          <a:p>
            <a:pPr algn="just"/>
            <a:r>
              <a:rPr lang="en-GB" sz="19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Persoonlijk</a:t>
            </a:r>
            <a:r>
              <a:rPr lang="en-GB" sz="19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contact</a:t>
            </a:r>
            <a:r>
              <a:rPr lang="en-US" sz="19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: 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Leer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vluchtelingen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kennen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en help hen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zich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welkom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te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voelen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.</a:t>
            </a:r>
            <a:endParaRPr lang="en-GB" sz="1900" dirty="0">
              <a:solidFill>
                <a:schemeClr val="accent5">
                  <a:lumMod val="50000"/>
                </a:schemeClr>
              </a:solidFill>
              <a:effectLst/>
              <a:latin typeface="Cambria" panose="020F0502020204030204" pitchFamily="34" charset="0"/>
            </a:endParaRPr>
          </a:p>
          <a:p>
            <a:pPr algn="just"/>
            <a:r>
              <a:rPr lang="en-GB" sz="19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Inzameling</a:t>
            </a:r>
            <a:r>
              <a:rPr lang="en-GB" sz="19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van </a:t>
            </a:r>
            <a:r>
              <a:rPr lang="en-GB" sz="19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spullen</a:t>
            </a:r>
            <a:r>
              <a:rPr lang="en-GB" sz="19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: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Organiseer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het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inzamelen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van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kleding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en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huishoudelijke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artikelen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.</a:t>
            </a:r>
            <a:endParaRPr lang="en-GB" sz="1900" dirty="0">
              <a:solidFill>
                <a:schemeClr val="accent5">
                  <a:lumMod val="50000"/>
                </a:schemeClr>
              </a:solidFill>
              <a:effectLst/>
              <a:latin typeface="Cambria" panose="020F0502020204030204" pitchFamily="34" charset="0"/>
            </a:endParaRPr>
          </a:p>
          <a:p>
            <a:pPr algn="just"/>
            <a:r>
              <a:rPr lang="en-GB" sz="19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Financiële</a:t>
            </a:r>
            <a:r>
              <a:rPr lang="en-GB" sz="19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steun</a:t>
            </a:r>
            <a:r>
              <a:rPr lang="en-GB" sz="19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: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Doneer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aan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fondsen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die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vluchtelingen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 </a:t>
            </a:r>
            <a:r>
              <a:rPr lang="en-GB" sz="19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ondersteunen</a:t>
            </a:r>
            <a:r>
              <a:rPr lang="en-GB" sz="19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F0502020204030204" pitchFamily="34" charset="0"/>
              </a:rPr>
              <a:t>.</a:t>
            </a:r>
            <a:endParaRPr lang="en-GB" sz="1900" dirty="0">
              <a:solidFill>
                <a:schemeClr val="accent5">
                  <a:lumMod val="50000"/>
                </a:schemeClr>
              </a:solidFill>
              <a:effectLst/>
              <a:latin typeface="Cambria" panose="020F0502020204030204" pitchFamily="34" charset="0"/>
            </a:endParaRPr>
          </a:p>
          <a:p>
            <a:endParaRPr lang="ru-NL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3006B068-3443-93A8-A696-02011DD5D6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74829" y="195676"/>
            <a:ext cx="49615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Hoe </a:t>
            </a:r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kan</a:t>
            </a:r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IK </a:t>
            </a:r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helpen</a:t>
            </a:r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ru-NL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16C3095-332F-4D0B-BD18-D52CED20A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94" y="5821216"/>
            <a:ext cx="1657137" cy="9570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5EFFD9B-36D1-F7FB-BC70-E20C46EC0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" y="5741864"/>
            <a:ext cx="1116136" cy="11161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047438-467C-A33C-FBCF-C24C3719C1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5" b="11046"/>
          <a:stretch/>
        </p:blipFill>
        <p:spPr>
          <a:xfrm>
            <a:off x="246583" y="460685"/>
            <a:ext cx="5460765" cy="514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92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82A9FB-6118-0098-A293-18DD65DB1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448"/>
            <a:ext cx="8533981" cy="194626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9E8E8E2-4CC1-12D0-0620-02587B075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90" y="457798"/>
            <a:ext cx="6770997" cy="1325563"/>
          </a:xfrm>
        </p:spPr>
        <p:txBody>
          <a:bodyPr>
            <a:normAutofit/>
          </a:bodyPr>
          <a:lstStyle/>
          <a:p>
            <a:pPr algn="ctr"/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Hartelijk</a:t>
            </a:r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dank </a:t>
            </a:r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jullie</a:t>
            </a:r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oor</a:t>
            </a:r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uw</a:t>
            </a:r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aandacht</a:t>
            </a:r>
            <a:endParaRPr lang="ru-NL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B1F5A3-978C-53DF-69B6-F85EEE91E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" y="5741864"/>
            <a:ext cx="1116136" cy="11161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65B93E-9210-CBA1-EACB-8D223F211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94" y="5821216"/>
            <a:ext cx="1657137" cy="9570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D7C9A3-3CB1-47EB-6B82-5B9DF498E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15" y="1783361"/>
            <a:ext cx="5632711" cy="563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17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BDC5424-ACAE-4B14-EF51-A9926AD5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546" y="1598327"/>
            <a:ext cx="7784863" cy="41435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Ik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kwam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december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2016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naar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Nederland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vroeg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asiel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aan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vanwege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vervolging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op basis van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mijn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seksuele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geaardheid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de Tsjetsjeense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Republiek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waar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het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leven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openlijke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LHBT+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mensen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gevaar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was.</a:t>
            </a:r>
            <a:endParaRPr lang="en-GB" sz="18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Ik ben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geboren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Kazachstan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maar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mijn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familie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werd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gedeporteerd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tijdens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Stalinterreur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Na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onze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terugkeer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naar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Tsjetsjenië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werd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mijn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leven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bedreigd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door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culturele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tradities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niet-traditionele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geaardheden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afwijzen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waardoor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ik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genoodzaakt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was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asiel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zoeken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Europa.</a:t>
            </a:r>
            <a:endParaRPr lang="en-GB" sz="18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 2017, na de start van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massale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arrestaties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LHBT+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mensen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Tsjetsjenië,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begon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ik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actief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andere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vluchtelingen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helpen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In 2018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richtte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ik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steun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Amnesty International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eerste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non-profitorganisatie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Nederland op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voor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Russischtalige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LHBT+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personen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die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belangrijk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platform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werd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voor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verdediging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hun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rechten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8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Ik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geloof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dat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ieder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mens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recht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heeft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op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waardig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leven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ongeacht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religie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geaardheid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Ondanks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de crisis in 2020,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veroorzaakt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door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onvoldoende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steun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burn-out,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blijf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ik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inzetten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om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mensen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moeilijke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situaties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helpen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8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endParaRPr lang="ru-NL" sz="17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F034D0-B2AE-8432-2B2C-54239D92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0506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435349-CF66-6E8A-2BE7-598461DFB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" y="5741864"/>
            <a:ext cx="1116136" cy="11161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08F41B-D78C-DAF4-901F-00A327AEE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94" y="5821216"/>
            <a:ext cx="1657137" cy="957097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BBC00D8-F6A7-0DDA-32B6-93EDBF2DF3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8033" y="-40233"/>
            <a:ext cx="22673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Harlem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NL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4DF0FFB-CF37-0C78-64A4-2A1C81DD6A41}"/>
              </a:ext>
            </a:extLst>
          </p:cNvPr>
          <p:cNvSpPr txBox="1">
            <a:spLocks/>
          </p:cNvSpPr>
          <p:nvPr/>
        </p:nvSpPr>
        <p:spPr>
          <a:xfrm>
            <a:off x="3658168" y="203262"/>
            <a:ext cx="8357063" cy="1431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Het </a:t>
            </a:r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verhaal</a:t>
            </a:r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de </a:t>
            </a:r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oprichter</a:t>
            </a:r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LGBT World Beside</a:t>
            </a:r>
            <a:endParaRPr lang="en-GB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D85FF4-15B6-5352-AD83-12FF58CEF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80" y="1245097"/>
            <a:ext cx="3293762" cy="439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36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1C0F7B0-740D-02A6-5067-EAFA31A2F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6" y="545738"/>
            <a:ext cx="11074580" cy="2699726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280EF52-133F-9B00-2FB2-AB4ECD8EB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" y="5741864"/>
            <a:ext cx="1116136" cy="11161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A23452-85BB-BD50-2C33-F5CF04CAD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94" y="5821216"/>
            <a:ext cx="1657137" cy="95709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985950F-9657-D05E-F0A4-9BD835323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513" y="563750"/>
            <a:ext cx="8298967" cy="1134194"/>
          </a:xfrm>
        </p:spPr>
        <p:txBody>
          <a:bodyPr>
            <a:noAutofit/>
          </a:bodyPr>
          <a:lstStyle/>
          <a:p>
            <a:pPr algn="ctr"/>
            <a:r>
              <a:rPr lang="en-GB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Anti-LGBTQ</a:t>
            </a:r>
            <a:r>
              <a:rPr lang="en-US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I+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weten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Rusland</a:t>
            </a:r>
            <a:endParaRPr lang="ru-NL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C0AA4BF-A596-2C7B-2A0E-0EC8548624A1}"/>
              </a:ext>
            </a:extLst>
          </p:cNvPr>
          <p:cNvSpPr txBox="1">
            <a:spLocks/>
          </p:cNvSpPr>
          <p:nvPr/>
        </p:nvSpPr>
        <p:spPr>
          <a:xfrm>
            <a:off x="3592306" y="1193470"/>
            <a:ext cx="5007379" cy="674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GB" sz="32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edreigingen</a:t>
            </a:r>
            <a:r>
              <a:rPr lang="en-GB" sz="32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32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repressie</a:t>
            </a:r>
            <a:r>
              <a:rPr lang="en-GB" sz="32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NL" sz="3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9567BA0A-6BC1-17C7-FFD1-0B71240E1E55}"/>
              </a:ext>
            </a:extLst>
          </p:cNvPr>
          <p:cNvCxnSpPr>
            <a:cxnSpLocks/>
          </p:cNvCxnSpPr>
          <p:nvPr/>
        </p:nvCxnSpPr>
        <p:spPr>
          <a:xfrm flipH="1">
            <a:off x="564596" y="4126871"/>
            <a:ext cx="11074580" cy="36172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4F923B8B-47E8-C654-A883-C69D5E364830}"/>
              </a:ext>
            </a:extLst>
          </p:cNvPr>
          <p:cNvSpPr/>
          <p:nvPr/>
        </p:nvSpPr>
        <p:spPr>
          <a:xfrm>
            <a:off x="552824" y="4107814"/>
            <a:ext cx="133024" cy="133024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9252BCA0-6F6B-5BE4-79C6-81177A417D13}"/>
              </a:ext>
            </a:extLst>
          </p:cNvPr>
          <p:cNvSpPr/>
          <p:nvPr/>
        </p:nvSpPr>
        <p:spPr>
          <a:xfrm>
            <a:off x="3084783" y="4096531"/>
            <a:ext cx="133024" cy="133024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NL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5711E316-4984-BF8D-D431-5EAA70BE5EFC}"/>
              </a:ext>
            </a:extLst>
          </p:cNvPr>
          <p:cNvSpPr/>
          <p:nvPr/>
        </p:nvSpPr>
        <p:spPr>
          <a:xfrm>
            <a:off x="4816577" y="4090700"/>
            <a:ext cx="133024" cy="133024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NL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D4FACE10-248D-99DD-F96B-5D0D25EA1E74}"/>
              </a:ext>
            </a:extLst>
          </p:cNvPr>
          <p:cNvSpPr/>
          <p:nvPr/>
        </p:nvSpPr>
        <p:spPr>
          <a:xfrm>
            <a:off x="6554239" y="4102363"/>
            <a:ext cx="133024" cy="133024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NL"/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2941CD52-AA2D-3E4C-9988-0720AE9A7BA9}"/>
              </a:ext>
            </a:extLst>
          </p:cNvPr>
          <p:cNvSpPr>
            <a:spLocks noGrp="1"/>
          </p:cNvSpPr>
          <p:nvPr/>
        </p:nvSpPr>
        <p:spPr>
          <a:xfrm>
            <a:off x="943089" y="1910690"/>
            <a:ext cx="10305816" cy="1134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afgelopen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jaren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zijn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Rusland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wetten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aangenomen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die het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leven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LGBTQ-gemeenschap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aanzienlijk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bemoeilijken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Deze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wetgevende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maatregelen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versterken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discriminatie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beperken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vrijheid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zelfexpressie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creëren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sfeer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intolerantie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Laten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we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belangrijkste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veranderingen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hun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gevolgen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bekijken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8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Объект 2">
            <a:extLst>
              <a:ext uri="{FF2B5EF4-FFF2-40B4-BE49-F238E27FC236}">
                <a16:creationId xmlns:a16="http://schemas.microsoft.com/office/drawing/2014/main" id="{EEE3D69B-ECC6-D9D2-BC5C-18F61290F7A5}"/>
              </a:ext>
            </a:extLst>
          </p:cNvPr>
          <p:cNvSpPr>
            <a:spLocks noGrp="1"/>
          </p:cNvSpPr>
          <p:nvPr/>
        </p:nvSpPr>
        <p:spPr>
          <a:xfrm>
            <a:off x="550761" y="4287807"/>
            <a:ext cx="2013142" cy="1442146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ru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5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</a:t>
            </a:r>
            <a:r>
              <a:rPr lang="en-US" sz="25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</a:t>
            </a:r>
            <a:r>
              <a:rPr lang="en-GB" sz="25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uni:</a:t>
            </a:r>
            <a:endParaRPr lang="en-GB" sz="2500" b="1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zogenaamde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“Wet op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homoseksuele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propaganda”.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Deze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wet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maakt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het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illegaal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om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relaties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tussen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heteroseksuelen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homoseksuelen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gelijk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stellen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om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materiaal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over de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rechten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homoseksuelen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verspreiden</a:t>
            </a:r>
            <a:r>
              <a:rPr lang="en-GB" sz="2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5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NL" sz="1800" dirty="0"/>
          </a:p>
        </p:txBody>
      </p:sp>
      <p:sp>
        <p:nvSpPr>
          <p:cNvPr id="42" name="Объект 2">
            <a:extLst>
              <a:ext uri="{FF2B5EF4-FFF2-40B4-BE49-F238E27FC236}">
                <a16:creationId xmlns:a16="http://schemas.microsoft.com/office/drawing/2014/main" id="{2FD30BFD-BBB3-32E7-827B-F65E4921B169}"/>
              </a:ext>
            </a:extLst>
          </p:cNvPr>
          <p:cNvSpPr>
            <a:spLocks noGrp="1"/>
          </p:cNvSpPr>
          <p:nvPr/>
        </p:nvSpPr>
        <p:spPr>
          <a:xfrm>
            <a:off x="463880" y="3512581"/>
            <a:ext cx="1403456" cy="595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2013</a:t>
            </a:r>
            <a:endParaRPr lang="ru-NL" sz="28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D383DCF0-A5CF-C6C0-830B-D96F3A399937}"/>
              </a:ext>
            </a:extLst>
          </p:cNvPr>
          <p:cNvSpPr>
            <a:spLocks noGrp="1"/>
          </p:cNvSpPr>
          <p:nvPr/>
        </p:nvSpPr>
        <p:spPr>
          <a:xfrm>
            <a:off x="3079624" y="4288655"/>
            <a:ext cx="1648705" cy="13165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defPPr>
              <a:defRPr lang="ru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11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GB" sz="11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ecember</a:t>
            </a:r>
            <a:r>
              <a:rPr lang="en-GB" sz="11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1100" b="1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11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 wet op de </a:t>
            </a:r>
            <a:r>
              <a:rPr lang="en-GB" sz="11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zogenaamde</a:t>
            </a:r>
            <a:r>
              <a:rPr lang="en-GB" sz="11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1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homoseksuele</a:t>
            </a:r>
            <a:r>
              <a:rPr lang="en-GB" sz="11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propaganda is </a:t>
            </a:r>
            <a:r>
              <a:rPr lang="en-GB" sz="11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uitgebreid</a:t>
            </a:r>
            <a:r>
              <a:rPr lang="en-GB" sz="11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GB" sz="11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Federale</a:t>
            </a:r>
            <a:r>
              <a:rPr lang="en-GB" sz="11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wet </a:t>
            </a:r>
            <a:r>
              <a:rPr lang="en-GB" sz="11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nr</a:t>
            </a:r>
            <a:r>
              <a:rPr lang="en-GB" sz="11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479-FZ “Over </a:t>
            </a:r>
            <a:r>
              <a:rPr lang="en-GB" sz="11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wijzigingen</a:t>
            </a:r>
            <a:r>
              <a:rPr lang="en-GB" sz="11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de Code van de </a:t>
            </a:r>
            <a:r>
              <a:rPr lang="en-GB" sz="11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Russische</a:t>
            </a:r>
            <a:r>
              <a:rPr lang="en-GB" sz="11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1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Federatie</a:t>
            </a:r>
            <a:r>
              <a:rPr lang="en-GB" sz="11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1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voor</a:t>
            </a:r>
            <a:r>
              <a:rPr lang="en-GB" sz="11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1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administratieve</a:t>
            </a:r>
            <a:r>
              <a:rPr lang="en-GB" sz="11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1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overtredingen</a:t>
            </a:r>
            <a:r>
              <a:rPr lang="en-GB" sz="11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1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endParaRPr lang="ru-NL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3ACE03CD-DEB4-122F-3997-5ABA388CC318}"/>
              </a:ext>
            </a:extLst>
          </p:cNvPr>
          <p:cNvSpPr>
            <a:spLocks noGrp="1"/>
          </p:cNvSpPr>
          <p:nvPr/>
        </p:nvSpPr>
        <p:spPr>
          <a:xfrm>
            <a:off x="2985554" y="3495467"/>
            <a:ext cx="1403456" cy="595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2022</a:t>
            </a:r>
            <a:endParaRPr lang="ru-NL" sz="28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A059F61C-44B7-0F4E-ECFE-010F561A180B}"/>
              </a:ext>
            </a:extLst>
          </p:cNvPr>
          <p:cNvSpPr>
            <a:spLocks noGrp="1"/>
          </p:cNvSpPr>
          <p:nvPr/>
        </p:nvSpPr>
        <p:spPr>
          <a:xfrm>
            <a:off x="4778671" y="4221049"/>
            <a:ext cx="1564341" cy="1508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Juli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 wet op het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verbod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op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genderovergang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is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aangenomen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Federale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wet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nr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386-FZ “Over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wijzigingen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bepaalde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wetgevende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handelingen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 de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Russische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Federatie</a:t>
            </a:r>
            <a:endParaRPr lang="ru-NL" sz="1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82B4C1AA-42D8-114F-BF68-D9CD19A42225}"/>
              </a:ext>
            </a:extLst>
          </p:cNvPr>
          <p:cNvSpPr>
            <a:spLocks noGrp="1"/>
          </p:cNvSpPr>
          <p:nvPr/>
        </p:nvSpPr>
        <p:spPr>
          <a:xfrm>
            <a:off x="6471104" y="3546919"/>
            <a:ext cx="1403456" cy="454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2023</a:t>
            </a:r>
            <a:endParaRPr lang="ru-NL" sz="28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C8E4793F-EA23-FC30-0DF1-9FCB600FB447}"/>
              </a:ext>
            </a:extLst>
          </p:cNvPr>
          <p:cNvSpPr>
            <a:spLocks noGrp="1"/>
          </p:cNvSpPr>
          <p:nvPr/>
        </p:nvSpPr>
        <p:spPr>
          <a:xfrm>
            <a:off x="4728329" y="3551182"/>
            <a:ext cx="1403456" cy="595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2023</a:t>
            </a:r>
            <a:endParaRPr lang="ru-NL" sz="28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150CA46B-03B9-7D50-2F39-D28B35524D57}"/>
              </a:ext>
            </a:extLst>
          </p:cNvPr>
          <p:cNvSpPr>
            <a:spLocks noGrp="1"/>
          </p:cNvSpPr>
          <p:nvPr/>
        </p:nvSpPr>
        <p:spPr>
          <a:xfrm>
            <a:off x="6548371" y="4237435"/>
            <a:ext cx="1403456" cy="9453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ru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000" b="1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November</a:t>
            </a:r>
            <a:r>
              <a:rPr lang="ru-RU" sz="1000" b="1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GB" sz="100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 </a:t>
            </a:r>
            <a:r>
              <a:rPr lang="en-GB" sz="100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Hoge</a:t>
            </a:r>
            <a:r>
              <a:rPr lang="en-GB" sz="100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Raad</a:t>
            </a:r>
            <a:r>
              <a:rPr lang="en-GB" sz="100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00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Rusland</a:t>
            </a:r>
            <a:r>
              <a:rPr lang="en-GB" sz="100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heeft</a:t>
            </a:r>
            <a:r>
              <a:rPr lang="en-GB" sz="100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de “</a:t>
            </a:r>
            <a:r>
              <a:rPr lang="en-GB" sz="100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LGBT-beweging</a:t>
            </a:r>
            <a:r>
              <a:rPr lang="en-GB" sz="100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verboden</a:t>
            </a:r>
            <a:r>
              <a:rPr lang="en-GB" sz="100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als</a:t>
            </a:r>
            <a:r>
              <a:rPr lang="en-GB" sz="100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100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extremistisch</a:t>
            </a:r>
            <a:endParaRPr lang="ru-NL" sz="1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Объект 2">
            <a:extLst>
              <a:ext uri="{FF2B5EF4-FFF2-40B4-BE49-F238E27FC236}">
                <a16:creationId xmlns:a16="http://schemas.microsoft.com/office/drawing/2014/main" id="{70CD9ECF-D29A-5FC7-2DB9-496CC1C4720E}"/>
              </a:ext>
            </a:extLst>
          </p:cNvPr>
          <p:cNvSpPr>
            <a:spLocks noGrp="1"/>
          </p:cNvSpPr>
          <p:nvPr/>
        </p:nvSpPr>
        <p:spPr>
          <a:xfrm>
            <a:off x="7962005" y="4229555"/>
            <a:ext cx="1321937" cy="161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 </a:t>
            </a:r>
            <a:r>
              <a:rPr lang="en-GB" sz="1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Maart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 “Internationale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LGBT-beweging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en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haar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structurele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eenheden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zijn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opgenomen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het register van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terroristische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extremistische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organisaties</a:t>
            </a:r>
            <a:endParaRPr lang="ru-NL" sz="1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EB96FA0E-8A28-3D50-2A30-E80E18569808}"/>
              </a:ext>
            </a:extLst>
          </p:cNvPr>
          <p:cNvSpPr/>
          <p:nvPr/>
        </p:nvSpPr>
        <p:spPr>
          <a:xfrm>
            <a:off x="9394341" y="4041302"/>
            <a:ext cx="133024" cy="133024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NL"/>
          </a:p>
        </p:txBody>
      </p:sp>
      <p:sp>
        <p:nvSpPr>
          <p:cNvPr id="45" name="Объект 2">
            <a:extLst>
              <a:ext uri="{FF2B5EF4-FFF2-40B4-BE49-F238E27FC236}">
                <a16:creationId xmlns:a16="http://schemas.microsoft.com/office/drawing/2014/main" id="{2B93B98C-BF0A-2434-8D46-ABE123358ADA}"/>
              </a:ext>
            </a:extLst>
          </p:cNvPr>
          <p:cNvSpPr>
            <a:spLocks noGrp="1"/>
          </p:cNvSpPr>
          <p:nvPr/>
        </p:nvSpPr>
        <p:spPr>
          <a:xfrm>
            <a:off x="9361151" y="3551182"/>
            <a:ext cx="1403456" cy="595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2024</a:t>
            </a:r>
            <a:endParaRPr lang="ru-NL" sz="28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77145D37-6A66-28D5-2321-3746FB23681D}"/>
              </a:ext>
            </a:extLst>
          </p:cNvPr>
          <p:cNvSpPr>
            <a:spLocks noGrp="1"/>
          </p:cNvSpPr>
          <p:nvPr/>
        </p:nvSpPr>
        <p:spPr>
          <a:xfrm>
            <a:off x="7880486" y="3545443"/>
            <a:ext cx="1403456" cy="529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2024</a:t>
            </a:r>
            <a:endParaRPr lang="ru-NL" sz="28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9BDB5533-8AE6-21A4-C597-64C928EED130}"/>
              </a:ext>
            </a:extLst>
          </p:cNvPr>
          <p:cNvSpPr>
            <a:spLocks noGrp="1"/>
          </p:cNvSpPr>
          <p:nvPr/>
        </p:nvSpPr>
        <p:spPr>
          <a:xfrm>
            <a:off x="9361151" y="4220388"/>
            <a:ext cx="2111346" cy="179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 </a:t>
            </a:r>
            <a:r>
              <a:rPr lang="en-GB" sz="1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Januari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regering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 de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Russische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Federatie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heeft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officieel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het plan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voor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implementatie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 ICD-11 (Internationale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Classificatie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Ziekten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11e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revisie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opgeschort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aangezien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een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deel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 de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ziektecategorisering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naar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verluidt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strijd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is met de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traditionele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morele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spirituele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waarden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0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Rusland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NL" sz="1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4D5C068-2414-38FF-4E85-A223571003BC}"/>
              </a:ext>
            </a:extLst>
          </p:cNvPr>
          <p:cNvSpPr/>
          <p:nvPr/>
        </p:nvSpPr>
        <p:spPr>
          <a:xfrm>
            <a:off x="7957695" y="4079903"/>
            <a:ext cx="133024" cy="133024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4109994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41C296-BF89-4878-69E1-5051F155E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862" y="0"/>
            <a:ext cx="4410137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24BB0C-8293-5761-57D2-9DAE8CFB0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94" y="5821216"/>
            <a:ext cx="1657137" cy="9570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A9A0CA-530F-A4B1-B1FA-EE0D1174C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" y="5741864"/>
            <a:ext cx="1116136" cy="1116136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E6F1624-E3FD-367F-1F80-6F08DBBA2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74" y="43193"/>
            <a:ext cx="10994216" cy="1395857"/>
          </a:xfrm>
        </p:spPr>
        <p:txBody>
          <a:bodyPr>
            <a:noAutofit/>
          </a:bodyPr>
          <a:lstStyle/>
          <a:p>
            <a:pPr algn="r"/>
            <a:r>
              <a:rPr lang="en-GB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Impact van de </a:t>
            </a:r>
            <a:r>
              <a:rPr lang="en-GB" b="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wetten</a:t>
            </a:r>
            <a:r>
              <a:rPr lang="en-GB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op het </a:t>
            </a:r>
            <a:r>
              <a:rPr lang="en-GB" b="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leven</a:t>
            </a:r>
            <a:r>
              <a:rPr lang="en-GB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b="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LGBT-mensen</a:t>
            </a:r>
            <a:endParaRPr lang="ru-NL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8CC38E3-6BB0-5EB5-54AB-456168E15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940" y="1482243"/>
            <a:ext cx="2221632" cy="23265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3C073C6-D9AF-FF3F-1C6F-DC3F80B10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762" y="2520181"/>
            <a:ext cx="2472332" cy="3472716"/>
          </a:xfrm>
          <a:prstGeom prst="rect">
            <a:avLst/>
          </a:prstGeom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id="{5D1FA748-1798-8EAD-B513-2C76D7A2378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22664" y="805962"/>
            <a:ext cx="6659198" cy="5880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Leven in </a:t>
            </a:r>
            <a:r>
              <a:rPr lang="en-GB" sz="1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Rusland</a:t>
            </a:r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(LGBTQ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 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inwoner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Nizhny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Novgorod is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gearresteerd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voor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vijf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dagen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vanwege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het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dragen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regenboogkleurige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oorbellen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1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Sociaal</a:t>
            </a:r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leven</a:t>
            </a:r>
            <a:endParaRPr lang="en-GB" sz="18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Invallen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gayclubs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de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politie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sluit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evenementen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verzamelt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persoonlijke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gegevens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bezoekers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Sommige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gelegenheden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zijn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gesloten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1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Onderwijs</a:t>
            </a:r>
            <a:endParaRPr lang="en-GB" sz="18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Onderzoek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naar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activiteiten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Duolingo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wegens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beschuldigingen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 “LGBT-propaganda”.</a:t>
            </a:r>
          </a:p>
          <a:p>
            <a:pPr algn="just"/>
            <a:r>
              <a:rPr lang="en-GB" sz="1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Doelen</a:t>
            </a:r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gevolgen</a:t>
            </a:r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 de </a:t>
            </a:r>
            <a:r>
              <a:rPr lang="en-GB" sz="1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wetten</a:t>
            </a:r>
            <a:endParaRPr lang="en-GB" sz="18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aangenomen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wetten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dragen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bij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isolatie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 LGBTQ+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uit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samenleving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versterken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discriminatie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Dit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veroorzaakt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agressie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en spanning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wanneer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mensen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proberen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hun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rechten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waardigheid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beschermen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1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Conclusie</a:t>
            </a:r>
            <a:endParaRPr lang="en-GB" sz="18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Russische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wetten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met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betrekking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tot LGBTQ+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zijn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georganiseerde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repressie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die hen hun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rechten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ontneemt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een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sfeer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 angst en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vervreemding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creëert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1080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82D929C-2158-4F80-CD72-31CEA1208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14306" y="1566823"/>
            <a:ext cx="6858002" cy="3724353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BCFBF9-A64D-CFD6-452B-2F34FDD1D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140" y="24508"/>
            <a:ext cx="6993666" cy="683349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E184421-AC6F-34EE-F3E2-57666023C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251" y="924892"/>
            <a:ext cx="3690788" cy="646140"/>
          </a:xfrm>
        </p:spPr>
        <p:txBody>
          <a:bodyPr>
            <a:noAutofit/>
          </a:bodyPr>
          <a:lstStyle/>
          <a:p>
            <a:pPr algn="ctr"/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Over ons</a:t>
            </a:r>
            <a:endParaRPr lang="ru-NL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F52A1FA7-7108-A433-A262-176E4058D2A2}"/>
              </a:ext>
            </a:extLst>
          </p:cNvPr>
          <p:cNvSpPr txBox="1">
            <a:spLocks/>
          </p:cNvSpPr>
          <p:nvPr/>
        </p:nvSpPr>
        <p:spPr>
          <a:xfrm>
            <a:off x="6096000" y="1614678"/>
            <a:ext cx="5809290" cy="4126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LGBT World Beside is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vrijwilligersorganisatie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zonder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winstoogmerk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officieel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geregistreerd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Nederland in 2018. Ons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werk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begon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met het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bieden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hulp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aan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LGBTQ+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mensen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sinds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2017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uit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Tsjetsjenië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vluchtten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om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ontsnappen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aan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marteling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vervolging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op basis van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seksuele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oriëntatie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Momenteel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bieden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we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ondersteuning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aan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alle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LGBTQ+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mensen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uit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regio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Oost-Europa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Kaukasus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Centraal-Azië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asiel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aanvragen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of al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asiel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hebben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gekregen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Nederland.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helpen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vluchtelingen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zich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aan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passen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aan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nieuwe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samenleving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(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integratie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bieden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informatie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over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rechten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toegang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tot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medische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diensten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ondersteuning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bij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integratiekwesties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Ook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werken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we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samen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met NGO’s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overheidsinstellingen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verschillende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landen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om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bescherming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rechten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LGBTQ-vluchtelingen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bevorderen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indent="0" algn="just">
              <a:buNone/>
            </a:pPr>
            <a:endParaRPr lang="ru-NL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4EA93C-BE59-7710-2004-12F29EF07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530"/>
            <a:ext cx="1116135" cy="11164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B60976-9E0A-5D69-A5B6-FCDFD5604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94" y="5821216"/>
            <a:ext cx="1657137" cy="95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90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44F67-D950-419E-15E8-B7AE44F36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418" y="1498"/>
            <a:ext cx="5866482" cy="933824"/>
          </a:xfrm>
        </p:spPr>
        <p:txBody>
          <a:bodyPr>
            <a:noAutofit/>
          </a:bodyPr>
          <a:lstStyle/>
          <a:p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Waarmee</a:t>
            </a:r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we </a:t>
            </a:r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bezig</a:t>
            </a:r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zijn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ru-NL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F3F92D-A5C7-2786-2219-CA06463C7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439" y="1"/>
            <a:ext cx="3159125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6FE3FB-A6D7-92E8-0265-9C73A0B26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50" y="592920"/>
            <a:ext cx="4362304" cy="24537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93CFF1-ABB9-3618-4821-9A54FF1BB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530"/>
            <a:ext cx="1116135" cy="11164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9834E7-AD03-0F65-16FE-9305C6EE8F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94" y="5821216"/>
            <a:ext cx="1657137" cy="957097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49BCF2A0-4281-3CDF-1315-02ED59EC8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469" y="759510"/>
            <a:ext cx="6340380" cy="5807390"/>
          </a:xfrm>
        </p:spPr>
        <p:txBody>
          <a:bodyPr>
            <a:noAutofit/>
          </a:bodyPr>
          <a:lstStyle/>
          <a:p>
            <a:pPr algn="just"/>
            <a:r>
              <a:rPr lang="en-GB" sz="1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Sup4Queer</a:t>
            </a:r>
            <a:endParaRPr lang="en-GB" sz="1800" b="1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Gratis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psychologische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hulp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voor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LGBTQ+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vluchtelingen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uit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Oost-Europa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Kaukasus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Centraal-Azië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1800" b="0" i="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1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Proud Integration</a:t>
            </a:r>
            <a:endParaRPr lang="ru-RU" sz="18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Hulp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bij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het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leren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taal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het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vinden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werk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om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integratie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nieuw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land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vergemakkelijken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Deelnemers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krijgen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vaardigheden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voor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succesvolle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aanpassing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interactie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met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samenleving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1800" b="0" i="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1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Legal Research</a:t>
            </a:r>
            <a:endParaRPr lang="en-GB" sz="1800" b="1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uitvoeren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onderzoeken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analyses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gericht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op het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verbeteren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het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leven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vluchtelingen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immigranten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hun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nieuwe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omgeving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afdeling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helpt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vluchtelingen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om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Nederlanders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hun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mentaliteit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cultuur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beter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begrijpen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bevordert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ook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het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begrip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Nederlanders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voor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problemen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behoeften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vluchtelingen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18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1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Breaking </a:t>
            </a:r>
            <a:r>
              <a:rPr lang="en-GB" sz="18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nieuws</a:t>
            </a:r>
            <a:endParaRPr lang="en-GB" sz="1800" b="1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Verslaggeving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belangrijke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wereldgebeurtenissen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agenda’s,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zodat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mensen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op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hoogte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blijven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actuele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gebeurtenissen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nieuws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invloed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hebben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op de LGBTQ+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gemeenschap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1800" b="0" i="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0ED6F9-CB41-0E5F-931B-407E5D9D1E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7"/>
          <a:stretch/>
        </p:blipFill>
        <p:spPr>
          <a:xfrm>
            <a:off x="7414884" y="3367420"/>
            <a:ext cx="4356270" cy="245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56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DDB1462-89CA-D44C-FB5B-51FDC26E9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2608" y="459036"/>
            <a:ext cx="6192624" cy="5691747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en-GB" sz="55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Queer Mosaic</a:t>
            </a:r>
            <a:endParaRPr lang="en-GB" sz="5500" b="1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Het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organiseren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culturele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evenementen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waaronder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documentaires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boekenclubs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muzieklessen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waarmee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ruimte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wordt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gecreëerd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voor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het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delen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ervaringen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het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ontwikkelen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creatief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potentieel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55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55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Spelletjesdag</a:t>
            </a:r>
            <a:endParaRPr lang="en-US" sz="5500" b="1" i="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en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belangrijke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initiatief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LGBT WB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gelanceerd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januari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2023 met de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steun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het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Goethe-Instituut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Het project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organiseert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regelmatige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bijeenkomsten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voor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LGBT+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vluchtelingen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uit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post-Sovjetlanden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Amsterdam.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Deelnemers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kunnen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via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informatiesessies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meer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weten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komen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over de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Nederlandse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samenleving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cultuur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en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daarnaast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genieten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spelletjes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sociale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interactie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55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55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Event</a:t>
            </a:r>
            <a:endParaRPr lang="en-GB" sz="5500" b="1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Het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omvat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feestdagen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recreatieve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activiteiten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die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integratie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het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opbouwen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nieuwe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connecties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bevorderen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We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streven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ernaar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om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vluchtelingen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kans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geven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om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ontsnappen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aan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het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leven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de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kampen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de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gemeenschap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versterken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55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55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THEPODCAST</a:t>
            </a:r>
            <a:endParaRPr lang="en-GB" sz="5500" b="1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Het project is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gericht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op het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ondersteunen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de hoop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binnen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de LGBTQIA+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gemeenschap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moeilijke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tijden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Het format van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journalistieke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interviews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helpt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om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percepties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veranderen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de horizon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5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verbreden</a:t>
            </a:r>
            <a:r>
              <a:rPr lang="en-GB" sz="55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55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NL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C88C30-7270-4582-554F-165540E7C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64" y="0"/>
            <a:ext cx="358380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5336E1-13DD-9E27-3599-AB20329ED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" y="5741864"/>
            <a:ext cx="1116136" cy="11161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011B45-850C-5B5B-7E5D-9557DB064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94" y="5821216"/>
            <a:ext cx="1657137" cy="9570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DE90C69-3ECF-7DF7-68BB-4884BCCBA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9" b="5452"/>
          <a:stretch/>
        </p:blipFill>
        <p:spPr>
          <a:xfrm>
            <a:off x="176769" y="1960554"/>
            <a:ext cx="5463404" cy="293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96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34657B-211E-F915-4A50-E323658BC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032" y="0"/>
            <a:ext cx="3844908" cy="6858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0C0205B9-718D-59BC-6890-CC88763F6488}"/>
              </a:ext>
            </a:extLst>
          </p:cNvPr>
          <p:cNvSpPr/>
          <p:nvPr/>
        </p:nvSpPr>
        <p:spPr>
          <a:xfrm>
            <a:off x="5297756" y="3356018"/>
            <a:ext cx="1325563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E1E3995F-3B66-1AAB-FE14-F1FC00874B2C}"/>
              </a:ext>
            </a:extLst>
          </p:cNvPr>
          <p:cNvSpPr/>
          <p:nvPr/>
        </p:nvSpPr>
        <p:spPr>
          <a:xfrm>
            <a:off x="7136892" y="3356018"/>
            <a:ext cx="1325563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88E0F58-ACB4-7FCA-E433-EFCF932AA978}"/>
              </a:ext>
            </a:extLst>
          </p:cNvPr>
          <p:cNvSpPr/>
          <p:nvPr/>
        </p:nvSpPr>
        <p:spPr>
          <a:xfrm>
            <a:off x="5297756" y="5212696"/>
            <a:ext cx="1325563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B9EC5DCC-8A5D-6DC7-5B5D-4F079FABC2E7}"/>
              </a:ext>
            </a:extLst>
          </p:cNvPr>
          <p:cNvSpPr/>
          <p:nvPr/>
        </p:nvSpPr>
        <p:spPr>
          <a:xfrm>
            <a:off x="5297756" y="1577521"/>
            <a:ext cx="1325563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ECFF6FD-AC56-00CE-076B-F6B058C3D64A}"/>
              </a:ext>
            </a:extLst>
          </p:cNvPr>
          <p:cNvSpPr/>
          <p:nvPr/>
        </p:nvSpPr>
        <p:spPr>
          <a:xfrm>
            <a:off x="7129233" y="5212697"/>
            <a:ext cx="1325563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2006990-DDD8-8D2A-8516-8FBED1E052CC}"/>
              </a:ext>
            </a:extLst>
          </p:cNvPr>
          <p:cNvSpPr/>
          <p:nvPr/>
        </p:nvSpPr>
        <p:spPr>
          <a:xfrm>
            <a:off x="7136892" y="1577521"/>
            <a:ext cx="1325563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912204C-8862-FE07-6953-F53A94DCE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077" y="1643707"/>
            <a:ext cx="1096918" cy="104121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1A3195A-5A46-CED9-EB69-080E62F7D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72" y="1491002"/>
            <a:ext cx="1498600" cy="14986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8BE8BD-613A-752E-2765-7A85FA0A9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14" y="3423640"/>
            <a:ext cx="1149558" cy="111775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73500D6-E3FC-D39B-A67F-7AF29C4C81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04" y="5335673"/>
            <a:ext cx="1121465" cy="11214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6B568D2-0574-AD87-CE0F-061AF70D64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161" y="4826965"/>
            <a:ext cx="2097023" cy="209702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3011675-C7A5-8153-9A8A-6CB977794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080">
            <a:off x="7315259" y="3302986"/>
            <a:ext cx="954417" cy="1431626"/>
          </a:xfrm>
          <a:prstGeom prst="rect">
            <a:avLst/>
          </a:prstGeom>
        </p:spPr>
      </p:pic>
      <p:sp>
        <p:nvSpPr>
          <p:cNvPr id="40" name="Заголовок 37">
            <a:extLst>
              <a:ext uri="{FF2B5EF4-FFF2-40B4-BE49-F238E27FC236}">
                <a16:creationId xmlns:a16="http://schemas.microsoft.com/office/drawing/2014/main" id="{F14EA9FF-CBBF-E0EA-333D-0D8A164A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68" y="168564"/>
            <a:ext cx="7732058" cy="1359963"/>
          </a:xfrm>
        </p:spPr>
        <p:txBody>
          <a:bodyPr>
            <a:noAutofit/>
          </a:bodyPr>
          <a:lstStyle/>
          <a:p>
            <a:pPr algn="r"/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Waarom</a:t>
            </a:r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hebben</a:t>
            </a:r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vluchtelingen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hulp</a:t>
            </a:r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nodig</a:t>
            </a:r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ru-NL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E51DE7E8-C422-E639-05BA-E676547BD74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0342" y="1244236"/>
            <a:ext cx="4799689" cy="43588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Ju</a:t>
            </a:r>
            <a:r>
              <a:rPr lang="en-GB" sz="18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ridische</a:t>
            </a:r>
            <a:r>
              <a:rPr lang="en-GB" sz="1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ondersteuning</a:t>
            </a:r>
            <a:r>
              <a:rPr lang="en-GB" sz="1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Vluchtelingen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stuiten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op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bureaucratische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complicaties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hebben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hulp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nodig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bij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het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invullen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documenten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18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Taal</a:t>
            </a:r>
            <a:r>
              <a:rPr lang="en-GB" sz="1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en </a:t>
            </a:r>
            <a:r>
              <a:rPr lang="en-GB" sz="18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cultuurbarrière</a:t>
            </a:r>
            <a:r>
              <a:rPr lang="en-GB" sz="1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Zonder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kennis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taal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begrip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cultuur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is het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moeilijk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om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zich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aan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passen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werk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vinden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communiceren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8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18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Psychologische</a:t>
            </a:r>
            <a:r>
              <a:rPr lang="en-GB" sz="1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ondersteuning</a:t>
            </a:r>
            <a:r>
              <a:rPr lang="en-GB" sz="1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Veel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vluchtelingen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hebben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trauma’s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meegemaakt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hebben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hulp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nodig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om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met stress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om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gaan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8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18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Financiële</a:t>
            </a:r>
            <a:r>
              <a:rPr lang="en-GB" sz="1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huisvestingsproblemen</a:t>
            </a:r>
            <a:r>
              <a:rPr lang="en-GB" sz="1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Het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verlies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huisvesting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inkomen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maakt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vluchtelingen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kwetsbaar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ondersteuning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vorm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onderdak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voedsel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vereist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8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70B3DE3-BF4B-E780-69F4-64405055212D}"/>
              </a:ext>
            </a:extLst>
          </p:cNvPr>
          <p:cNvSpPr txBox="1">
            <a:spLocks/>
          </p:cNvSpPr>
          <p:nvPr/>
        </p:nvSpPr>
        <p:spPr>
          <a:xfrm>
            <a:off x="8784939" y="1316735"/>
            <a:ext cx="3266719" cy="3510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8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Discriminatie</a:t>
            </a:r>
            <a:r>
              <a:rPr lang="en-GB" sz="1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isolatie</a:t>
            </a:r>
            <a:r>
              <a:rPr lang="en-GB" sz="1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Vluchtelingen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vooral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kwetsbare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groepen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zoals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LHBT,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worden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vaak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geconfronteerd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vijandigheid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sociale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isolatie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hun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integratie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samenleving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bemoeilijkt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8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18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Medische</a:t>
            </a:r>
            <a:r>
              <a:rPr lang="en-GB" sz="1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hulp</a:t>
            </a:r>
            <a:r>
              <a:rPr lang="en-GB" sz="1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Beperkte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toegang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tot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medische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zorg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bemoeilijkt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het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verkrijgen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 de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nodige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hulp</a:t>
            </a:r>
            <a:r>
              <a:rPr lang="en-GB" sz="180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800" dirty="0">
              <a:solidFill>
                <a:schemeClr val="accent5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DE4B61-E9E1-3091-5FBC-3543AFF553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530"/>
            <a:ext cx="1116135" cy="11164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692D1F9-09AA-B57F-44DB-9A0FFE5154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94" y="5821216"/>
            <a:ext cx="1657137" cy="95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43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08E205-D949-8387-4382-7EC5E1C1D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40" y="0"/>
            <a:ext cx="6181687" cy="43513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6EBF6F-F68E-180C-D38E-6B20C16D3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" y="5741864"/>
            <a:ext cx="1116136" cy="11161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9CC560-150E-E97E-27CD-D62F55E17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94" y="5821216"/>
            <a:ext cx="1657137" cy="957097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A988F97-A067-BCC5-0DD0-A361EB2D7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940" y="1377615"/>
            <a:ext cx="6181687" cy="1596107"/>
          </a:xfrm>
        </p:spPr>
        <p:txBody>
          <a:bodyPr>
            <a:normAutofit/>
          </a:bodyPr>
          <a:lstStyle/>
          <a:p>
            <a:pPr algn="ctr"/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Wie </a:t>
            </a:r>
            <a:r>
              <a:rPr lang="en-GB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steun</a:t>
            </a:r>
            <a:r>
              <a:rPr lang="en-GB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ons?</a:t>
            </a:r>
            <a:endParaRPr lang="ru-NL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6A6D49-E8B4-CBEC-B6CA-ADF8A38DB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7" y="406684"/>
            <a:ext cx="3056317" cy="19012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E4E47F-3B7C-5F5F-9351-32B92CF6C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3" t="21410" r="9317" b="25369"/>
          <a:stretch/>
        </p:blipFill>
        <p:spPr>
          <a:xfrm>
            <a:off x="9308785" y="592188"/>
            <a:ext cx="2814191" cy="15961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B7DF8A-F1E1-0D34-53F1-A2C7E451D4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1" y="4557137"/>
            <a:ext cx="3939334" cy="207134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61860B-3592-87AD-37A1-81BC59339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0" b="15262"/>
          <a:stretch/>
        </p:blipFill>
        <p:spPr>
          <a:xfrm>
            <a:off x="6259724" y="4388173"/>
            <a:ext cx="3453539" cy="246982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7B270B0-E364-31AF-7316-21885A0D13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627" y="3219890"/>
            <a:ext cx="2965372" cy="133724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B1A3360-4FCC-035F-8A06-3B004CF414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88" y="3046834"/>
            <a:ext cx="1578492" cy="17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519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BFF3821AF61A4C906D7A8D10F4F354" ma:contentTypeVersion="20" ma:contentTypeDescription="Create a new document." ma:contentTypeScope="" ma:versionID="ebbd3dad11f6dd7e3fd414ad5ab01293">
  <xsd:schema xmlns:xsd="http://www.w3.org/2001/XMLSchema" xmlns:xs="http://www.w3.org/2001/XMLSchema" xmlns:p="http://schemas.microsoft.com/office/2006/metadata/properties" xmlns:ns2="6fbe3555-e66a-4fca-a2ff-f06c45b46fe8" xmlns:ns3="b858ee3f-d102-42e9-815a-6bb95f8334dc" xmlns:ns4="138e79af-97e9-467e-b691-fc96845a5065" targetNamespace="http://schemas.microsoft.com/office/2006/metadata/properties" ma:root="true" ma:fieldsID="fbcdddb195f88886605f2dc85b599658" ns2:_="" ns3:_="" ns4:_="">
    <xsd:import namespace="6fbe3555-e66a-4fca-a2ff-f06c45b46fe8"/>
    <xsd:import namespace="b858ee3f-d102-42e9-815a-6bb95f8334dc"/>
    <xsd:import namespace="138e79af-97e9-467e-b691-fc96845a50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Year" minOccurs="0"/>
                <xsd:element ref="ns2:Regio" minOccurs="0"/>
                <xsd:element ref="ns3:SharedWithUsers" minOccurs="0"/>
                <xsd:element ref="ns3:SharedWithDetails" minOccurs="0"/>
                <xsd:element ref="ns2:Year_x0020_v2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be3555-e66a-4fca-a2ff-f06c45b46f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Year" ma:index="14" nillable="true" ma:displayName="Year" ma:default="[today]" ma:format="DateOnly" ma:internalName="Year">
      <xsd:simpleType>
        <xsd:restriction base="dms:DateTime"/>
      </xsd:simpleType>
    </xsd:element>
    <xsd:element name="Regio" ma:index="15" nillable="true" ma:displayName="Regio" ma:default="None" ma:format="Dropdown" ma:internalName="Regio">
      <xsd:simpleType>
        <xsd:union memberTypes="dms:Text">
          <xsd:simpleType>
            <xsd:restriction base="dms:Choice">
              <xsd:enumeration value="BL"/>
              <xsd:enumeration value="DFG"/>
              <xsd:enumeration value="FNU"/>
              <xsd:enumeration value="NOG"/>
              <xsd:enumeration value="ZZ"/>
              <xsd:enumeration value="None"/>
            </xsd:restriction>
          </xsd:simpleType>
        </xsd:union>
      </xsd:simpleType>
    </xsd:element>
    <xsd:element name="Year_x0020_v2" ma:index="18" nillable="true" ma:displayName="Year v2" ma:default="2018" ma:format="Dropdown" ma:internalName="Year_x0020_v2">
      <xsd:simpleType>
        <xsd:union memberTypes="dms:Text">
          <xsd:simpleType>
            <xsd:restriction base="dms:Choice">
              <xsd:enumeration value="2018"/>
              <xsd:enumeration value="2019"/>
              <xsd:enumeration value="2020"/>
              <xsd:enumeration value="2021"/>
              <xsd:enumeration value="2022"/>
              <xsd:enumeration value="2017"/>
              <xsd:enumeration value="2016"/>
              <xsd:enumeration value="2015"/>
            </xsd:restriction>
          </xsd:simpleType>
        </xsd:un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498aaf55-db08-4835-90a1-c58ae7bb5e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58ee3f-d102-42e9-815a-6bb95f8334d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e79af-97e9-467e-b691-fc96845a5065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d944da4e-babd-4045-b588-0bbabf871756}" ma:internalName="TaxCatchAll" ma:showField="CatchAllData" ma:web="b858ee3f-d102-42e9-815a-6bb95f8334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gio xmlns="6fbe3555-e66a-4fca-a2ff-f06c45b46fe8">None</Regio>
    <lcf76f155ced4ddcb4097134ff3c332f xmlns="6fbe3555-e66a-4fca-a2ff-f06c45b46fe8">
      <Terms xmlns="http://schemas.microsoft.com/office/infopath/2007/PartnerControls"/>
    </lcf76f155ced4ddcb4097134ff3c332f>
    <Year xmlns="6fbe3555-e66a-4fca-a2ff-f06c45b46fe8">2024-10-15T10:07:31+00:00</Year>
    <Year_x0020_v2 xmlns="6fbe3555-e66a-4fca-a2ff-f06c45b46fe8">2018</Year_x0020_v2>
    <TaxCatchAll xmlns="138e79af-97e9-467e-b691-fc96845a506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16F1F8-8E9A-438F-8FEC-4AD05417F7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be3555-e66a-4fca-a2ff-f06c45b46fe8"/>
    <ds:schemaRef ds:uri="b858ee3f-d102-42e9-815a-6bb95f8334dc"/>
    <ds:schemaRef ds:uri="138e79af-97e9-467e-b691-fc96845a50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5F912F-0947-48CD-B703-ACED0075A3FA}">
  <ds:schemaRefs>
    <ds:schemaRef ds:uri="http://schemas.microsoft.com/office/2006/metadata/properties"/>
    <ds:schemaRef ds:uri="http://schemas.microsoft.com/office/infopath/2007/PartnerControls"/>
    <ds:schemaRef ds:uri="6fbe3555-e66a-4fca-a2ff-f06c45b46fe8"/>
    <ds:schemaRef ds:uri="138e79af-97e9-467e-b691-fc96845a5065"/>
  </ds:schemaRefs>
</ds:datastoreItem>
</file>

<file path=customXml/itemProps3.xml><?xml version="1.0" encoding="utf-8"?>
<ds:datastoreItem xmlns:ds="http://schemas.openxmlformats.org/officeDocument/2006/customXml" ds:itemID="{F5E058F2-FADA-4D83-B513-C463BDF699B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b085100-56a4-4662-94ad-723e9994b959}" enabled="1" method="Standard" siteId="{c2dbf829-378d-44c1-b47a-1c043924ddf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1287</Words>
  <Application>Microsoft Office PowerPoint</Application>
  <PresentationFormat>Widescreen</PresentationFormat>
  <Paragraphs>79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Cambria</vt:lpstr>
      <vt:lpstr>Тема Office</vt:lpstr>
      <vt:lpstr>PowerPoint Presentation</vt:lpstr>
      <vt:lpstr>Harlem </vt:lpstr>
      <vt:lpstr>Anti-LGBTQI+ weten in Rusland</vt:lpstr>
      <vt:lpstr>Impact van de wetten op het leven van LGBT-mensen</vt:lpstr>
      <vt:lpstr>Over ons</vt:lpstr>
      <vt:lpstr>Waarmee we bezig zijn:</vt:lpstr>
      <vt:lpstr>PowerPoint Presentation</vt:lpstr>
      <vt:lpstr>Waarom hebben vluchtelingen hulp nodig?</vt:lpstr>
      <vt:lpstr>Wie steun ons?</vt:lpstr>
      <vt:lpstr>Hoe kan IK helpen?</vt:lpstr>
      <vt:lpstr>Hartelijk dank jullie  voor uw aandacht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Loralein</dc:creator>
  <cp:lastModifiedBy>Brigit Megens</cp:lastModifiedBy>
  <cp:revision>20</cp:revision>
  <dcterms:created xsi:type="dcterms:W3CDTF">2024-10-04T11:55:12Z</dcterms:created>
  <dcterms:modified xsi:type="dcterms:W3CDTF">2024-10-15T11:20:36Z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0x01010036BFF3821AF61A4C906D7A8D10F4F354</vt:lpwstr>
  </property>
</Properties>
</file>