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7"/>
  </p:notesMasterIdLst>
  <p:sldIdLst>
    <p:sldId id="256" r:id="rId6"/>
    <p:sldId id="270" r:id="rId7"/>
    <p:sldId id="271" r:id="rId8"/>
    <p:sldId id="272" r:id="rId9"/>
    <p:sldId id="287" r:id="rId10"/>
    <p:sldId id="273" r:id="rId11"/>
    <p:sldId id="259" r:id="rId12"/>
    <p:sldId id="263" r:id="rId13"/>
    <p:sldId id="274" r:id="rId14"/>
    <p:sldId id="275" r:id="rId15"/>
    <p:sldId id="276" r:id="rId16"/>
    <p:sldId id="267" r:id="rId17"/>
    <p:sldId id="277" r:id="rId18"/>
    <p:sldId id="280" r:id="rId19"/>
    <p:sldId id="278" r:id="rId20"/>
    <p:sldId id="264" r:id="rId21"/>
    <p:sldId id="282" r:id="rId22"/>
    <p:sldId id="265" r:id="rId23"/>
    <p:sldId id="284" r:id="rId24"/>
    <p:sldId id="286" r:id="rId25"/>
    <p:sldId id="285" r:id="rId26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FB0297E8-2AAA-4162-9EE0-B3D332BEBD9B}">
          <p14:sldIdLst>
            <p14:sldId id="256"/>
            <p14:sldId id="270"/>
            <p14:sldId id="271"/>
            <p14:sldId id="272"/>
            <p14:sldId id="287"/>
            <p14:sldId id="273"/>
            <p14:sldId id="259"/>
            <p14:sldId id="263"/>
            <p14:sldId id="274"/>
            <p14:sldId id="275"/>
            <p14:sldId id="276"/>
            <p14:sldId id="267"/>
            <p14:sldId id="277"/>
            <p14:sldId id="280"/>
            <p14:sldId id="278"/>
            <p14:sldId id="264"/>
            <p14:sldId id="282"/>
            <p14:sldId id="265"/>
            <p14:sldId id="284"/>
            <p14:sldId id="286"/>
            <p14:sldId id="285"/>
          </p14:sldIdLst>
        </p14:section>
        <p14:section name="Naamloze sectie" id="{4169301D-970F-4AD2-8312-5D578FCD9F2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3E8FF2-D62D-4C1F-A241-DE41B19FF67E}" v="76" dt="2024-10-11T12:18:49.165"/>
    <p1510:client id="{6ABEAF39-BD06-4445-9459-D58B2EECA1A2}" v="484" dt="2024-10-11T10:43:01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23052F-02CB-47A7-87CC-8FBCA47A65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53DA3B8-1C2D-48E9-8A7D-6398F0E80E64}">
      <dgm:prSet/>
      <dgm:spPr/>
      <dgm:t>
        <a:bodyPr/>
        <a:lstStyle/>
        <a:p>
          <a:r>
            <a:rPr lang="nl-NL"/>
            <a:t>Ambtenaren</a:t>
          </a:r>
          <a:endParaRPr lang="en-US"/>
        </a:p>
      </dgm:t>
    </dgm:pt>
    <dgm:pt modelId="{66F59228-BF72-4923-B15B-42A371DEB49F}" type="parTrans" cxnId="{0353F262-C9A6-4512-84FB-9A644C716FDB}">
      <dgm:prSet/>
      <dgm:spPr/>
      <dgm:t>
        <a:bodyPr/>
        <a:lstStyle/>
        <a:p>
          <a:endParaRPr lang="en-US"/>
        </a:p>
      </dgm:t>
    </dgm:pt>
    <dgm:pt modelId="{B610857B-8D82-4F76-9C95-CE16823396BB}" type="sibTrans" cxnId="{0353F262-C9A6-4512-84FB-9A644C716FDB}">
      <dgm:prSet/>
      <dgm:spPr/>
      <dgm:t>
        <a:bodyPr/>
        <a:lstStyle/>
        <a:p>
          <a:endParaRPr lang="en-US"/>
        </a:p>
      </dgm:t>
    </dgm:pt>
    <dgm:pt modelId="{2AA3264B-FC23-478F-BC9D-E15F10F94C04}">
      <dgm:prSet/>
      <dgm:spPr/>
      <dgm:t>
        <a:bodyPr/>
        <a:lstStyle/>
        <a:p>
          <a:r>
            <a:rPr lang="nl-NL"/>
            <a:t>GroenLinks-PvdA</a:t>
          </a:r>
          <a:endParaRPr lang="en-US"/>
        </a:p>
      </dgm:t>
    </dgm:pt>
    <dgm:pt modelId="{87BB494E-E1A4-4828-925D-E5BB4936F364}" type="parTrans" cxnId="{A9D351BD-9109-4E73-AB8D-9C3B8463A5D9}">
      <dgm:prSet/>
      <dgm:spPr/>
      <dgm:t>
        <a:bodyPr/>
        <a:lstStyle/>
        <a:p>
          <a:endParaRPr lang="en-US"/>
        </a:p>
      </dgm:t>
    </dgm:pt>
    <dgm:pt modelId="{02654B22-7B3A-4BB1-A08F-283B7BB3A321}" type="sibTrans" cxnId="{A9D351BD-9109-4E73-AB8D-9C3B8463A5D9}">
      <dgm:prSet/>
      <dgm:spPr/>
      <dgm:t>
        <a:bodyPr/>
        <a:lstStyle/>
        <a:p>
          <a:endParaRPr lang="en-US"/>
        </a:p>
      </dgm:t>
    </dgm:pt>
    <dgm:pt modelId="{CC2B8114-2ACF-4B2A-BB35-0F49EC6C12EE}">
      <dgm:prSet/>
      <dgm:spPr/>
      <dgm:t>
        <a:bodyPr/>
        <a:lstStyle/>
        <a:p>
          <a:r>
            <a:rPr lang="nl-NL"/>
            <a:t>VVD en NSC als “hoeders van de rechtsstaat”</a:t>
          </a:r>
          <a:endParaRPr lang="en-US"/>
        </a:p>
      </dgm:t>
    </dgm:pt>
    <dgm:pt modelId="{B5A41EE6-DB1A-4C1E-8FEC-AF0241C7C8E8}" type="parTrans" cxnId="{B9C56F7F-EC9B-45D9-9BA2-BC1820F0AD34}">
      <dgm:prSet/>
      <dgm:spPr/>
      <dgm:t>
        <a:bodyPr/>
        <a:lstStyle/>
        <a:p>
          <a:endParaRPr lang="en-US"/>
        </a:p>
      </dgm:t>
    </dgm:pt>
    <dgm:pt modelId="{5CD41D02-A611-471D-B48F-93064E3D1C7A}" type="sibTrans" cxnId="{B9C56F7F-EC9B-45D9-9BA2-BC1820F0AD34}">
      <dgm:prSet/>
      <dgm:spPr/>
      <dgm:t>
        <a:bodyPr/>
        <a:lstStyle/>
        <a:p>
          <a:endParaRPr lang="en-US"/>
        </a:p>
      </dgm:t>
    </dgm:pt>
    <dgm:pt modelId="{398E165F-0C60-4CDB-8376-542964959E10}" type="pres">
      <dgm:prSet presAssocID="{7723052F-02CB-47A7-87CC-8FBCA47A6505}" presName="linear" presStyleCnt="0">
        <dgm:presLayoutVars>
          <dgm:animLvl val="lvl"/>
          <dgm:resizeHandles val="exact"/>
        </dgm:presLayoutVars>
      </dgm:prSet>
      <dgm:spPr/>
    </dgm:pt>
    <dgm:pt modelId="{5B87BCCF-78B5-4D4D-95DA-961DBDBAE038}" type="pres">
      <dgm:prSet presAssocID="{C53DA3B8-1C2D-48E9-8A7D-6398F0E80E6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E2CF6DA-013E-4398-9142-C49DCE7E743D}" type="pres">
      <dgm:prSet presAssocID="{B610857B-8D82-4F76-9C95-CE16823396BB}" presName="spacer" presStyleCnt="0"/>
      <dgm:spPr/>
    </dgm:pt>
    <dgm:pt modelId="{E112EEE0-93C0-4DDB-B781-A9F17F4A47D7}" type="pres">
      <dgm:prSet presAssocID="{2AA3264B-FC23-478F-BC9D-E15F10F94C0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A091C57-8DE1-46C8-BC18-938A657B6808}" type="pres">
      <dgm:prSet presAssocID="{02654B22-7B3A-4BB1-A08F-283B7BB3A321}" presName="spacer" presStyleCnt="0"/>
      <dgm:spPr/>
    </dgm:pt>
    <dgm:pt modelId="{6D3092C3-2511-4E91-AF99-93BBA38F0844}" type="pres">
      <dgm:prSet presAssocID="{CC2B8114-2ACF-4B2A-BB35-0F49EC6C12E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40D5613-FA65-4F23-9A34-1E77D9E84ABF}" type="presOf" srcId="{CC2B8114-2ACF-4B2A-BB35-0F49EC6C12EE}" destId="{6D3092C3-2511-4E91-AF99-93BBA38F0844}" srcOrd="0" destOrd="0" presId="urn:microsoft.com/office/officeart/2005/8/layout/vList2"/>
    <dgm:cxn modelId="{0353F262-C9A6-4512-84FB-9A644C716FDB}" srcId="{7723052F-02CB-47A7-87CC-8FBCA47A6505}" destId="{C53DA3B8-1C2D-48E9-8A7D-6398F0E80E64}" srcOrd="0" destOrd="0" parTransId="{66F59228-BF72-4923-B15B-42A371DEB49F}" sibTransId="{B610857B-8D82-4F76-9C95-CE16823396BB}"/>
    <dgm:cxn modelId="{B9C56F7F-EC9B-45D9-9BA2-BC1820F0AD34}" srcId="{7723052F-02CB-47A7-87CC-8FBCA47A6505}" destId="{CC2B8114-2ACF-4B2A-BB35-0F49EC6C12EE}" srcOrd="2" destOrd="0" parTransId="{B5A41EE6-DB1A-4C1E-8FEC-AF0241C7C8E8}" sibTransId="{5CD41D02-A611-471D-B48F-93064E3D1C7A}"/>
    <dgm:cxn modelId="{96E5DF88-C797-4041-A260-F81E94AFC373}" type="presOf" srcId="{C53DA3B8-1C2D-48E9-8A7D-6398F0E80E64}" destId="{5B87BCCF-78B5-4D4D-95DA-961DBDBAE038}" srcOrd="0" destOrd="0" presId="urn:microsoft.com/office/officeart/2005/8/layout/vList2"/>
    <dgm:cxn modelId="{E7E0DAA6-94CE-4DBF-BC0B-F0A512E9AFD4}" type="presOf" srcId="{2AA3264B-FC23-478F-BC9D-E15F10F94C04}" destId="{E112EEE0-93C0-4DDB-B781-A9F17F4A47D7}" srcOrd="0" destOrd="0" presId="urn:microsoft.com/office/officeart/2005/8/layout/vList2"/>
    <dgm:cxn modelId="{A9D351BD-9109-4E73-AB8D-9C3B8463A5D9}" srcId="{7723052F-02CB-47A7-87CC-8FBCA47A6505}" destId="{2AA3264B-FC23-478F-BC9D-E15F10F94C04}" srcOrd="1" destOrd="0" parTransId="{87BB494E-E1A4-4828-925D-E5BB4936F364}" sibTransId="{02654B22-7B3A-4BB1-A08F-283B7BB3A321}"/>
    <dgm:cxn modelId="{26D69DDE-0E19-47F8-AB48-386C1814688E}" type="presOf" srcId="{7723052F-02CB-47A7-87CC-8FBCA47A6505}" destId="{398E165F-0C60-4CDB-8376-542964959E10}" srcOrd="0" destOrd="0" presId="urn:microsoft.com/office/officeart/2005/8/layout/vList2"/>
    <dgm:cxn modelId="{74C7CB2D-791C-4069-8773-6EEB1D1E97DD}" type="presParOf" srcId="{398E165F-0C60-4CDB-8376-542964959E10}" destId="{5B87BCCF-78B5-4D4D-95DA-961DBDBAE038}" srcOrd="0" destOrd="0" presId="urn:microsoft.com/office/officeart/2005/8/layout/vList2"/>
    <dgm:cxn modelId="{12E5A6B1-B21E-4885-B3D4-AB2638D06A9A}" type="presParOf" srcId="{398E165F-0C60-4CDB-8376-542964959E10}" destId="{7E2CF6DA-013E-4398-9142-C49DCE7E743D}" srcOrd="1" destOrd="0" presId="urn:microsoft.com/office/officeart/2005/8/layout/vList2"/>
    <dgm:cxn modelId="{8AB373C0-BE9A-4728-911E-7411F82DE8DC}" type="presParOf" srcId="{398E165F-0C60-4CDB-8376-542964959E10}" destId="{E112EEE0-93C0-4DDB-B781-A9F17F4A47D7}" srcOrd="2" destOrd="0" presId="urn:microsoft.com/office/officeart/2005/8/layout/vList2"/>
    <dgm:cxn modelId="{7587A005-D7E8-400C-9726-E5F27078FD79}" type="presParOf" srcId="{398E165F-0C60-4CDB-8376-542964959E10}" destId="{4A091C57-8DE1-46C8-BC18-938A657B6808}" srcOrd="3" destOrd="0" presId="urn:microsoft.com/office/officeart/2005/8/layout/vList2"/>
    <dgm:cxn modelId="{771809C3-6868-4B05-8965-57BFE3361C0D}" type="presParOf" srcId="{398E165F-0C60-4CDB-8376-542964959E10}" destId="{6D3092C3-2511-4E91-AF99-93BBA38F084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7BCCF-78B5-4D4D-95DA-961DBDBAE038}">
      <dsp:nvSpPr>
        <dsp:cNvPr id="0" name=""/>
        <dsp:cNvSpPr/>
      </dsp:nvSpPr>
      <dsp:spPr>
        <a:xfrm>
          <a:off x="0" y="586268"/>
          <a:ext cx="10515600" cy="98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/>
            <a:t>Ambtenaren</a:t>
          </a:r>
          <a:endParaRPr lang="en-US" sz="4000" kern="1200"/>
        </a:p>
      </dsp:txBody>
      <dsp:txXfrm>
        <a:off x="47976" y="634244"/>
        <a:ext cx="10419648" cy="886848"/>
      </dsp:txXfrm>
    </dsp:sp>
    <dsp:sp modelId="{E112EEE0-93C0-4DDB-B781-A9F17F4A47D7}">
      <dsp:nvSpPr>
        <dsp:cNvPr id="0" name=""/>
        <dsp:cNvSpPr/>
      </dsp:nvSpPr>
      <dsp:spPr>
        <a:xfrm>
          <a:off x="0" y="1684269"/>
          <a:ext cx="10515600" cy="98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/>
            <a:t>GroenLinks-PvdA</a:t>
          </a:r>
          <a:endParaRPr lang="en-US" sz="4000" kern="1200"/>
        </a:p>
      </dsp:txBody>
      <dsp:txXfrm>
        <a:off x="47976" y="1732245"/>
        <a:ext cx="10419648" cy="886848"/>
      </dsp:txXfrm>
    </dsp:sp>
    <dsp:sp modelId="{6D3092C3-2511-4E91-AF99-93BBA38F0844}">
      <dsp:nvSpPr>
        <dsp:cNvPr id="0" name=""/>
        <dsp:cNvSpPr/>
      </dsp:nvSpPr>
      <dsp:spPr>
        <a:xfrm>
          <a:off x="0" y="2782269"/>
          <a:ext cx="10515600" cy="98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/>
            <a:t>VVD en NSC als “hoeders van de rechtsstaat”</a:t>
          </a:r>
          <a:endParaRPr lang="en-US" sz="4000" kern="1200"/>
        </a:p>
      </dsp:txBody>
      <dsp:txXfrm>
        <a:off x="47976" y="2830245"/>
        <a:ext cx="10419648" cy="886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97F9B-E66A-4E62-859C-C41046B9C2AD}" type="datetimeFigureOut">
              <a:rPr lang="en-NL" smtClean="0"/>
              <a:t>15/10/2024</a:t>
            </a:fld>
            <a:endParaRPr lang="en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88ABC-A463-45ED-8F7C-CF1E2EBECFD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55729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Brief Dagmar 13 september</a:t>
            </a:r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88ABC-A463-45ED-8F7C-CF1E2EBECFD9}" type="slidenum">
              <a:rPr lang="en-NL" smtClean="0"/>
              <a:t>18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8691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10C2DF-B77C-4A6D-C4E6-DBEC6BEF7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BD832E7-FAD7-EB97-A949-9688C5FB0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4E50E0-9068-CB98-224D-8A8897198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E0A9-B745-4FD8-B4BF-AB66E8CDE0A3}" type="datetimeFigureOut">
              <a:rPr lang="en-NL" smtClean="0"/>
              <a:t>15/10/2024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4DEF07-04F1-DC42-2544-809480573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61D03F-0081-D205-0BAE-02A90E3E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1044D-0232-4B29-876C-8BE05DFFA09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4501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C4E9A3-0458-9C01-9DDC-8D67A245D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D62CC64-4E3D-F708-5AA5-C04683D1D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41E89A-F0BC-98CA-52C4-C094B116D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E0A9-B745-4FD8-B4BF-AB66E8CDE0A3}" type="datetimeFigureOut">
              <a:rPr lang="en-NL" smtClean="0"/>
              <a:t>15/10/2024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2E127E-C139-5302-B8FF-A7AB641DC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FA1A8E-0DB4-8E4C-CFDB-5CDB4778F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1044D-0232-4B29-876C-8BE05DFFA09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3259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688176F-D60B-2D9D-B5A8-A8277E7B9C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C9C9BCB-6A35-86C6-471C-582E19CBD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3D67C3-5AF8-0B79-89FA-30A829BFA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E0A9-B745-4FD8-B4BF-AB66E8CDE0A3}" type="datetimeFigureOut">
              <a:rPr lang="en-NL" smtClean="0"/>
              <a:t>15/10/2024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64E5CC-1D02-031B-FDC0-A2D3548C6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B19CCE0-0BF7-4DCB-539C-F135E4604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1044D-0232-4B29-876C-8BE05DFFA09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72229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A1E8B-8B98-E239-3078-815FA8A94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1A155-EE88-C9AE-EF77-29D80A479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D097C-09BB-8A10-2BF9-8A500BD07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1DD5-0825-41CB-B289-83C135384DAF}" type="datetimeFigureOut">
              <a:rPr lang="en-NL" smtClean="0"/>
              <a:t>15/10/2024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E7100-9208-B532-6543-23489C6D0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62DF2-D564-BEE8-D43C-6F9FBE0DD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6C38-E6F2-4370-A5F6-90BBD7D1538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93512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303EE-97A4-0FB4-89CE-EC024CCF0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3841A-8314-881D-3BA1-E48DBCB14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60D99-43F7-1CC0-7B82-0F8817847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1DD5-0825-41CB-B289-83C135384DAF}" type="datetimeFigureOut">
              <a:rPr lang="en-NL" smtClean="0"/>
              <a:t>15/10/2024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BCB2F-675F-EA29-8D90-919C57EB0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19403-84B3-031B-2291-8C3F4FCD6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6C38-E6F2-4370-A5F6-90BBD7D1538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12806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526DE-B820-B4C0-8E35-2C0D474AE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60C22-CA7A-FF89-8B73-C401F0AB0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B6209-9251-FC41-DB3C-9B7FC9E47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1DD5-0825-41CB-B289-83C135384DAF}" type="datetimeFigureOut">
              <a:rPr lang="en-NL" smtClean="0"/>
              <a:t>15/10/2024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EA568-717C-D06F-D6A1-1D13ED42C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00DB3-DBB4-7756-E9A3-A03059E67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6C38-E6F2-4370-A5F6-90BBD7D1538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972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EDD85-EB20-AE3B-0FAC-4B8215645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A5B79-ABD4-4EA9-3B54-20111B0BD8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281DA-D884-A2EF-3AE7-82B2D4235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8C771C-AD17-E831-3ABB-7882B794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1DD5-0825-41CB-B289-83C135384DAF}" type="datetimeFigureOut">
              <a:rPr lang="en-NL" smtClean="0"/>
              <a:t>15/10/2024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EEBB3-EE1F-AB92-87A6-41232EACB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5B8D89-5077-19DC-8B1C-2A6666CD3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6C38-E6F2-4370-A5F6-90BBD7D1538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29622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229E8-9E47-3CC8-C452-1C062E718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399BE-4E55-11D6-40E1-6E8B7847C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A70BD-90C7-E443-C158-A037019C9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2596B9-C505-36C0-DF61-B0E5078E6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A184BD-3398-9EC0-862C-98639C7172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3F7AFE-B0A3-EA29-CE37-7A94B4926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1DD5-0825-41CB-B289-83C135384DAF}" type="datetimeFigureOut">
              <a:rPr lang="en-NL" smtClean="0"/>
              <a:t>15/10/2024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693C53-2C36-13E8-570D-27E319BA2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4332FD-29B0-2B3C-F8AE-FAF2DAFE1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6C38-E6F2-4370-A5F6-90BBD7D1538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46174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1950B-3D52-5321-05CF-98CB87542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821C4-CAC8-DD2B-9DD8-B0CA358DD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1DD5-0825-41CB-B289-83C135384DAF}" type="datetimeFigureOut">
              <a:rPr lang="en-NL" smtClean="0"/>
              <a:t>15/10/2024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75A085-263C-C419-8582-BDCC2CB5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13FD3B-E801-BA99-FCB3-430CF6A93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6C38-E6F2-4370-A5F6-90BBD7D1538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70159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35C501-0CF7-DEBF-FAC4-64AA4B6C4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1DD5-0825-41CB-B289-83C135384DAF}" type="datetimeFigureOut">
              <a:rPr lang="en-NL" smtClean="0"/>
              <a:t>15/10/2024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FD9654-1F03-AD7F-E9B5-9A6D3BEE8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9FF7D-824E-E6E5-19F6-F233D60B1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6C38-E6F2-4370-A5F6-90BBD7D1538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50979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364BA-15A2-DFFB-23D6-84B8437A6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781FD-C09F-6BFD-FEEF-92D1C0598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D356F6-7F3D-684A-7AC7-AE69759EA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45FE7-C9A5-C0F2-A14C-70C5A03D1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1DD5-0825-41CB-B289-83C135384DAF}" type="datetimeFigureOut">
              <a:rPr lang="en-NL" smtClean="0"/>
              <a:t>15/10/2024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389F-B7D8-4624-5792-66226B26D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0F533-86F3-CF0E-5AFA-9EED26A3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6C38-E6F2-4370-A5F6-90BBD7D1538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0377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B6AB8-73ED-FFC0-E278-3952D84A3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1D212E-C7ED-D7C2-0696-699CACBFB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3E1448-7EFC-3AAB-782F-A3416584F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E0A9-B745-4FD8-B4BF-AB66E8CDE0A3}" type="datetimeFigureOut">
              <a:rPr lang="en-NL" smtClean="0"/>
              <a:t>15/10/2024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D538DE0-A010-C84F-ADFF-8CEE8B0D5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E75542-2B89-A44B-8DED-CD2569D2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1044D-0232-4B29-876C-8BE05DFFA09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07677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6DA6E-3189-FEA1-F669-F8D54CD26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EF4E61-E600-AFAC-5E5F-8B06F1271A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BF06B-DB31-2107-DF00-9BEFC565A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B3C7A-4161-90CB-B3E8-F193A9FD0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1DD5-0825-41CB-B289-83C135384DAF}" type="datetimeFigureOut">
              <a:rPr lang="en-NL" smtClean="0"/>
              <a:t>15/10/2024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4A0B0-3474-4FEA-1F81-17A1B63A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8EA8D-7094-91A0-9921-D76F51A21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6C38-E6F2-4370-A5F6-90BBD7D1538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32935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1EC89-0354-6996-81D5-6EEC84969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9C331B-31A1-77D5-53D6-1003EAD32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0CAD1-46B0-E64F-0FAE-456FD7897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1DD5-0825-41CB-B289-83C135384DAF}" type="datetimeFigureOut">
              <a:rPr lang="en-NL" smtClean="0"/>
              <a:t>15/10/2024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E8654-E9BD-DA25-839A-47E4F91CC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6C433-E736-3E8D-3F44-DDA48433E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6C38-E6F2-4370-A5F6-90BBD7D1538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47089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B67950-42C1-C97F-3A59-06E981DCA0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982DD6-4771-4400-3512-94E079D34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7A95D-0DAD-8B1E-3BD7-F1C19CAAF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1DD5-0825-41CB-B289-83C135384DAF}" type="datetimeFigureOut">
              <a:rPr lang="en-NL" smtClean="0"/>
              <a:t>15/10/2024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8AD66-1177-7F39-936D-191E2D81C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7E780-6ADF-6DEA-0BEB-A080127D7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6C38-E6F2-4370-A5F6-90BBD7D1538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290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2AD354-7F88-564C-2E92-3545DD047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BD255D4-9706-BA43-088B-49F7A0756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B8AA76-AC7F-2008-2041-C27306711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E0A9-B745-4FD8-B4BF-AB66E8CDE0A3}" type="datetimeFigureOut">
              <a:rPr lang="en-NL" smtClean="0"/>
              <a:t>15/10/2024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28557F-38DE-EA85-C828-E98C7B47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386B4C-9FF4-EC8A-0986-D4CB763B1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1044D-0232-4B29-876C-8BE05DFFA09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7136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92B30-01D8-EE13-BAB5-00190E61A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3F9E29-283A-93EA-1762-0F644877F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3C7A374-1460-92E5-5BF6-0F0EF501E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8859F2A-4B32-E565-1AF4-421997844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E0A9-B745-4FD8-B4BF-AB66E8CDE0A3}" type="datetimeFigureOut">
              <a:rPr lang="en-NL" smtClean="0"/>
              <a:t>15/10/2024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17223A0-06A9-3191-8A3C-E6F707651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B966489-BD44-0504-5AFE-89FF61564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1044D-0232-4B29-876C-8BE05DFFA09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7070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106CD9-72A8-49B6-EA19-A77D956A9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53ACD99-8286-60F1-5433-F6624226A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D96B8A6-C10C-BD8E-589A-F6698A9DA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CD9B2C9-E38F-D080-56A4-E1315804A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AD380EB-207C-6C62-4135-2D155042D3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96AF07F-5450-03D0-C7B7-59A418781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E0A9-B745-4FD8-B4BF-AB66E8CDE0A3}" type="datetimeFigureOut">
              <a:rPr lang="en-NL" smtClean="0"/>
              <a:t>15/10/2024</a:t>
            </a:fld>
            <a:endParaRPr lang="en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70A017E-06D7-3C94-2E83-37CD5E6ED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F6CA40-A18F-B4EE-AFB6-B201B59A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1044D-0232-4B29-876C-8BE05DFFA09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9152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9F8649-0894-9E41-52F8-2C456D0FF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6F3A6DE-F8A6-D87C-1799-219C2626F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E0A9-B745-4FD8-B4BF-AB66E8CDE0A3}" type="datetimeFigureOut">
              <a:rPr lang="en-NL" smtClean="0"/>
              <a:t>15/10/2024</a:t>
            </a:fld>
            <a:endParaRPr lang="en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9A9B0B9-BC94-E13A-81CA-767B963AE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C5E0569-75D0-E02D-D8A3-87E70F9FB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1044D-0232-4B29-876C-8BE05DFFA09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5388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D2F5E66-9921-24A0-AFD4-F2EE789DD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E0A9-B745-4FD8-B4BF-AB66E8CDE0A3}" type="datetimeFigureOut">
              <a:rPr lang="en-NL" smtClean="0"/>
              <a:t>15/10/2024</a:t>
            </a:fld>
            <a:endParaRPr lang="en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6582557-863F-A721-3C33-8774BA782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8E73B0F-5D6A-B705-5B23-B976B7590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1044D-0232-4B29-876C-8BE05DFFA09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5892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FDC03E-1E4F-3118-B5B6-AA7D9349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AE6571-9081-3DCE-AA44-106A925EF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FB025E1-7850-F36B-B581-EE94F1444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49A1695-825D-F033-0929-0FDE20E4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E0A9-B745-4FD8-B4BF-AB66E8CDE0A3}" type="datetimeFigureOut">
              <a:rPr lang="en-NL" smtClean="0"/>
              <a:t>15/10/2024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B963E52-5176-B91D-A942-DFB5106A0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A1A5437-C1D6-C060-054A-A81C7A3C2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1044D-0232-4B29-876C-8BE05DFFA09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999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E25DA0-4794-04D3-7CEF-E70FF3D24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3889DF1-E477-1189-E8F9-EDC9E10BC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DF240B2-C007-91F8-71C9-7E868B8CA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9F5EA00-0D07-2D96-BF1C-F57862B2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E0A9-B745-4FD8-B4BF-AB66E8CDE0A3}" type="datetimeFigureOut">
              <a:rPr lang="en-NL" smtClean="0"/>
              <a:t>15/10/2024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0EC4E06-7194-AE21-B836-17E7D70B0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26FC470-8ADF-DC75-D174-E6F7A7D89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1044D-0232-4B29-876C-8BE05DFFA09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4116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72E9316-4D55-4C85-5997-62E70D907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1DF07A-AF00-B7DC-E6FA-65E6EEDF3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77030C-2CAB-CDAD-1B90-28498CEF2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25E0A9-B745-4FD8-B4BF-AB66E8CDE0A3}" type="datetimeFigureOut">
              <a:rPr lang="en-NL" smtClean="0"/>
              <a:t>15/10/2024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0BF080-C5EF-1A8E-8123-F8A6B456D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C52AA0-D4AF-6494-2EEC-494895265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B1044D-0232-4B29-876C-8BE05DFFA09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4335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479D16-A83D-1E27-857C-127965C36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B454A-8651-6765-E498-E70DDD5CC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2E3D2-0EAF-CAB1-1350-B2075A0BC8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D1DD5-0825-41CB-B289-83C135384DAF}" type="datetimeFigureOut">
              <a:rPr lang="en-NL" smtClean="0"/>
              <a:t>15/10/2024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1BA4E-4EDB-EF96-9A07-BD003C013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CD821-C4BB-4A66-CA7E-281E2B391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76C38-E6F2-4370-A5F6-90BBD7D1538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9473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E3D97-41A4-4621-93AF-1AAEFFFFD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0972" y="263497"/>
            <a:ext cx="9231086" cy="944817"/>
          </a:xfrm>
        </p:spPr>
        <p:txBody>
          <a:bodyPr>
            <a:normAutofit fontScale="90000"/>
          </a:bodyPr>
          <a:lstStyle/>
          <a:p>
            <a:r>
              <a:rPr lang="nl-NL" sz="4000" b="1" dirty="0"/>
              <a:t>Lobbyen voor mensenrechten in Den Haag</a:t>
            </a:r>
            <a:endParaRPr lang="en-NL" sz="4000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6916F20-B7E0-D54F-BE52-3C50C880AA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4" name="Picture 2" descr="Kabinet wil transparantie lobby-invloed vergroten - Follow the Money -  Platform voor onderzoeksjournalistiek">
            <a:extLst>
              <a:ext uri="{FF2B5EF4-FFF2-40B4-BE49-F238E27FC236}">
                <a16:creationId xmlns:a16="http://schemas.microsoft.com/office/drawing/2014/main" id="{8EEFB373-2336-3E09-0E19-41E18A1F5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68" y="1520796"/>
            <a:ext cx="11803663" cy="50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779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0A1A2D-8053-5DF8-1AEE-9E57171F0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5116529"/>
            <a:ext cx="10592174" cy="1000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3. </a:t>
            </a:r>
            <a:r>
              <a:rPr lang="en-US" sz="4000" err="1">
                <a:solidFill>
                  <a:schemeClr val="tx2"/>
                </a:solidFill>
              </a:rPr>
              <a:t>Waar</a:t>
            </a:r>
            <a:r>
              <a:rPr lang="en-US" sz="4000">
                <a:solidFill>
                  <a:schemeClr val="tx2"/>
                </a:solidFill>
              </a:rPr>
              <a:t> </a:t>
            </a:r>
            <a:r>
              <a:rPr lang="en-US" sz="4000" err="1">
                <a:solidFill>
                  <a:schemeClr val="tx2"/>
                </a:solidFill>
              </a:rPr>
              <a:t>lobbyt</a:t>
            </a:r>
            <a:r>
              <a:rPr lang="en-US" sz="4000">
                <a:solidFill>
                  <a:schemeClr val="tx2"/>
                </a:solidFill>
              </a:rPr>
              <a:t> Amnesty Nederland </a:t>
            </a:r>
            <a:r>
              <a:rPr lang="en-US" sz="4000" err="1">
                <a:solidFill>
                  <a:schemeClr val="tx2"/>
                </a:solidFill>
              </a:rPr>
              <a:t>voor</a:t>
            </a:r>
            <a:r>
              <a:rPr lang="en-US" sz="4000">
                <a:solidFill>
                  <a:schemeClr val="tx2"/>
                </a:solidFill>
              </a:rPr>
              <a:t>?</a:t>
            </a:r>
          </a:p>
        </p:txBody>
      </p:sp>
      <p:pic>
        <p:nvPicPr>
          <p:cNvPr id="3074" name="Picture 2" descr="Amnesty campagne Right to Protest voor demonstratierecht">
            <a:extLst>
              <a:ext uri="{FF2B5EF4-FFF2-40B4-BE49-F238E27FC236}">
                <a16:creationId xmlns:a16="http://schemas.microsoft.com/office/drawing/2014/main" id="{BB5FA511-8296-F4C1-2656-5FD59B08B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5" b="3139"/>
          <a:stretch/>
        </p:blipFill>
        <p:spPr bwMode="auto">
          <a:xfrm>
            <a:off x="-1" y="10"/>
            <a:ext cx="12192001" cy="420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3082" name="Freeform: Shape 3081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83" name="Freeform: Shape 3082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4" name="Freeform: Shape 3083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5" name="Freeform: Shape 3084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45F7A-3E5D-5872-DC9B-5E56AD14A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4580785"/>
            <a:ext cx="9416898" cy="4843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tx2"/>
                </a:solidFill>
              </a:rPr>
              <a:t>Demonstratierecht </a:t>
            </a:r>
          </a:p>
        </p:txBody>
      </p:sp>
    </p:spTree>
    <p:extLst>
      <p:ext uri="{BB962C8B-B14F-4D97-AF65-F5344CB8AC3E}">
        <p14:creationId xmlns:p14="http://schemas.microsoft.com/office/powerpoint/2010/main" val="3232106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Overlevenden van een schipbreuk waarbij elf mensen verdronken die onderweg waren naar Europa, worden door de Libische kustwacht naar de haven teruggebracht, april 2023.">
            <a:extLst>
              <a:ext uri="{FF2B5EF4-FFF2-40B4-BE49-F238E27FC236}">
                <a16:creationId xmlns:a16="http://schemas.microsoft.com/office/drawing/2014/main" id="{DE526B65-738F-0197-81F9-34FDA19CF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1" r="-1" b="18082"/>
          <a:stretch/>
        </p:blipFill>
        <p:spPr bwMode="auto">
          <a:xfrm>
            <a:off x="-1" y="10"/>
            <a:ext cx="12228129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237E1DD-BA33-EA4C-DDC5-C69F4AF9E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51037"/>
            <a:ext cx="5021782" cy="1509931"/>
          </a:xfrm>
        </p:spPr>
        <p:txBody>
          <a:bodyPr>
            <a:normAutofit/>
          </a:bodyPr>
          <a:lstStyle/>
          <a:p>
            <a:r>
              <a:rPr lang="nl-NL" sz="3600">
                <a:solidFill>
                  <a:schemeClr val="tx2"/>
                </a:solidFill>
              </a:rPr>
              <a:t>3. Waar lobbyt Amnesty Nederland voor?</a:t>
            </a:r>
            <a:endParaRPr lang="en-NL" sz="36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86D25-D5EB-8CB3-766E-2F9192D50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247" y="4551037"/>
            <a:ext cx="4926411" cy="1509935"/>
          </a:xfrm>
        </p:spPr>
        <p:txBody>
          <a:bodyPr anchor="ctr">
            <a:normAutofit/>
          </a:bodyPr>
          <a:lstStyle/>
          <a:p>
            <a:r>
              <a:rPr lang="nl-NL" sz="1800">
                <a:solidFill>
                  <a:schemeClr val="tx2"/>
                </a:solidFill>
              </a:rPr>
              <a:t>De rechten van mensen die vluchten</a:t>
            </a:r>
          </a:p>
          <a:p>
            <a:endParaRPr lang="en-NL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48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9" name="Rectangle 4108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93E57DF7-2D50-0207-3C78-A25AA6C20C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22" r="15502" b="-2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4102" name="Picture 6" descr="Italië mag van Albanees hof migranten in Albanië gaan opvangen | Buitenland  | NU.nl">
            <a:extLst>
              <a:ext uri="{FF2B5EF4-FFF2-40B4-BE49-F238E27FC236}">
                <a16:creationId xmlns:a16="http://schemas.microsoft.com/office/drawing/2014/main" id="{0BC846E0-8707-9EF7-AF14-0B2A620FF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8" r="-2" b="-2"/>
          <a:stretch/>
        </p:blipFill>
        <p:spPr bwMode="auto"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igratiedeal tussen EU en Egypte rond: 7,4 miljard euro aan leningen en  giften">
            <a:extLst>
              <a:ext uri="{FF2B5EF4-FFF2-40B4-BE49-F238E27FC236}">
                <a16:creationId xmlns:a16="http://schemas.microsoft.com/office/drawing/2014/main" id="{E2050494-05E6-DEBA-CFAB-FC5505B37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1" r="6388" b="-1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111" name="Freeform: Shape 4110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13" name="Freeform: Shape 4112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D52CAB0-CF75-0F7C-A9AB-978658390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nl-NL" sz="2800" b="1"/>
              <a:t>Migratiedeals</a:t>
            </a:r>
            <a:endParaRPr lang="en-NL" sz="2800" b="1"/>
          </a:p>
        </p:txBody>
      </p:sp>
      <p:sp>
        <p:nvSpPr>
          <p:cNvPr id="4115" name="Rectangle 4114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17" name="Rectangle 4116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6" name="Content Placeholder 4105">
            <a:extLst>
              <a:ext uri="{FF2B5EF4-FFF2-40B4-BE49-F238E27FC236}">
                <a16:creationId xmlns:a16="http://schemas.microsoft.com/office/drawing/2014/main" id="{28FEE821-F02E-A22A-CA6B-DF8379CE6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>
            <a:normAutofit/>
          </a:bodyPr>
          <a:lstStyle/>
          <a:p>
            <a:endParaRPr lang="en-US" sz="1700"/>
          </a:p>
        </p:txBody>
      </p:sp>
      <p:pic>
        <p:nvPicPr>
          <p:cNvPr id="4098" name="Picture 2" descr="7 jaar EU Turkijedeal">
            <a:extLst>
              <a:ext uri="{FF2B5EF4-FFF2-40B4-BE49-F238E27FC236}">
                <a16:creationId xmlns:a16="http://schemas.microsoft.com/office/drawing/2014/main" id="{063DCFAC-8FB4-B345-55AA-299EE90F0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5" r="-2" b="45657"/>
          <a:stretch/>
        </p:blipFill>
        <p:spPr bwMode="auto"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990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0" name="Rectangle 616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171" name="Rectangle 617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172" name="Rectangle 6171">
            <a:extLst>
              <a:ext uri="{FF2B5EF4-FFF2-40B4-BE49-F238E27FC236}">
                <a16:creationId xmlns:a16="http://schemas.microsoft.com/office/drawing/2014/main" id="{B31100F1-D354-4213-A20A-AB7AD957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E3FE68-4831-8D18-A676-F246BE0ED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9" y="576263"/>
            <a:ext cx="5206802" cy="29676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Waar lobbyt Amnesty Nederland voor?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1B46D-04E5-CBF0-FAC3-7D608D0B8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99" y="3764975"/>
            <a:ext cx="5206802" cy="219268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Israël en het Bezette Palestijnse Gebied </a:t>
            </a:r>
          </a:p>
        </p:txBody>
      </p:sp>
      <p:pic>
        <p:nvPicPr>
          <p:cNvPr id="5" name="Picture 8" descr="Amnesty Denemarken roept op tot een staakt-het-vuren in Gaza (november 2023).">
            <a:extLst>
              <a:ext uri="{FF2B5EF4-FFF2-40B4-BE49-F238E27FC236}">
                <a16:creationId xmlns:a16="http://schemas.microsoft.com/office/drawing/2014/main" id="{3F50C296-F3B4-7195-4394-8A4D42E6B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1"/>
          <a:stretch/>
        </p:blipFill>
        <p:spPr bwMode="auto">
          <a:xfrm>
            <a:off x="6234115" y="699899"/>
            <a:ext cx="5130018" cy="172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3" name="Rectangle 6172">
            <a:extLst>
              <a:ext uri="{FF2B5EF4-FFF2-40B4-BE49-F238E27FC236}">
                <a16:creationId xmlns:a16="http://schemas.microsoft.com/office/drawing/2014/main" id="{C3C5EE4D-CBCB-4DDE-A660-52A9B267F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364130" y="702088"/>
            <a:ext cx="825987" cy="173394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DDB00A2-42E4-EFCC-1A95-9C87C96E0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7" b="8824"/>
          <a:stretch/>
        </p:blipFill>
        <p:spPr bwMode="auto">
          <a:xfrm>
            <a:off x="6234114" y="2521779"/>
            <a:ext cx="5130018" cy="17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16C422A4-2F6A-26B0-FC7B-0F2158458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2" b="2906"/>
          <a:stretch/>
        </p:blipFill>
        <p:spPr bwMode="auto">
          <a:xfrm>
            <a:off x="6234115" y="4360422"/>
            <a:ext cx="5130018" cy="17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74" name="Straight Connector 6173">
            <a:extLst>
              <a:ext uri="{FF2B5EF4-FFF2-40B4-BE49-F238E27FC236}">
                <a16:creationId xmlns:a16="http://schemas.microsoft.com/office/drawing/2014/main" id="{ADF9D7C6-F5C1-4F7F-957D-8F47CC38D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5" name="Straight Connector 6174">
            <a:extLst>
              <a:ext uri="{FF2B5EF4-FFF2-40B4-BE49-F238E27FC236}">
                <a16:creationId xmlns:a16="http://schemas.microsoft.com/office/drawing/2014/main" id="{5AD91B30-4304-4CFF-90E1-F076C0595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7998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626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C80AAE-3ED1-25F0-F336-00B00B70B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5116529"/>
            <a:ext cx="10592174" cy="1000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3. </a:t>
            </a:r>
            <a:r>
              <a:rPr lang="en-US" sz="4000" err="1">
                <a:solidFill>
                  <a:schemeClr val="tx2"/>
                </a:solidFill>
              </a:rPr>
              <a:t>Waar</a:t>
            </a:r>
            <a:r>
              <a:rPr lang="en-US" sz="4000">
                <a:solidFill>
                  <a:schemeClr val="tx2"/>
                </a:solidFill>
              </a:rPr>
              <a:t> </a:t>
            </a:r>
            <a:r>
              <a:rPr lang="en-US" sz="4000" err="1">
                <a:solidFill>
                  <a:schemeClr val="tx2"/>
                </a:solidFill>
              </a:rPr>
              <a:t>lobbyt</a:t>
            </a:r>
            <a:r>
              <a:rPr lang="en-US" sz="4000">
                <a:solidFill>
                  <a:schemeClr val="tx2"/>
                </a:solidFill>
              </a:rPr>
              <a:t> Amnesty Nederland </a:t>
            </a:r>
            <a:r>
              <a:rPr lang="en-US" sz="4000" err="1">
                <a:solidFill>
                  <a:schemeClr val="tx2"/>
                </a:solidFill>
              </a:rPr>
              <a:t>voor</a:t>
            </a:r>
            <a:r>
              <a:rPr lang="en-US" sz="4000">
                <a:solidFill>
                  <a:schemeClr val="tx2"/>
                </a:solidFill>
              </a:rPr>
              <a:t>?</a:t>
            </a:r>
          </a:p>
        </p:txBody>
      </p:sp>
      <p:pic>
        <p:nvPicPr>
          <p:cNvPr id="5" name="Picture 4" descr="Tunnel met weg">
            <a:extLst>
              <a:ext uri="{FF2B5EF4-FFF2-40B4-BE49-F238E27FC236}">
                <a16:creationId xmlns:a16="http://schemas.microsoft.com/office/drawing/2014/main" id="{EF86DBCE-BEEC-AADA-4877-2D0885C1FA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28" b="30909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9" name="Freeform: Shape 18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7B8F1-8878-9732-5196-7E3A0C6E1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4580785"/>
            <a:ext cx="9416898" cy="4843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tx2"/>
                </a:solidFill>
              </a:rPr>
              <a:t>Apartheid in het Bezette Palestijnse Gebied en Israël</a:t>
            </a:r>
          </a:p>
        </p:txBody>
      </p:sp>
    </p:spTree>
    <p:extLst>
      <p:ext uri="{BB962C8B-B14F-4D97-AF65-F5344CB8AC3E}">
        <p14:creationId xmlns:p14="http://schemas.microsoft.com/office/powerpoint/2010/main" val="416912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EFEA9-8C7F-9115-B71E-D9DD52FD3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nl-NL" sz="3800" dirty="0"/>
              <a:t>3. Waar </a:t>
            </a:r>
            <a:r>
              <a:rPr lang="nl-NL" sz="3800"/>
              <a:t>lobbyt</a:t>
            </a:r>
            <a:r>
              <a:rPr lang="nl-NL" sz="3800" dirty="0"/>
              <a:t> Amnesty Nederland voor?</a:t>
            </a:r>
            <a:endParaRPr lang="en-NL" sz="3800" dirty="0"/>
          </a:p>
        </p:txBody>
      </p:sp>
      <p:sp>
        <p:nvSpPr>
          <p:cNvPr id="4105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1CD2F-CB1E-DF3A-7FCA-E771D3A32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nl-NL" sz="2200"/>
              <a:t>En nog veel meer…</a:t>
            </a:r>
          </a:p>
          <a:p>
            <a:endParaRPr lang="nl-NL" sz="2200"/>
          </a:p>
          <a:p>
            <a:r>
              <a:rPr lang="nl-NL" sz="2200"/>
              <a:t>Succesverhaal: Wet seksuele misdrijven, door de campagne </a:t>
            </a:r>
            <a:r>
              <a:rPr lang="nl-NL" sz="2200" err="1"/>
              <a:t>Let’s</a:t>
            </a:r>
            <a:r>
              <a:rPr lang="nl-NL" sz="2200"/>
              <a:t> Talk </a:t>
            </a:r>
            <a:r>
              <a:rPr lang="nl-NL" sz="2200" err="1"/>
              <a:t>About</a:t>
            </a:r>
            <a:r>
              <a:rPr lang="nl-NL" sz="2200"/>
              <a:t> YES!</a:t>
            </a:r>
            <a:endParaRPr lang="en-NL" sz="220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D0D3F5B-B3A3-B1A4-198E-8A3BAD6B8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843337"/>
            <a:ext cx="6903720" cy="517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653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847018-8907-9CF6-B77A-1B7889423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ptos Display" panose="020B0004020202020204" pitchFamily="34" charset="0"/>
              </a:rPr>
              <a:t>4. </a:t>
            </a:r>
            <a:r>
              <a:rPr lang="en-US" sz="3600" kern="1200" dirty="0" err="1">
                <a:solidFill>
                  <a:schemeClr val="tx1"/>
                </a:solidFill>
                <a:latin typeface="Aptos Display" panose="020B0004020202020204" pitchFamily="34" charset="0"/>
              </a:rPr>
              <a:t>Kabinet</a:t>
            </a:r>
            <a:r>
              <a:rPr lang="en-US" sz="3600" kern="1200" dirty="0">
                <a:solidFill>
                  <a:schemeClr val="tx1"/>
                </a:solidFill>
                <a:latin typeface="Aptos Display" panose="020B0004020202020204" pitchFamily="34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Aptos Display" panose="020B0004020202020204" pitchFamily="34" charset="0"/>
              </a:rPr>
              <a:t>Schoof</a:t>
            </a:r>
            <a:r>
              <a:rPr lang="en-US" sz="3600" kern="1200" dirty="0">
                <a:solidFill>
                  <a:schemeClr val="tx1"/>
                </a:solidFill>
                <a:latin typeface="Aptos Display" panose="020B0004020202020204" pitchFamily="34" charset="0"/>
              </a:rPr>
              <a:t>: </a:t>
            </a:r>
            <a:r>
              <a:rPr lang="en-US" sz="3600" kern="1200" dirty="0" err="1">
                <a:solidFill>
                  <a:schemeClr val="tx1"/>
                </a:solidFill>
                <a:latin typeface="Aptos Display" panose="020B0004020202020204" pitchFamily="34" charset="0"/>
              </a:rPr>
              <a:t>Nieuwe</a:t>
            </a:r>
            <a:r>
              <a:rPr lang="en-US" sz="3600" kern="1200" dirty="0">
                <a:solidFill>
                  <a:schemeClr val="tx1"/>
                </a:solidFill>
                <a:latin typeface="Aptos Display" panose="020B0004020202020204" pitchFamily="34" charset="0"/>
              </a:rPr>
              <a:t> ronde, </a:t>
            </a:r>
            <a:r>
              <a:rPr lang="en-US" sz="3600" kern="1200" dirty="0" err="1">
                <a:solidFill>
                  <a:schemeClr val="tx1"/>
                </a:solidFill>
                <a:latin typeface="Aptos Display" panose="020B0004020202020204" pitchFamily="34" charset="0"/>
              </a:rPr>
              <a:t>nieuwe</a:t>
            </a:r>
            <a:r>
              <a:rPr lang="en-US" sz="3600" kern="1200" dirty="0">
                <a:solidFill>
                  <a:schemeClr val="tx1"/>
                </a:solidFill>
                <a:latin typeface="Aptos Display" panose="020B0004020202020204" pitchFamily="34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Aptos Display" panose="020B0004020202020204" pitchFamily="34" charset="0"/>
              </a:rPr>
              <a:t>kansen</a:t>
            </a:r>
            <a:r>
              <a:rPr lang="en-US" sz="3600" kern="1200" dirty="0">
                <a:solidFill>
                  <a:schemeClr val="tx1"/>
                </a:solidFill>
                <a:latin typeface="Aptos Display" panose="020B0004020202020204" pitchFamily="34" charset="0"/>
              </a:rPr>
              <a:t>?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ordesfoto van het nieuwe kabinet met deze Brabantse ...">
            <a:extLst>
              <a:ext uri="{FF2B5EF4-FFF2-40B4-BE49-F238E27FC236}">
                <a16:creationId xmlns:a16="http://schemas.microsoft.com/office/drawing/2014/main" id="{00DF7A50-F201-E70E-B1E9-A45056A39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386173"/>
            <a:ext cx="7214616" cy="405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527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EFEA9-8C7F-9115-B71E-D9DD52FD3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4. Kabinet Schoof: nieuwe ronde, nieuwe kansen?</a:t>
            </a:r>
            <a:endParaRPr lang="en-NL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1CD2F-CB1E-DF3A-7FCA-E771D3A32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nl-NL"/>
              <a:t>Mensenrechten?</a:t>
            </a:r>
          </a:p>
          <a:p>
            <a:endParaRPr lang="nl-NL"/>
          </a:p>
          <a:p>
            <a:r>
              <a:rPr lang="nl-NL"/>
              <a:t>Zorgen over o.a.:</a:t>
            </a:r>
          </a:p>
          <a:p>
            <a:r>
              <a:rPr lang="nl-NL"/>
              <a:t>Ongelijke behandeling </a:t>
            </a:r>
          </a:p>
          <a:p>
            <a:r>
              <a:rPr lang="nl-NL"/>
              <a:t>Asiel </a:t>
            </a:r>
          </a:p>
          <a:p>
            <a:r>
              <a:rPr lang="nl-NL"/>
              <a:t>Israël en het Bezette Palestijnse Gebied</a:t>
            </a:r>
            <a:endParaRPr lang="nl-NL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950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E498F43-9010-75D5-58A5-3214577C7948}"/>
              </a:ext>
            </a:extLst>
          </p:cNvPr>
          <p:cNvSpPr txBox="1"/>
          <p:nvPr/>
        </p:nvSpPr>
        <p:spPr>
          <a:xfrm>
            <a:off x="638881" y="457200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>
                <a:latin typeface="+mj-lt"/>
                <a:ea typeface="+mj-ea"/>
                <a:cs typeface="+mj-cs"/>
              </a:rPr>
              <a:t>Amnesty’s respons</a:t>
            </a:r>
          </a:p>
        </p:txBody>
      </p:sp>
      <p:sp>
        <p:nvSpPr>
          <p:cNvPr id="1041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0C906C-DA66-8238-8529-0D5FB2428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934" y="2642616"/>
            <a:ext cx="2884627" cy="3605784"/>
          </a:xfrm>
          <a:prstGeom prst="rect">
            <a:avLst/>
          </a:prstGeom>
        </p:spPr>
      </p:pic>
      <p:pic>
        <p:nvPicPr>
          <p:cNvPr id="1026" name="Picture 2" descr="Amnesty International: samen strijden we voor mensenrechten">
            <a:extLst>
              <a:ext uri="{FF2B5EF4-FFF2-40B4-BE49-F238E27FC236}">
                <a16:creationId xmlns:a16="http://schemas.microsoft.com/office/drawing/2014/main" id="{0FA37071-5D28-9662-85FA-008AF464B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0742" y="2642616"/>
            <a:ext cx="5401923" cy="36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BE9C183A-97D6-6D53-2495-8A871ABCF0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L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DEB9BBFC-A6A9-9C67-7E9D-9EBA3E24F9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L"/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D113EC6A-291E-4560-70B9-82BAF78D2E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L"/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E1E8E2AE-5928-A0C1-6B04-5DE6802589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77342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EFEA9-8C7F-9115-B71E-D9DD52FD3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4200"/>
              <a:t>4. Kabinet Schoof: nieuwe ronde, nieuwe kansen?</a:t>
            </a:r>
            <a:endParaRPr lang="en-NL" sz="4200"/>
          </a:p>
        </p:txBody>
      </p:sp>
      <p:sp>
        <p:nvSpPr>
          <p:cNvPr id="512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1CD2F-CB1E-DF3A-7FCA-E771D3A32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nl-NL" sz="2200"/>
          </a:p>
          <a:p>
            <a:r>
              <a:rPr lang="nl-NL" sz="2200"/>
              <a:t>Kennismakingen</a:t>
            </a:r>
          </a:p>
          <a:p>
            <a:endParaRPr lang="nl-NL" sz="2200"/>
          </a:p>
          <a:p>
            <a:r>
              <a:rPr lang="nl-NL" sz="2200"/>
              <a:t>Kritische dialoog</a:t>
            </a:r>
          </a:p>
          <a:p>
            <a:endParaRPr lang="nl-NL" sz="2200"/>
          </a:p>
        </p:txBody>
      </p:sp>
      <p:pic>
        <p:nvPicPr>
          <p:cNvPr id="5122" name="Picture 2" descr="20220908 092131 Hague Franc Weerwind Minister Editorial Stock Photo ...">
            <a:extLst>
              <a:ext uri="{FF2B5EF4-FFF2-40B4-BE49-F238E27FC236}">
                <a16:creationId xmlns:a16="http://schemas.microsoft.com/office/drawing/2014/main" id="{0AC996DB-1487-3351-D820-1D4A57441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9" r="14250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329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84792-E491-72E8-751E-B99A7DB61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2EA6A-CFC1-653C-D60E-6C07594E7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1. Introductie</a:t>
            </a:r>
          </a:p>
          <a:p>
            <a:r>
              <a:rPr lang="nl-NL" dirty="0"/>
              <a:t>2. Lobbyen, wat is dat?</a:t>
            </a:r>
          </a:p>
          <a:p>
            <a:r>
              <a:rPr lang="nl-NL" dirty="0"/>
              <a:t>3. Waar </a:t>
            </a:r>
            <a:r>
              <a:rPr lang="nl-NL"/>
              <a:t>lobbyt</a:t>
            </a:r>
            <a:r>
              <a:rPr lang="nl-NL" dirty="0"/>
              <a:t> Amnesty International Nederland voor?</a:t>
            </a:r>
          </a:p>
          <a:p>
            <a:r>
              <a:rPr lang="nl-NL" dirty="0"/>
              <a:t>4. Kabinet Schoof: nieuwe ronde, nieuwe kansen?</a:t>
            </a:r>
          </a:p>
          <a:p>
            <a:endParaRPr lang="nl-NL" dirty="0"/>
          </a:p>
          <a:p>
            <a:endParaRPr lang="nl-NL" dirty="0"/>
          </a:p>
          <a:p>
            <a:r>
              <a:rPr lang="nl-NL" i="1" dirty="0"/>
              <a:t>Vragen stellen? Graag!</a:t>
            </a:r>
            <a:endParaRPr lang="en-NL" i="1" dirty="0"/>
          </a:p>
        </p:txBody>
      </p:sp>
    </p:spTree>
    <p:extLst>
      <p:ext uri="{BB962C8B-B14F-4D97-AF65-F5344CB8AC3E}">
        <p14:creationId xmlns:p14="http://schemas.microsoft.com/office/powerpoint/2010/main" val="3525278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EFEA9-8C7F-9115-B71E-D9DD52FD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Kabinet Schoof: nieuwe ronde, nieuwe kansen?</a:t>
            </a:r>
            <a:endParaRPr lang="en-NL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935331-DEA3-ABA8-2778-7C9CDA8110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7760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40EFEA9-8C7F-9115-B71E-D9DD52FD3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nl-NL" sz="3600">
                <a:solidFill>
                  <a:schemeClr val="tx2"/>
                </a:solidFill>
              </a:rPr>
              <a:t>5. Last words of hope</a:t>
            </a:r>
            <a:endParaRPr lang="en-NL" sz="3600">
              <a:solidFill>
                <a:schemeClr val="tx2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BE1CD2F-CB1E-DF3A-7FCA-E771D3A32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nl-NL" sz="1800" dirty="0">
                <a:solidFill>
                  <a:schemeClr val="tx2"/>
                </a:solidFill>
              </a:rPr>
              <a:t>Nieuwe leden sinds de verkiezingen</a:t>
            </a:r>
          </a:p>
          <a:p>
            <a:r>
              <a:rPr lang="nl-NL" sz="1800" dirty="0">
                <a:solidFill>
                  <a:schemeClr val="tx2"/>
                </a:solidFill>
              </a:rPr>
              <a:t>Gezamenlijke strijdlust</a:t>
            </a:r>
          </a:p>
          <a:p>
            <a:r>
              <a:rPr lang="nl-NL" sz="1800" dirty="0">
                <a:solidFill>
                  <a:schemeClr val="tx2"/>
                </a:solidFill>
              </a:rPr>
              <a:t>Maatschappelijk middenveld verenigt zich</a:t>
            </a:r>
          </a:p>
          <a:p>
            <a:r>
              <a:rPr lang="nl-NL" sz="1800" dirty="0" err="1">
                <a:solidFill>
                  <a:schemeClr val="tx2"/>
                </a:solidFill>
              </a:rPr>
              <a:t>Femicide</a:t>
            </a:r>
            <a:r>
              <a:rPr lang="nl-NL" sz="1800" dirty="0">
                <a:solidFill>
                  <a:schemeClr val="tx2"/>
                </a:solidFill>
              </a:rPr>
              <a:t>/psychisch geweld</a:t>
            </a:r>
          </a:p>
        </p:txBody>
      </p:sp>
    </p:spTree>
    <p:extLst>
      <p:ext uri="{BB962C8B-B14F-4D97-AF65-F5344CB8AC3E}">
        <p14:creationId xmlns:p14="http://schemas.microsoft.com/office/powerpoint/2010/main" val="2239446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038" name="Oval 1037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Oval 1038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Oval 1039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Oval 1040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2" name="Oval 1041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Oval 1042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1048" name="Straight Connector 1047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Straight Connector 1048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0" name="Straight Connector 1049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1" name="Straight Connector 1050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Bestuur Amnesty Nederland - eindverantwoordelijk voor AINL">
            <a:extLst>
              <a:ext uri="{FF2B5EF4-FFF2-40B4-BE49-F238E27FC236}">
                <a16:creationId xmlns:a16="http://schemas.microsoft.com/office/drawing/2014/main" id="{F6304478-2CA7-E01D-2489-99C003DD0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" r="1" b="1"/>
          <a:stretch/>
        </p:blipFill>
        <p:spPr bwMode="auto">
          <a:xfrm>
            <a:off x="626590" y="317578"/>
            <a:ext cx="10851111" cy="350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3" name="Group 1052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482489"/>
            <a:ext cx="304800" cy="429768"/>
            <a:chOff x="215328" y="-46937"/>
            <a:chExt cx="304800" cy="2773841"/>
          </a:xfrm>
        </p:grpSpPr>
        <p:cxnSp>
          <p:nvCxnSpPr>
            <p:cNvPr id="1054" name="Straight Connector 1053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5" name="Straight Connector 1054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6" name="Straight Connector 1055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Connector 1056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1" name="Group 1060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1062" name="Straight Connector 1061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3" name="Straight Connector 1062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4" name="Straight Connector 1063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5" name="Straight Connector 1064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AEFD970-A807-4E9D-13B3-1EEE97E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018137"/>
            <a:ext cx="4569060" cy="2129586"/>
          </a:xfrm>
          <a:noFill/>
        </p:spPr>
        <p:txBody>
          <a:bodyPr anchor="t">
            <a:normAutofit/>
          </a:bodyPr>
          <a:lstStyle/>
          <a:p>
            <a:r>
              <a:rPr lang="nl-NL" sz="4800">
                <a:solidFill>
                  <a:schemeClr val="bg1"/>
                </a:solidFill>
              </a:rPr>
              <a:t>1. Introductie</a:t>
            </a:r>
            <a:endParaRPr lang="en-NL" sz="4800">
              <a:solidFill>
                <a:schemeClr val="bg1"/>
              </a:solidFill>
            </a:endParaRP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5030AA62-EE34-D894-FA92-1E32C28E6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080" y="4018143"/>
            <a:ext cx="5674105" cy="2129599"/>
          </a:xfrm>
          <a:noFill/>
        </p:spPr>
        <p:txBody>
          <a:bodyPr anchor="t">
            <a:normAutofit/>
          </a:bodyPr>
          <a:lstStyle/>
          <a:p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47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C971E-3913-4D21-F314-8637D3385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2. Lobbyen, wat is dat?</a:t>
            </a:r>
            <a:endParaRPr lang="en-NL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20B4D-8AE8-CEAC-AE5C-6B42A1558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3605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FD9A58-E0B8-F133-47BA-EE66AA382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5FE8A18-4BF8-11C5-F95E-A6834F042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74093F4-18B5-EE74-5668-EA4941F33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E5A959-0EA0-F9EB-0132-A68DDF7F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2. </a:t>
            </a:r>
            <a:r>
              <a:rPr lang="nl-NL">
                <a:solidFill>
                  <a:srgbClr val="FFFFFF"/>
                </a:solidFill>
              </a:rPr>
              <a:t>Lobbyen, wat is dat?</a:t>
            </a:r>
            <a:endParaRPr lang="en-NL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4D27473-58BF-36ED-5D24-04516B9AC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47D68-AC5E-1FA5-93AB-4C577F6FE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endParaRPr lang="nl-NL"/>
          </a:p>
          <a:p>
            <a:pPr marL="0" indent="0">
              <a:buNone/>
            </a:pPr>
            <a:r>
              <a:rPr lang="nl-NL"/>
              <a:t>Zorgen dat de </a:t>
            </a:r>
            <a:r>
              <a:rPr lang="nl-NL" u="sng"/>
              <a:t>juiste</a:t>
            </a:r>
            <a:r>
              <a:rPr lang="nl-NL"/>
              <a:t> informatie op het </a:t>
            </a:r>
            <a:r>
              <a:rPr lang="nl-NL" u="sng"/>
              <a:t>juiste</a:t>
            </a:r>
            <a:r>
              <a:rPr lang="nl-NL"/>
              <a:t> moment bij de </a:t>
            </a:r>
            <a:r>
              <a:rPr lang="nl-NL" u="sng"/>
              <a:t>juiste</a:t>
            </a:r>
            <a:r>
              <a:rPr lang="nl-NL"/>
              <a:t> personen ligt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89560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37301B-1366-DBD5-EB2B-E8A84D8E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nl-NL" sz="4000"/>
              <a:t>Cirkels van invloed</a:t>
            </a:r>
            <a:endParaRPr lang="en-NL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7046E-31EA-2C8C-095C-EFDE2FD40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nl-NL" sz="2000"/>
              <a:t>Machthebbers</a:t>
            </a:r>
          </a:p>
          <a:p>
            <a:r>
              <a:rPr lang="nl-NL" sz="2000"/>
              <a:t>Invloedrijke actoren</a:t>
            </a:r>
          </a:p>
          <a:p>
            <a:r>
              <a:rPr lang="nl-NL" sz="2000"/>
              <a:t>De kiezers</a:t>
            </a:r>
            <a:endParaRPr lang="en-NL" sz="2000"/>
          </a:p>
        </p:txBody>
      </p:sp>
      <p:pic>
        <p:nvPicPr>
          <p:cNvPr id="5" name="Picture 4" descr="Rood speelgoedpoppetje die voor twee rijen met witte figuurtjes staat">
            <a:extLst>
              <a:ext uri="{FF2B5EF4-FFF2-40B4-BE49-F238E27FC236}">
                <a16:creationId xmlns:a16="http://schemas.microsoft.com/office/drawing/2014/main" id="{0A75CDA7-E66A-098A-5B9B-543220AB74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398" r="22541" b="-2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4796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E91C6-1E58-DC9F-BB0D-07EA7D452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38328"/>
            <a:ext cx="10210800" cy="10789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 err="1"/>
              <a:t>Beleidsbeïnvloeding</a:t>
            </a:r>
            <a:r>
              <a:rPr lang="en-US" sz="5400" dirty="0"/>
              <a:t> </a:t>
            </a:r>
            <a:r>
              <a:rPr lang="en-US" sz="5400" dirty="0" err="1"/>
              <a:t>begint</a:t>
            </a:r>
            <a:r>
              <a:rPr lang="en-US" sz="5400" dirty="0"/>
              <a:t> met…</a:t>
            </a:r>
          </a:p>
        </p:txBody>
      </p:sp>
      <p:pic>
        <p:nvPicPr>
          <p:cNvPr id="4098" name="Picture 2" descr="Joy in Reading: A Middle School Literacy Enrichment Program - AMLE">
            <a:extLst>
              <a:ext uri="{FF2B5EF4-FFF2-40B4-BE49-F238E27FC236}">
                <a16:creationId xmlns:a16="http://schemas.microsoft.com/office/drawing/2014/main" id="{C29CF686-AD50-195B-9E0E-8C1DDCDF87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148" y="2863085"/>
            <a:ext cx="4974336" cy="305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5 Tips on Effective Networking: Digitally or In-Person">
            <a:extLst>
              <a:ext uri="{FF2B5EF4-FFF2-40B4-BE49-F238E27FC236}">
                <a16:creationId xmlns:a16="http://schemas.microsoft.com/office/drawing/2014/main" id="{11759055-5DF0-0394-2C14-550528D06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8516" y="2935658"/>
            <a:ext cx="4974336" cy="290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623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C8F1E-15D2-0212-1270-F98DBF857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Belangrijkste</a:t>
            </a:r>
            <a:r>
              <a:rPr lang="en-US" b="1" dirty="0"/>
              <a:t> </a:t>
            </a:r>
            <a:r>
              <a:rPr lang="en-US" b="1" dirty="0" err="1"/>
              <a:t>bronnen</a:t>
            </a:r>
            <a:endParaRPr lang="en-NL" b="1" dirty="0"/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99C6543C-ACEB-96E0-9A6E-45D427C2E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02" y="1349140"/>
            <a:ext cx="3522406" cy="1492187"/>
          </a:xfrm>
        </p:spPr>
      </p:pic>
      <p:pic>
        <p:nvPicPr>
          <p:cNvPr id="6146" name="Picture 2" descr="Plenaire zaal">
            <a:extLst>
              <a:ext uri="{FF2B5EF4-FFF2-40B4-BE49-F238E27FC236}">
                <a16:creationId xmlns:a16="http://schemas.microsoft.com/office/drawing/2014/main" id="{07BA1D0C-8C67-FECD-D070-83F55D9CB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842" y="1690688"/>
            <a:ext cx="4487056" cy="299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04CF76-8737-5BD6-232A-C52F72A0FDC8}"/>
              </a:ext>
            </a:extLst>
          </p:cNvPr>
          <p:cNvSpPr txBox="1"/>
          <p:nvPr/>
        </p:nvSpPr>
        <p:spPr>
          <a:xfrm flipH="1">
            <a:off x="7147560" y="4826000"/>
            <a:ext cx="44413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Tweede Kamer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Agenda’s,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moties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Kamervragen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bezoeken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Ronde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Tafels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26C3783-8EB8-780D-B597-62E823612B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02" y="4315461"/>
            <a:ext cx="3870959" cy="21774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E7685B-7036-7D8C-0F92-F9ADFD9FF71A}"/>
              </a:ext>
            </a:extLst>
          </p:cNvPr>
          <p:cNvSpPr txBox="1"/>
          <p:nvPr/>
        </p:nvSpPr>
        <p:spPr>
          <a:xfrm>
            <a:off x="528676" y="2982933"/>
            <a:ext cx="4561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Ministeries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Agenda’s, 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i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euws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Kamerbrieven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Kabinetsreacties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endParaRPr kumimoji="0" lang="en-NL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B0E460-EB9B-1263-EC13-DE10275AA4FC}"/>
              </a:ext>
            </a:extLst>
          </p:cNvPr>
          <p:cNvSpPr txBox="1"/>
          <p:nvPr/>
        </p:nvSpPr>
        <p:spPr>
          <a:xfrm>
            <a:off x="4674881" y="1832292"/>
            <a:ext cx="26752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internationale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media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6BBF04-C418-094E-B5AD-39371ED27534}"/>
              </a:ext>
            </a:extLst>
          </p:cNvPr>
          <p:cNvSpPr txBox="1"/>
          <p:nvPr/>
        </p:nvSpPr>
        <p:spPr>
          <a:xfrm flipH="1">
            <a:off x="4757057" y="3755572"/>
            <a:ext cx="2186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Andere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NGO’s</a:t>
            </a:r>
            <a:endParaRPr kumimoji="0" lang="en-NL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B29251D-48ED-A3E5-FF1B-EFA35C8DC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4881" y="4826000"/>
            <a:ext cx="2268845" cy="77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67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9" name="Rectangle 2088">
            <a:extLst>
              <a:ext uri="{FF2B5EF4-FFF2-40B4-BE49-F238E27FC236}">
                <a16:creationId xmlns:a16="http://schemas.microsoft.com/office/drawing/2014/main" id="{4E98B8B0-573C-43DD-85FE-31433D570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Ministerie van Buitenlandse Zaken - Werken voor Nederland">
            <a:extLst>
              <a:ext uri="{FF2B5EF4-FFF2-40B4-BE49-F238E27FC236}">
                <a16:creationId xmlns:a16="http://schemas.microsoft.com/office/drawing/2014/main" id="{75BC6106-594A-CCDB-D514-8205FF690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" r="23207" b="-1"/>
          <a:stretch/>
        </p:blipFill>
        <p:spPr bwMode="auto">
          <a:xfrm>
            <a:off x="20" y="10"/>
            <a:ext cx="76427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1" name="Rectangle 2090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63" y="3986129"/>
            <a:ext cx="6288261" cy="22532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190D01-E95B-56F8-F4D4-1DDB8A5FD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152624"/>
            <a:ext cx="2112264" cy="1920240"/>
          </a:xfrm>
        </p:spPr>
        <p:txBody>
          <a:bodyPr>
            <a:normAutofit/>
          </a:bodyPr>
          <a:lstStyle/>
          <a:p>
            <a:r>
              <a:rPr lang="nl-NL" sz="2400"/>
              <a:t>Hoe ziet een werkweek eruit?</a:t>
            </a:r>
            <a:endParaRPr lang="en-NL" sz="2400"/>
          </a:p>
        </p:txBody>
      </p:sp>
      <p:pic>
        <p:nvPicPr>
          <p:cNvPr id="2050" name="Picture 2" descr="Wat is de Tweede Kamer? | Tweede Kamer der Staten-Generaal">
            <a:extLst>
              <a:ext uri="{FF2B5EF4-FFF2-40B4-BE49-F238E27FC236}">
                <a16:creationId xmlns:a16="http://schemas.microsoft.com/office/drawing/2014/main" id="{5308C493-DD95-6F7B-88EF-EB6E3EFE7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87" r="1" b="1463"/>
          <a:stretch/>
        </p:blipFill>
        <p:spPr bwMode="auto">
          <a:xfrm>
            <a:off x="7720049" y="10"/>
            <a:ext cx="4471952" cy="224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3" name="Rectangle 2092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370" y="47845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5" name="Rectangle 2094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407046" y="5103601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6" name="Content Placeholder 2085">
            <a:extLst>
              <a:ext uri="{FF2B5EF4-FFF2-40B4-BE49-F238E27FC236}">
                <a16:creationId xmlns:a16="http://schemas.microsoft.com/office/drawing/2014/main" id="{9A9CAF55-4341-C20B-E1D1-F4681064C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92" y="4151376"/>
            <a:ext cx="3319272" cy="1920240"/>
          </a:xfrm>
        </p:spPr>
        <p:txBody>
          <a:bodyPr anchor="ctr">
            <a:normAutofit/>
          </a:bodyPr>
          <a:lstStyle/>
          <a:p>
            <a:endParaRPr lang="en-US" sz="1700"/>
          </a:p>
        </p:txBody>
      </p:sp>
      <p:pic>
        <p:nvPicPr>
          <p:cNvPr id="2054" name="Picture 6" descr="Kopje koffie vanwege eerdere overlast werkzaamheden">
            <a:extLst>
              <a:ext uri="{FF2B5EF4-FFF2-40B4-BE49-F238E27FC236}">
                <a16:creationId xmlns:a16="http://schemas.microsoft.com/office/drawing/2014/main" id="{EBBB42E8-63B6-DC4F-9683-F41A8CFC7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7" r="1" b="6273"/>
          <a:stretch/>
        </p:blipFill>
        <p:spPr bwMode="auto">
          <a:xfrm>
            <a:off x="7720049" y="2308860"/>
            <a:ext cx="4471952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Betere inzichten in relatie media/politiek dankzij Polpo’s slimme ...">
            <a:extLst>
              <a:ext uri="{FF2B5EF4-FFF2-40B4-BE49-F238E27FC236}">
                <a16:creationId xmlns:a16="http://schemas.microsoft.com/office/drawing/2014/main" id="{91DF0D0E-F7E6-4A1A-7657-ED533A502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69" b="3"/>
          <a:stretch/>
        </p:blipFill>
        <p:spPr bwMode="auto">
          <a:xfrm>
            <a:off x="7720049" y="4617720"/>
            <a:ext cx="4471957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14337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2024, Amnesty Politieke Zaken" id="{5011F0F9-8A4C-4440-837B-42D6F3EE200F}" vid="{DC363634-8E80-47AB-B5FD-56EB06C933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2024, Amnesty Politieke Zaken" id="{5011F0F9-8A4C-4440-837B-42D6F3EE200F}" vid="{3E1F7BBD-EE4D-444F-9277-A2411AF7EF71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gio xmlns="6fbe3555-e66a-4fca-a2ff-f06c45b46fe8">None</Regio>
    <lcf76f155ced4ddcb4097134ff3c332f xmlns="6fbe3555-e66a-4fca-a2ff-f06c45b46fe8">
      <Terms xmlns="http://schemas.microsoft.com/office/infopath/2007/PartnerControls"/>
    </lcf76f155ced4ddcb4097134ff3c332f>
    <Year xmlns="6fbe3555-e66a-4fca-a2ff-f06c45b46fe8">2024-10-15T10:07:30+00:00</Year>
    <Year_x0020_v2 xmlns="6fbe3555-e66a-4fca-a2ff-f06c45b46fe8">2018</Year_x0020_v2>
    <TaxCatchAll xmlns="138e79af-97e9-467e-b691-fc96845a506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BFF3821AF61A4C906D7A8D10F4F354" ma:contentTypeVersion="20" ma:contentTypeDescription="Een nieuw document maken." ma:contentTypeScope="" ma:versionID="8b64baf637ac03c31e1c01d10c4c4405">
  <xsd:schema xmlns:xsd="http://www.w3.org/2001/XMLSchema" xmlns:xs="http://www.w3.org/2001/XMLSchema" xmlns:p="http://schemas.microsoft.com/office/2006/metadata/properties" xmlns:ns2="6fbe3555-e66a-4fca-a2ff-f06c45b46fe8" xmlns:ns3="b858ee3f-d102-42e9-815a-6bb95f8334dc" xmlns:ns4="138e79af-97e9-467e-b691-fc96845a5065" targetNamespace="http://schemas.microsoft.com/office/2006/metadata/properties" ma:root="true" ma:fieldsID="c6e0ae6f77ff96021d7df60d5fd1fa33" ns2:_="" ns3:_="" ns4:_="">
    <xsd:import namespace="6fbe3555-e66a-4fca-a2ff-f06c45b46fe8"/>
    <xsd:import namespace="b858ee3f-d102-42e9-815a-6bb95f8334dc"/>
    <xsd:import namespace="138e79af-97e9-467e-b691-fc96845a50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Year" minOccurs="0"/>
                <xsd:element ref="ns2:Regio" minOccurs="0"/>
                <xsd:element ref="ns3:SharedWithUsers" minOccurs="0"/>
                <xsd:element ref="ns3:SharedWithDetails" minOccurs="0"/>
                <xsd:element ref="ns2:Year_x0020_v2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be3555-e66a-4fca-a2ff-f06c45b46f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Year" ma:index="14" nillable="true" ma:displayName="Year" ma:default="[today]" ma:format="DateOnly" ma:internalName="Year">
      <xsd:simpleType>
        <xsd:restriction base="dms:DateTime"/>
      </xsd:simpleType>
    </xsd:element>
    <xsd:element name="Regio" ma:index="15" nillable="true" ma:displayName="Regio" ma:default="None" ma:format="Dropdown" ma:internalName="Regio">
      <xsd:simpleType>
        <xsd:union memberTypes="dms:Text">
          <xsd:simpleType>
            <xsd:restriction base="dms:Choice">
              <xsd:enumeration value="BL"/>
              <xsd:enumeration value="DFG"/>
              <xsd:enumeration value="FNU"/>
              <xsd:enumeration value="NOG"/>
              <xsd:enumeration value="ZZ"/>
              <xsd:enumeration value="None"/>
            </xsd:restriction>
          </xsd:simpleType>
        </xsd:union>
      </xsd:simpleType>
    </xsd:element>
    <xsd:element name="Year_x0020_v2" ma:index="18" nillable="true" ma:displayName="Year v2" ma:default="2018" ma:format="Dropdown" ma:internalName="Year_x0020_v2">
      <xsd:simpleType>
        <xsd:union memberTypes="dms:Text">
          <xsd:simpleType>
            <xsd:restriction base="dms:Choice">
              <xsd:enumeration value="2018"/>
              <xsd:enumeration value="2019"/>
              <xsd:enumeration value="2020"/>
              <xsd:enumeration value="2021"/>
              <xsd:enumeration value="2022"/>
              <xsd:enumeration value="2017"/>
              <xsd:enumeration value="2016"/>
              <xsd:enumeration value="2015"/>
            </xsd:restriction>
          </xsd:simpleType>
        </xsd:un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Afbeeldingtags" ma:readOnly="false" ma:fieldId="{5cf76f15-5ced-4ddc-b409-7134ff3c332f}" ma:taxonomyMulti="true" ma:sspId="498aaf55-db08-4835-90a1-c58ae7bb5e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58ee3f-d102-42e9-815a-6bb95f8334d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e79af-97e9-467e-b691-fc96845a5065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d944da4e-babd-4045-b588-0bbabf871756}" ma:internalName="TaxCatchAll" ma:showField="CatchAllData" ma:web="b858ee3f-d102-42e9-815a-6bb95f8334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A13803-4B56-46A9-9F46-523E697995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6358AB-CAFE-4667-A59A-0374D0B879DB}">
  <ds:schemaRefs>
    <ds:schemaRef ds:uri="http://schemas.microsoft.com/office/2006/metadata/properties"/>
    <ds:schemaRef ds:uri="http://schemas.microsoft.com/office/infopath/2007/PartnerControls"/>
    <ds:schemaRef ds:uri="6fbe3555-e66a-4fca-a2ff-f06c45b46fe8"/>
    <ds:schemaRef ds:uri="138e79af-97e9-467e-b691-fc96845a5065"/>
  </ds:schemaRefs>
</ds:datastoreItem>
</file>

<file path=customXml/itemProps3.xml><?xml version="1.0" encoding="utf-8"?>
<ds:datastoreItem xmlns:ds="http://schemas.openxmlformats.org/officeDocument/2006/customXml" ds:itemID="{50EF2BE8-7E17-432A-A3CF-67D1F9CFB1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be3555-e66a-4fca-a2ff-f06c45b46fe8"/>
    <ds:schemaRef ds:uri="b858ee3f-d102-42e9-815a-6bb95f8334dc"/>
    <ds:schemaRef ds:uri="138e79af-97e9-467e-b691-fc96845a50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ab085100-56a4-4662-94ad-723e9994b959}" enabled="1" method="Standard" siteId="{c2dbf829-378d-44c1-b47a-1c043924ddf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310</Words>
  <Application>Microsoft Office PowerPoint</Application>
  <PresentationFormat>Widescreen</PresentationFormat>
  <Paragraphs>64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Calibri Light</vt:lpstr>
      <vt:lpstr>Helvetica Neue Medium</vt:lpstr>
      <vt:lpstr>Kantoorthema</vt:lpstr>
      <vt:lpstr>Office Theme</vt:lpstr>
      <vt:lpstr>Lobbyen voor mensenrechten in Den Haag</vt:lpstr>
      <vt:lpstr>PowerPoint Presentation</vt:lpstr>
      <vt:lpstr>1. Introductie</vt:lpstr>
      <vt:lpstr>2. Lobbyen, wat is dat?</vt:lpstr>
      <vt:lpstr>2. Lobbyen, wat is dat?</vt:lpstr>
      <vt:lpstr>Cirkels van invloed</vt:lpstr>
      <vt:lpstr>Beleidsbeïnvloeding begint met…</vt:lpstr>
      <vt:lpstr>Belangrijkste bronnen</vt:lpstr>
      <vt:lpstr>Hoe ziet een werkweek eruit?</vt:lpstr>
      <vt:lpstr>3. Waar lobbyt Amnesty Nederland voor?</vt:lpstr>
      <vt:lpstr>3. Waar lobbyt Amnesty Nederland voor?</vt:lpstr>
      <vt:lpstr>Migratiedeals</vt:lpstr>
      <vt:lpstr>3. Waar lobbyt Amnesty Nederland voor?</vt:lpstr>
      <vt:lpstr>3. Waar lobbyt Amnesty Nederland voor?</vt:lpstr>
      <vt:lpstr>3. Waar lobbyt Amnesty Nederland voor?</vt:lpstr>
      <vt:lpstr>4. Kabinet Schoof: Nieuwe ronde, nieuwe kansen?</vt:lpstr>
      <vt:lpstr>4. Kabinet Schoof: nieuwe ronde, nieuwe kansen?</vt:lpstr>
      <vt:lpstr>PowerPoint Presentation</vt:lpstr>
      <vt:lpstr>4. Kabinet Schoof: nieuwe ronde, nieuwe kansen?</vt:lpstr>
      <vt:lpstr>4. Kabinet Schoof: nieuwe ronde, nieuwe kansen?</vt:lpstr>
      <vt:lpstr>5. Last words of hope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Nicole Sprokel</dc:creator>
  <cp:lastModifiedBy>Brigit Megens</cp:lastModifiedBy>
  <cp:revision>3</cp:revision>
  <dcterms:created xsi:type="dcterms:W3CDTF">2024-09-30T14:24:50Z</dcterms:created>
  <dcterms:modified xsi:type="dcterms:W3CDTF">2024-10-15T10:48:16Z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0x01010036BFF3821AF61A4C906D7A8D10F4F354</vt:lpwstr>
  </property>
</Properties>
</file>