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57" r:id="rId4"/>
    <p:sldId id="258" r:id="rId5"/>
    <p:sldId id="305" r:id="rId6"/>
    <p:sldId id="306" r:id="rId7"/>
    <p:sldId id="259" r:id="rId8"/>
    <p:sldId id="260" r:id="rId9"/>
    <p:sldId id="261" r:id="rId10"/>
    <p:sldId id="309" r:id="rId11"/>
    <p:sldId id="310" r:id="rId12"/>
    <p:sldId id="311" r:id="rId13"/>
    <p:sldId id="312" r:id="rId14"/>
    <p:sldId id="314" r:id="rId15"/>
    <p:sldId id="317" r:id="rId16"/>
    <p:sldId id="318" r:id="rId17"/>
    <p:sldId id="277" r:id="rId18"/>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DD216-7410-1AAB-00D7-4BAAF3DDE541}" v="4" dt="2023-12-08T10:18:00.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1"/>
    <p:restoredTop sz="96281"/>
  </p:normalViewPr>
  <p:slideViewPr>
    <p:cSldViewPr snapToGrid="0">
      <p:cViewPr varScale="1">
        <p:scale>
          <a:sx n="57" d="100"/>
          <a:sy n="57" d="100"/>
        </p:scale>
        <p:origin x="96" y="1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33C7CAB-6E80-D25D-4785-86C83F817F9C}"/>
              </a:ext>
            </a:extLst>
          </p:cNvPr>
          <p:cNvSpPr>
            <a:spLocks noGrp="1"/>
          </p:cNvSpPr>
          <p:nvPr>
            <p:ph type="dt" sz="half" idx="10"/>
          </p:nvPr>
        </p:nvSpPr>
        <p:spPr/>
        <p:txBody>
          <a:bodyPr/>
          <a:lstStyle>
            <a:lvl1pPr>
              <a:defRPr/>
            </a:lvl1pPr>
          </a:lstStyle>
          <a:p>
            <a:pPr>
              <a:defRPr/>
            </a:pPr>
            <a:fld id="{CED60979-1F3D-4229-B75E-0F8113A540B7}" type="datetimeFigureOut">
              <a:rPr lang="nl-NL"/>
              <a:pPr>
                <a:defRPr/>
              </a:pPr>
              <a:t>8-12-2023</a:t>
            </a:fld>
            <a:endParaRPr lang="nl-NL"/>
          </a:p>
        </p:txBody>
      </p:sp>
      <p:sp>
        <p:nvSpPr>
          <p:cNvPr id="5" name="Tijdelijke aanduiding voor voettekst 4">
            <a:extLst>
              <a:ext uri="{FF2B5EF4-FFF2-40B4-BE49-F238E27FC236}">
                <a16:creationId xmlns:a16="http://schemas.microsoft.com/office/drawing/2014/main" id="{4D6666E0-D95C-5185-9D83-7B5574DE13EA}"/>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C163D206-320C-3BF3-1554-CD75DC7A551B}"/>
              </a:ext>
            </a:extLst>
          </p:cNvPr>
          <p:cNvSpPr>
            <a:spLocks noGrp="1"/>
          </p:cNvSpPr>
          <p:nvPr>
            <p:ph type="sldNum" sz="quarter" idx="12"/>
          </p:nvPr>
        </p:nvSpPr>
        <p:spPr/>
        <p:txBody>
          <a:bodyPr/>
          <a:lstStyle>
            <a:lvl1pPr>
              <a:defRPr/>
            </a:lvl1pPr>
          </a:lstStyle>
          <a:p>
            <a:pPr>
              <a:defRPr/>
            </a:pPr>
            <a:fld id="{8633B520-5339-422A-993A-5479B2402799}" type="slidenum">
              <a:rPr lang="nl-NL"/>
              <a:pPr>
                <a:defRPr/>
              </a:pPr>
              <a:t>‹nr.›</a:t>
            </a:fld>
            <a:endParaRPr lang="nl-NL"/>
          </a:p>
        </p:txBody>
      </p:sp>
    </p:spTree>
    <p:extLst>
      <p:ext uri="{BB962C8B-B14F-4D97-AF65-F5344CB8AC3E}">
        <p14:creationId xmlns:p14="http://schemas.microsoft.com/office/powerpoint/2010/main" val="151689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2A8E74-B08A-3CD6-81B4-6EB543D0D0A5}"/>
              </a:ext>
            </a:extLst>
          </p:cNvPr>
          <p:cNvSpPr>
            <a:spLocks noGrp="1"/>
          </p:cNvSpPr>
          <p:nvPr>
            <p:ph type="dt" sz="half" idx="10"/>
          </p:nvPr>
        </p:nvSpPr>
        <p:spPr/>
        <p:txBody>
          <a:bodyPr/>
          <a:lstStyle>
            <a:lvl1pPr>
              <a:defRPr/>
            </a:lvl1pPr>
          </a:lstStyle>
          <a:p>
            <a:pPr>
              <a:defRPr/>
            </a:pPr>
            <a:fld id="{B701DBCE-86F1-4B5E-A6C3-148B4A87E26F}" type="datetimeFigureOut">
              <a:rPr lang="nl-NL"/>
              <a:pPr>
                <a:defRPr/>
              </a:pPr>
              <a:t>8-12-2023</a:t>
            </a:fld>
            <a:endParaRPr lang="nl-NL"/>
          </a:p>
        </p:txBody>
      </p:sp>
      <p:sp>
        <p:nvSpPr>
          <p:cNvPr id="5" name="Tijdelijke aanduiding voor voettekst 4">
            <a:extLst>
              <a:ext uri="{FF2B5EF4-FFF2-40B4-BE49-F238E27FC236}">
                <a16:creationId xmlns:a16="http://schemas.microsoft.com/office/drawing/2014/main" id="{AFD7662C-511F-5B78-A481-F35E389EEA59}"/>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12A37436-F810-E25B-4E43-51EB8484C4A3}"/>
              </a:ext>
            </a:extLst>
          </p:cNvPr>
          <p:cNvSpPr>
            <a:spLocks noGrp="1"/>
          </p:cNvSpPr>
          <p:nvPr>
            <p:ph type="sldNum" sz="quarter" idx="12"/>
          </p:nvPr>
        </p:nvSpPr>
        <p:spPr/>
        <p:txBody>
          <a:bodyPr/>
          <a:lstStyle>
            <a:lvl1pPr>
              <a:defRPr/>
            </a:lvl1pPr>
          </a:lstStyle>
          <a:p>
            <a:pPr>
              <a:defRPr/>
            </a:pPr>
            <a:fld id="{19A315FF-1AB9-417F-9E9B-10D0401B7A97}" type="slidenum">
              <a:rPr lang="nl-NL"/>
              <a:pPr>
                <a:defRPr/>
              </a:pPr>
              <a:t>‹nr.›</a:t>
            </a:fld>
            <a:endParaRPr lang="nl-NL"/>
          </a:p>
        </p:txBody>
      </p:sp>
    </p:spTree>
    <p:extLst>
      <p:ext uri="{BB962C8B-B14F-4D97-AF65-F5344CB8AC3E}">
        <p14:creationId xmlns:p14="http://schemas.microsoft.com/office/powerpoint/2010/main" val="48561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BB7486-B4A6-51C5-9361-27BF6AF1D7A4}"/>
              </a:ext>
            </a:extLst>
          </p:cNvPr>
          <p:cNvSpPr>
            <a:spLocks noGrp="1"/>
          </p:cNvSpPr>
          <p:nvPr>
            <p:ph type="dt" sz="half" idx="10"/>
          </p:nvPr>
        </p:nvSpPr>
        <p:spPr/>
        <p:txBody>
          <a:bodyPr/>
          <a:lstStyle>
            <a:lvl1pPr>
              <a:defRPr/>
            </a:lvl1pPr>
          </a:lstStyle>
          <a:p>
            <a:pPr>
              <a:defRPr/>
            </a:pPr>
            <a:fld id="{DD72CBE0-0CC7-4EAD-A0B8-D3ED0A8C6B50}" type="datetimeFigureOut">
              <a:rPr lang="nl-NL"/>
              <a:pPr>
                <a:defRPr/>
              </a:pPr>
              <a:t>8-12-2023</a:t>
            </a:fld>
            <a:endParaRPr lang="nl-NL"/>
          </a:p>
        </p:txBody>
      </p:sp>
      <p:sp>
        <p:nvSpPr>
          <p:cNvPr id="5" name="Tijdelijke aanduiding voor voettekst 4">
            <a:extLst>
              <a:ext uri="{FF2B5EF4-FFF2-40B4-BE49-F238E27FC236}">
                <a16:creationId xmlns:a16="http://schemas.microsoft.com/office/drawing/2014/main" id="{E274A615-05CB-3A22-6477-B75B471BD449}"/>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BF18DCF-7CA5-C084-0DED-2EA328F3D7DE}"/>
              </a:ext>
            </a:extLst>
          </p:cNvPr>
          <p:cNvSpPr>
            <a:spLocks noGrp="1"/>
          </p:cNvSpPr>
          <p:nvPr>
            <p:ph type="sldNum" sz="quarter" idx="12"/>
          </p:nvPr>
        </p:nvSpPr>
        <p:spPr/>
        <p:txBody>
          <a:bodyPr/>
          <a:lstStyle>
            <a:lvl1pPr>
              <a:defRPr/>
            </a:lvl1pPr>
          </a:lstStyle>
          <a:p>
            <a:pPr>
              <a:defRPr/>
            </a:pPr>
            <a:fld id="{0A79B563-F320-46CA-A62F-83A86A9A0D4A}" type="slidenum">
              <a:rPr lang="nl-NL"/>
              <a:pPr>
                <a:defRPr/>
              </a:pPr>
              <a:t>‹nr.›</a:t>
            </a:fld>
            <a:endParaRPr lang="nl-NL"/>
          </a:p>
        </p:txBody>
      </p:sp>
    </p:spTree>
    <p:extLst>
      <p:ext uri="{BB962C8B-B14F-4D97-AF65-F5344CB8AC3E}">
        <p14:creationId xmlns:p14="http://schemas.microsoft.com/office/powerpoint/2010/main" val="288214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8C61CD-1D0F-881D-2665-B2CF5FA1636C}"/>
              </a:ext>
            </a:extLst>
          </p:cNvPr>
          <p:cNvSpPr>
            <a:spLocks noGrp="1"/>
          </p:cNvSpPr>
          <p:nvPr>
            <p:ph type="dt" sz="half" idx="10"/>
          </p:nvPr>
        </p:nvSpPr>
        <p:spPr/>
        <p:txBody>
          <a:bodyPr/>
          <a:lstStyle>
            <a:lvl1pPr>
              <a:defRPr/>
            </a:lvl1pPr>
          </a:lstStyle>
          <a:p>
            <a:pPr>
              <a:defRPr/>
            </a:pPr>
            <a:fld id="{9A6EE932-BCB9-41BE-A692-A220C770127B}" type="datetimeFigureOut">
              <a:rPr lang="nl-NL"/>
              <a:pPr>
                <a:defRPr/>
              </a:pPr>
              <a:t>8-12-2023</a:t>
            </a:fld>
            <a:endParaRPr lang="nl-NL"/>
          </a:p>
        </p:txBody>
      </p:sp>
      <p:sp>
        <p:nvSpPr>
          <p:cNvPr id="5" name="Tijdelijke aanduiding voor voettekst 4">
            <a:extLst>
              <a:ext uri="{FF2B5EF4-FFF2-40B4-BE49-F238E27FC236}">
                <a16:creationId xmlns:a16="http://schemas.microsoft.com/office/drawing/2014/main" id="{39E7A4C7-74CD-9E3F-61CB-120411AC2C8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B148322D-EF8D-D540-8C20-F00AC48ADC01}"/>
              </a:ext>
            </a:extLst>
          </p:cNvPr>
          <p:cNvSpPr>
            <a:spLocks noGrp="1"/>
          </p:cNvSpPr>
          <p:nvPr>
            <p:ph type="sldNum" sz="quarter" idx="12"/>
          </p:nvPr>
        </p:nvSpPr>
        <p:spPr/>
        <p:txBody>
          <a:bodyPr/>
          <a:lstStyle>
            <a:lvl1pPr>
              <a:defRPr/>
            </a:lvl1pPr>
          </a:lstStyle>
          <a:p>
            <a:pPr>
              <a:defRPr/>
            </a:pPr>
            <a:fld id="{9581A245-B73F-4C55-8602-08C2C4BBB20F}" type="slidenum">
              <a:rPr lang="nl-NL"/>
              <a:pPr>
                <a:defRPr/>
              </a:pPr>
              <a:t>‹nr.›</a:t>
            </a:fld>
            <a:endParaRPr lang="nl-NL"/>
          </a:p>
        </p:txBody>
      </p:sp>
    </p:spTree>
    <p:extLst>
      <p:ext uri="{BB962C8B-B14F-4D97-AF65-F5344CB8AC3E}">
        <p14:creationId xmlns:p14="http://schemas.microsoft.com/office/powerpoint/2010/main" val="294991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9B88306-0A55-E6AC-40A9-3AFD0459AE16}"/>
              </a:ext>
            </a:extLst>
          </p:cNvPr>
          <p:cNvSpPr>
            <a:spLocks noGrp="1"/>
          </p:cNvSpPr>
          <p:nvPr>
            <p:ph type="dt" sz="half" idx="10"/>
          </p:nvPr>
        </p:nvSpPr>
        <p:spPr/>
        <p:txBody>
          <a:bodyPr/>
          <a:lstStyle>
            <a:lvl1pPr>
              <a:defRPr/>
            </a:lvl1pPr>
          </a:lstStyle>
          <a:p>
            <a:pPr>
              <a:defRPr/>
            </a:pPr>
            <a:fld id="{93581311-E278-43F7-BE08-C8908699FE50}" type="datetimeFigureOut">
              <a:rPr lang="nl-NL"/>
              <a:pPr>
                <a:defRPr/>
              </a:pPr>
              <a:t>8-12-2023</a:t>
            </a:fld>
            <a:endParaRPr lang="nl-NL"/>
          </a:p>
        </p:txBody>
      </p:sp>
      <p:sp>
        <p:nvSpPr>
          <p:cNvPr id="5" name="Tijdelijke aanduiding voor voettekst 4">
            <a:extLst>
              <a:ext uri="{FF2B5EF4-FFF2-40B4-BE49-F238E27FC236}">
                <a16:creationId xmlns:a16="http://schemas.microsoft.com/office/drawing/2014/main" id="{23DD527E-8E83-FAE5-E2B7-DB0CF8BB7559}"/>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FCAA8A84-6D6E-9CAE-4193-B276D608F7A5}"/>
              </a:ext>
            </a:extLst>
          </p:cNvPr>
          <p:cNvSpPr>
            <a:spLocks noGrp="1"/>
          </p:cNvSpPr>
          <p:nvPr>
            <p:ph type="sldNum" sz="quarter" idx="12"/>
          </p:nvPr>
        </p:nvSpPr>
        <p:spPr/>
        <p:txBody>
          <a:bodyPr/>
          <a:lstStyle>
            <a:lvl1pPr>
              <a:defRPr/>
            </a:lvl1pPr>
          </a:lstStyle>
          <a:p>
            <a:pPr>
              <a:defRPr/>
            </a:pPr>
            <a:fld id="{6226EEC8-3389-4E37-8BDF-8544A0A90546}" type="slidenum">
              <a:rPr lang="nl-NL"/>
              <a:pPr>
                <a:defRPr/>
              </a:pPr>
              <a:t>‹nr.›</a:t>
            </a:fld>
            <a:endParaRPr lang="nl-NL"/>
          </a:p>
        </p:txBody>
      </p:sp>
    </p:spTree>
    <p:extLst>
      <p:ext uri="{BB962C8B-B14F-4D97-AF65-F5344CB8AC3E}">
        <p14:creationId xmlns:p14="http://schemas.microsoft.com/office/powerpoint/2010/main" val="210436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216558BD-67AE-B3C3-2C8D-23CD2E1F75F4}"/>
              </a:ext>
            </a:extLst>
          </p:cNvPr>
          <p:cNvSpPr>
            <a:spLocks noGrp="1"/>
          </p:cNvSpPr>
          <p:nvPr>
            <p:ph type="dt" sz="half" idx="10"/>
          </p:nvPr>
        </p:nvSpPr>
        <p:spPr/>
        <p:txBody>
          <a:bodyPr/>
          <a:lstStyle>
            <a:lvl1pPr>
              <a:defRPr/>
            </a:lvl1pPr>
          </a:lstStyle>
          <a:p>
            <a:pPr>
              <a:defRPr/>
            </a:pPr>
            <a:fld id="{7A236F21-D1C5-4C3D-B451-19290BD19985}" type="datetimeFigureOut">
              <a:rPr lang="nl-NL"/>
              <a:pPr>
                <a:defRPr/>
              </a:pPr>
              <a:t>8-12-2023</a:t>
            </a:fld>
            <a:endParaRPr lang="nl-NL"/>
          </a:p>
        </p:txBody>
      </p:sp>
      <p:sp>
        <p:nvSpPr>
          <p:cNvPr id="6" name="Tijdelijke aanduiding voor voettekst 4">
            <a:extLst>
              <a:ext uri="{FF2B5EF4-FFF2-40B4-BE49-F238E27FC236}">
                <a16:creationId xmlns:a16="http://schemas.microsoft.com/office/drawing/2014/main" id="{459E22EE-1CB9-648C-B6E0-5DE1C7FC062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93B92D47-A0BA-B248-27C1-FB3AB077A66A}"/>
              </a:ext>
            </a:extLst>
          </p:cNvPr>
          <p:cNvSpPr>
            <a:spLocks noGrp="1"/>
          </p:cNvSpPr>
          <p:nvPr>
            <p:ph type="sldNum" sz="quarter" idx="12"/>
          </p:nvPr>
        </p:nvSpPr>
        <p:spPr/>
        <p:txBody>
          <a:bodyPr/>
          <a:lstStyle>
            <a:lvl1pPr>
              <a:defRPr/>
            </a:lvl1pPr>
          </a:lstStyle>
          <a:p>
            <a:pPr>
              <a:defRPr/>
            </a:pPr>
            <a:fld id="{B16CA45C-AD94-4721-85E5-71A0F821BFA5}" type="slidenum">
              <a:rPr lang="nl-NL"/>
              <a:pPr>
                <a:defRPr/>
              </a:pPr>
              <a:t>‹nr.›</a:t>
            </a:fld>
            <a:endParaRPr lang="nl-NL"/>
          </a:p>
        </p:txBody>
      </p:sp>
    </p:spTree>
    <p:extLst>
      <p:ext uri="{BB962C8B-B14F-4D97-AF65-F5344CB8AC3E}">
        <p14:creationId xmlns:p14="http://schemas.microsoft.com/office/powerpoint/2010/main" val="141512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B571EBBF-2BD7-153F-5B3E-A4C65823AD8D}"/>
              </a:ext>
            </a:extLst>
          </p:cNvPr>
          <p:cNvSpPr>
            <a:spLocks noGrp="1"/>
          </p:cNvSpPr>
          <p:nvPr>
            <p:ph type="dt" sz="half" idx="10"/>
          </p:nvPr>
        </p:nvSpPr>
        <p:spPr/>
        <p:txBody>
          <a:bodyPr/>
          <a:lstStyle>
            <a:lvl1pPr>
              <a:defRPr/>
            </a:lvl1pPr>
          </a:lstStyle>
          <a:p>
            <a:pPr>
              <a:defRPr/>
            </a:pPr>
            <a:fld id="{9FE7793A-A3BC-4CA6-9A97-6A143792F463}" type="datetimeFigureOut">
              <a:rPr lang="nl-NL"/>
              <a:pPr>
                <a:defRPr/>
              </a:pPr>
              <a:t>8-12-2023</a:t>
            </a:fld>
            <a:endParaRPr lang="nl-NL"/>
          </a:p>
        </p:txBody>
      </p:sp>
      <p:sp>
        <p:nvSpPr>
          <p:cNvPr id="8" name="Tijdelijke aanduiding voor voettekst 4">
            <a:extLst>
              <a:ext uri="{FF2B5EF4-FFF2-40B4-BE49-F238E27FC236}">
                <a16:creationId xmlns:a16="http://schemas.microsoft.com/office/drawing/2014/main" id="{9A571A06-ECC1-8BFC-4712-B24E0A71049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8398F792-25EF-EBAE-AB17-647D994A8225}"/>
              </a:ext>
            </a:extLst>
          </p:cNvPr>
          <p:cNvSpPr>
            <a:spLocks noGrp="1"/>
          </p:cNvSpPr>
          <p:nvPr>
            <p:ph type="sldNum" sz="quarter" idx="12"/>
          </p:nvPr>
        </p:nvSpPr>
        <p:spPr/>
        <p:txBody>
          <a:bodyPr/>
          <a:lstStyle>
            <a:lvl1pPr>
              <a:defRPr/>
            </a:lvl1pPr>
          </a:lstStyle>
          <a:p>
            <a:pPr>
              <a:defRPr/>
            </a:pPr>
            <a:fld id="{49685C03-2FD1-489A-A481-19858CAC478D}" type="slidenum">
              <a:rPr lang="nl-NL"/>
              <a:pPr>
                <a:defRPr/>
              </a:pPr>
              <a:t>‹nr.›</a:t>
            </a:fld>
            <a:endParaRPr lang="nl-NL"/>
          </a:p>
        </p:txBody>
      </p:sp>
    </p:spTree>
    <p:extLst>
      <p:ext uri="{BB962C8B-B14F-4D97-AF65-F5344CB8AC3E}">
        <p14:creationId xmlns:p14="http://schemas.microsoft.com/office/powerpoint/2010/main" val="395013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A71F286C-C5B8-7EA6-446F-310399304B4E}"/>
              </a:ext>
            </a:extLst>
          </p:cNvPr>
          <p:cNvSpPr>
            <a:spLocks noGrp="1"/>
          </p:cNvSpPr>
          <p:nvPr>
            <p:ph type="dt" sz="half" idx="10"/>
          </p:nvPr>
        </p:nvSpPr>
        <p:spPr/>
        <p:txBody>
          <a:bodyPr/>
          <a:lstStyle>
            <a:lvl1pPr>
              <a:defRPr/>
            </a:lvl1pPr>
          </a:lstStyle>
          <a:p>
            <a:pPr>
              <a:defRPr/>
            </a:pPr>
            <a:fld id="{03A0A7E8-024E-471A-941C-1E2948A10D0C}" type="datetimeFigureOut">
              <a:rPr lang="nl-NL"/>
              <a:pPr>
                <a:defRPr/>
              </a:pPr>
              <a:t>8-12-2023</a:t>
            </a:fld>
            <a:endParaRPr lang="nl-NL"/>
          </a:p>
        </p:txBody>
      </p:sp>
      <p:sp>
        <p:nvSpPr>
          <p:cNvPr id="4" name="Tijdelijke aanduiding voor voettekst 4">
            <a:extLst>
              <a:ext uri="{FF2B5EF4-FFF2-40B4-BE49-F238E27FC236}">
                <a16:creationId xmlns:a16="http://schemas.microsoft.com/office/drawing/2014/main" id="{4DDE7D54-153A-2139-1520-A5BEA2016A98}"/>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FE276305-0B62-401C-92DB-91F88355679D}"/>
              </a:ext>
            </a:extLst>
          </p:cNvPr>
          <p:cNvSpPr>
            <a:spLocks noGrp="1"/>
          </p:cNvSpPr>
          <p:nvPr>
            <p:ph type="sldNum" sz="quarter" idx="12"/>
          </p:nvPr>
        </p:nvSpPr>
        <p:spPr/>
        <p:txBody>
          <a:bodyPr/>
          <a:lstStyle>
            <a:lvl1pPr>
              <a:defRPr/>
            </a:lvl1pPr>
          </a:lstStyle>
          <a:p>
            <a:pPr>
              <a:defRPr/>
            </a:pPr>
            <a:fld id="{2C698E2B-BAC1-4116-880A-9DA73243ACFE}" type="slidenum">
              <a:rPr lang="nl-NL"/>
              <a:pPr>
                <a:defRPr/>
              </a:pPr>
              <a:t>‹nr.›</a:t>
            </a:fld>
            <a:endParaRPr lang="nl-NL"/>
          </a:p>
        </p:txBody>
      </p:sp>
    </p:spTree>
    <p:extLst>
      <p:ext uri="{BB962C8B-B14F-4D97-AF65-F5344CB8AC3E}">
        <p14:creationId xmlns:p14="http://schemas.microsoft.com/office/powerpoint/2010/main" val="405328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09C7A5C2-76AF-B9FC-9E6F-D0959B478DA1}"/>
              </a:ext>
            </a:extLst>
          </p:cNvPr>
          <p:cNvSpPr>
            <a:spLocks noGrp="1"/>
          </p:cNvSpPr>
          <p:nvPr>
            <p:ph type="dt" sz="half" idx="10"/>
          </p:nvPr>
        </p:nvSpPr>
        <p:spPr/>
        <p:txBody>
          <a:bodyPr/>
          <a:lstStyle>
            <a:lvl1pPr>
              <a:defRPr/>
            </a:lvl1pPr>
          </a:lstStyle>
          <a:p>
            <a:pPr>
              <a:defRPr/>
            </a:pPr>
            <a:fld id="{A5977D99-A136-4755-9A17-425C2EAED0D6}" type="datetimeFigureOut">
              <a:rPr lang="nl-NL"/>
              <a:pPr>
                <a:defRPr/>
              </a:pPr>
              <a:t>8-12-2023</a:t>
            </a:fld>
            <a:endParaRPr lang="nl-NL"/>
          </a:p>
        </p:txBody>
      </p:sp>
      <p:sp>
        <p:nvSpPr>
          <p:cNvPr id="3" name="Tijdelijke aanduiding voor voettekst 4">
            <a:extLst>
              <a:ext uri="{FF2B5EF4-FFF2-40B4-BE49-F238E27FC236}">
                <a16:creationId xmlns:a16="http://schemas.microsoft.com/office/drawing/2014/main" id="{140D7E3E-E15C-A377-7AF4-5709F842CB58}"/>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C362A0FC-59AB-3C2F-53CC-01D0ECF44D55}"/>
              </a:ext>
            </a:extLst>
          </p:cNvPr>
          <p:cNvSpPr>
            <a:spLocks noGrp="1"/>
          </p:cNvSpPr>
          <p:nvPr>
            <p:ph type="sldNum" sz="quarter" idx="12"/>
          </p:nvPr>
        </p:nvSpPr>
        <p:spPr/>
        <p:txBody>
          <a:bodyPr/>
          <a:lstStyle>
            <a:lvl1pPr>
              <a:defRPr/>
            </a:lvl1pPr>
          </a:lstStyle>
          <a:p>
            <a:pPr>
              <a:defRPr/>
            </a:pPr>
            <a:fld id="{9874F66E-4FEE-4029-9F8C-65B37B143C2D}" type="slidenum">
              <a:rPr lang="nl-NL"/>
              <a:pPr>
                <a:defRPr/>
              </a:pPr>
              <a:t>‹nr.›</a:t>
            </a:fld>
            <a:endParaRPr lang="nl-NL"/>
          </a:p>
        </p:txBody>
      </p:sp>
    </p:spTree>
    <p:extLst>
      <p:ext uri="{BB962C8B-B14F-4D97-AF65-F5344CB8AC3E}">
        <p14:creationId xmlns:p14="http://schemas.microsoft.com/office/powerpoint/2010/main" val="155305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E8D0DD3A-FD0D-6339-BB2D-6B6D2B88F4F0}"/>
              </a:ext>
            </a:extLst>
          </p:cNvPr>
          <p:cNvSpPr>
            <a:spLocks noGrp="1"/>
          </p:cNvSpPr>
          <p:nvPr>
            <p:ph type="dt" sz="half" idx="10"/>
          </p:nvPr>
        </p:nvSpPr>
        <p:spPr/>
        <p:txBody>
          <a:bodyPr/>
          <a:lstStyle>
            <a:lvl1pPr>
              <a:defRPr/>
            </a:lvl1pPr>
          </a:lstStyle>
          <a:p>
            <a:pPr>
              <a:defRPr/>
            </a:pPr>
            <a:fld id="{0EC6AA2D-5733-49B0-BCA1-C6C7468700F5}" type="datetimeFigureOut">
              <a:rPr lang="nl-NL"/>
              <a:pPr>
                <a:defRPr/>
              </a:pPr>
              <a:t>8-12-2023</a:t>
            </a:fld>
            <a:endParaRPr lang="nl-NL"/>
          </a:p>
        </p:txBody>
      </p:sp>
      <p:sp>
        <p:nvSpPr>
          <p:cNvPr id="6" name="Tijdelijke aanduiding voor voettekst 4">
            <a:extLst>
              <a:ext uri="{FF2B5EF4-FFF2-40B4-BE49-F238E27FC236}">
                <a16:creationId xmlns:a16="http://schemas.microsoft.com/office/drawing/2014/main" id="{E1158C02-591A-70D6-ED67-8B2CFEAC255C}"/>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C131FF2B-2D13-05E6-3C99-66E0A520A037}"/>
              </a:ext>
            </a:extLst>
          </p:cNvPr>
          <p:cNvSpPr>
            <a:spLocks noGrp="1"/>
          </p:cNvSpPr>
          <p:nvPr>
            <p:ph type="sldNum" sz="quarter" idx="12"/>
          </p:nvPr>
        </p:nvSpPr>
        <p:spPr/>
        <p:txBody>
          <a:bodyPr/>
          <a:lstStyle>
            <a:lvl1pPr>
              <a:defRPr/>
            </a:lvl1pPr>
          </a:lstStyle>
          <a:p>
            <a:pPr>
              <a:defRPr/>
            </a:pPr>
            <a:fld id="{2F934A10-4132-4025-A08F-6503A9D42233}" type="slidenum">
              <a:rPr lang="nl-NL"/>
              <a:pPr>
                <a:defRPr/>
              </a:pPr>
              <a:t>‹nr.›</a:t>
            </a:fld>
            <a:endParaRPr lang="nl-NL"/>
          </a:p>
        </p:txBody>
      </p:sp>
    </p:spTree>
    <p:extLst>
      <p:ext uri="{BB962C8B-B14F-4D97-AF65-F5344CB8AC3E}">
        <p14:creationId xmlns:p14="http://schemas.microsoft.com/office/powerpoint/2010/main" val="371206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D6B2FAD0-A44A-B025-BD34-44DC60C4C29D}"/>
              </a:ext>
            </a:extLst>
          </p:cNvPr>
          <p:cNvSpPr>
            <a:spLocks noGrp="1"/>
          </p:cNvSpPr>
          <p:nvPr>
            <p:ph type="dt" sz="half" idx="10"/>
          </p:nvPr>
        </p:nvSpPr>
        <p:spPr/>
        <p:txBody>
          <a:bodyPr/>
          <a:lstStyle>
            <a:lvl1pPr>
              <a:defRPr/>
            </a:lvl1pPr>
          </a:lstStyle>
          <a:p>
            <a:pPr>
              <a:defRPr/>
            </a:pPr>
            <a:fld id="{19422A03-0B99-4642-8E74-4EF1A0C120A8}" type="datetimeFigureOut">
              <a:rPr lang="nl-NL"/>
              <a:pPr>
                <a:defRPr/>
              </a:pPr>
              <a:t>8-12-2023</a:t>
            </a:fld>
            <a:endParaRPr lang="nl-NL"/>
          </a:p>
        </p:txBody>
      </p:sp>
      <p:sp>
        <p:nvSpPr>
          <p:cNvPr id="6" name="Tijdelijke aanduiding voor voettekst 4">
            <a:extLst>
              <a:ext uri="{FF2B5EF4-FFF2-40B4-BE49-F238E27FC236}">
                <a16:creationId xmlns:a16="http://schemas.microsoft.com/office/drawing/2014/main" id="{F49FE51E-7436-BDCC-B7E3-8346FB29472C}"/>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02CE6465-7BA0-C9E6-1ED9-056A6369B5C8}"/>
              </a:ext>
            </a:extLst>
          </p:cNvPr>
          <p:cNvSpPr>
            <a:spLocks noGrp="1"/>
          </p:cNvSpPr>
          <p:nvPr>
            <p:ph type="sldNum" sz="quarter" idx="12"/>
          </p:nvPr>
        </p:nvSpPr>
        <p:spPr/>
        <p:txBody>
          <a:bodyPr/>
          <a:lstStyle>
            <a:lvl1pPr>
              <a:defRPr/>
            </a:lvl1pPr>
          </a:lstStyle>
          <a:p>
            <a:pPr>
              <a:defRPr/>
            </a:pPr>
            <a:fld id="{02A565FB-7BDC-4444-8584-BFEA67D1C029}" type="slidenum">
              <a:rPr lang="nl-NL"/>
              <a:pPr>
                <a:defRPr/>
              </a:pPr>
              <a:t>‹nr.›</a:t>
            </a:fld>
            <a:endParaRPr lang="nl-NL"/>
          </a:p>
        </p:txBody>
      </p:sp>
    </p:spTree>
    <p:extLst>
      <p:ext uri="{BB962C8B-B14F-4D97-AF65-F5344CB8AC3E}">
        <p14:creationId xmlns:p14="http://schemas.microsoft.com/office/powerpoint/2010/main" val="295438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B3956C2D-5BCD-EE32-4BDE-847015157EE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253412D6-F079-2863-BC1C-DF7BE00BD8B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6A92DD66-719F-E6C1-8BFC-D7F4BD5DB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1EE2B54-FB6F-4FA1-A745-6C485A367883}" type="datetimeFigureOut">
              <a:rPr lang="nl-NL"/>
              <a:pPr>
                <a:defRPr/>
              </a:pPr>
              <a:t>8-12-2023</a:t>
            </a:fld>
            <a:endParaRPr lang="nl-NL"/>
          </a:p>
        </p:txBody>
      </p:sp>
      <p:sp>
        <p:nvSpPr>
          <p:cNvPr id="5" name="Tijdelijke aanduiding voor voettekst 4">
            <a:extLst>
              <a:ext uri="{FF2B5EF4-FFF2-40B4-BE49-F238E27FC236}">
                <a16:creationId xmlns:a16="http://schemas.microsoft.com/office/drawing/2014/main" id="{0FA1912F-CC03-0952-FA8B-1DFD2DAA1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0386DF39-91CF-4BE5-BE3A-7F7186C41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5B021C5-424B-4F23-877C-D323CAB7A668}"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rtinblok@me.com" TargetMode="External"/><Relationship Id="rId2" Type="http://schemas.openxmlformats.org/officeDocument/2006/relationships/hyperlink" Target="mailto:dinkla@iss.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a:extLst>
              <a:ext uri="{FF2B5EF4-FFF2-40B4-BE49-F238E27FC236}">
                <a16:creationId xmlns:a16="http://schemas.microsoft.com/office/drawing/2014/main" id="{EB8543E0-6D45-302B-A1EC-0117239F35F9}"/>
              </a:ext>
            </a:extLst>
          </p:cNvPr>
          <p:cNvSpPr>
            <a:spLocks noGrp="1" noChangeArrowheads="1"/>
          </p:cNvSpPr>
          <p:nvPr>
            <p:ph type="ctrTitle"/>
          </p:nvPr>
        </p:nvSpPr>
        <p:spPr>
          <a:xfrm>
            <a:off x="1184275" y="855663"/>
            <a:ext cx="9144000" cy="1271587"/>
          </a:xfrm>
        </p:spPr>
        <p:txBody>
          <a:bodyPr/>
          <a:lstStyle/>
          <a:p>
            <a:br>
              <a:rPr lang="nl-NL" altLang="nl-NL" sz="2800"/>
            </a:br>
            <a:br>
              <a:rPr lang="nl-NL" altLang="nl-NL" sz="2800"/>
            </a:br>
            <a:br>
              <a:rPr lang="nl-NL" altLang="nl-NL" sz="2800"/>
            </a:br>
            <a:br>
              <a:rPr lang="nl-NL" altLang="nl-NL" sz="2800"/>
            </a:br>
            <a:r>
              <a:rPr lang="nl-NL" altLang="nl-NL" sz="2800"/>
              <a:t>“Het gezamenlijk voorkomen en aanpakken van situaties van intimidatie, geweld en discriminatie bij het Institute of Social Studies”</a:t>
            </a:r>
          </a:p>
        </p:txBody>
      </p:sp>
      <p:sp>
        <p:nvSpPr>
          <p:cNvPr id="2051" name="Ondertitel 2">
            <a:extLst>
              <a:ext uri="{FF2B5EF4-FFF2-40B4-BE49-F238E27FC236}">
                <a16:creationId xmlns:a16="http://schemas.microsoft.com/office/drawing/2014/main" id="{F0E6047A-087B-253A-ED63-BC8043C7D446}"/>
              </a:ext>
            </a:extLst>
          </p:cNvPr>
          <p:cNvSpPr>
            <a:spLocks noGrp="1" noChangeArrowheads="1"/>
          </p:cNvSpPr>
          <p:nvPr>
            <p:ph type="subTitle" idx="1"/>
          </p:nvPr>
        </p:nvSpPr>
        <p:spPr/>
        <p:txBody>
          <a:bodyPr/>
          <a:lstStyle/>
          <a:p>
            <a:endParaRPr lang="nl-NL" altLang="nl-NL"/>
          </a:p>
        </p:txBody>
      </p:sp>
      <p:pic>
        <p:nvPicPr>
          <p:cNvPr id="4" name="Afbeelding 3">
            <a:extLst>
              <a:ext uri="{FF2B5EF4-FFF2-40B4-BE49-F238E27FC236}">
                <a16:creationId xmlns:a16="http://schemas.microsoft.com/office/drawing/2014/main" id="{11CDAD44-967C-C2AD-091A-0C3417307935}"/>
              </a:ext>
            </a:extLst>
          </p:cNvPr>
          <p:cNvPicPr>
            <a:picLocks noChangeAspect="1"/>
          </p:cNvPicPr>
          <p:nvPr/>
        </p:nvPicPr>
        <p:blipFill>
          <a:blip r:embed="rId2"/>
          <a:stretch>
            <a:fillRect/>
          </a:stretch>
        </p:blipFill>
        <p:spPr>
          <a:xfrm>
            <a:off x="757121" y="2431133"/>
            <a:ext cx="10191134" cy="3290887"/>
          </a:xfrm>
          <a:prstGeom prst="rect">
            <a:avLst/>
          </a:prstGeom>
          <a:effectLst>
            <a:outerShdw blurRad="900966" dist="50800" dir="5400000" algn="ctr" rotWithShape="0">
              <a:srgbClr val="000000">
                <a:alpha val="73000"/>
              </a:srgbClr>
            </a:outerShdw>
            <a:reflection endPos="0" dist="508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A76E9F6B-C68D-C5A7-F565-52024F6B22BF}"/>
              </a:ext>
            </a:extLst>
          </p:cNvPr>
          <p:cNvSpPr>
            <a:spLocks noGrp="1" noChangeArrowheads="1"/>
          </p:cNvSpPr>
          <p:nvPr>
            <p:ph type="title"/>
          </p:nvPr>
        </p:nvSpPr>
        <p:spPr/>
        <p:txBody>
          <a:bodyPr/>
          <a:lstStyle/>
          <a:p>
            <a:endParaRPr lang="nl-NL" altLang="nl-NL"/>
          </a:p>
        </p:txBody>
      </p:sp>
      <p:sp>
        <p:nvSpPr>
          <p:cNvPr id="11267" name="Tijdelijke aanduiding voor inhoud 2">
            <a:extLst>
              <a:ext uri="{FF2B5EF4-FFF2-40B4-BE49-F238E27FC236}">
                <a16:creationId xmlns:a16="http://schemas.microsoft.com/office/drawing/2014/main" id="{CCA0571A-BAA8-CAC8-0DF3-432C6EF591AF}"/>
              </a:ext>
            </a:extLst>
          </p:cNvPr>
          <p:cNvSpPr>
            <a:spLocks noGrp="1" noChangeArrowheads="1"/>
          </p:cNvSpPr>
          <p:nvPr>
            <p:ph idx="1"/>
          </p:nvPr>
        </p:nvSpPr>
        <p:spPr>
          <a:xfrm>
            <a:off x="709613" y="1252538"/>
            <a:ext cx="10515600" cy="4352925"/>
          </a:xfrm>
        </p:spPr>
        <p:txBody>
          <a:bodyPr/>
          <a:lstStyle/>
          <a:p>
            <a:pPr marL="0" indent="0">
              <a:buFont typeface="Arial" panose="020B0604020202020204" pitchFamily="34" charset="0"/>
              <a:buNone/>
            </a:pPr>
            <a:r>
              <a:rPr lang="nl-NL" altLang="nl-NL">
                <a:solidFill>
                  <a:schemeClr val="accent1"/>
                </a:solidFill>
              </a:rPr>
              <a:t>Active bystander intervention workshop</a:t>
            </a:r>
          </a:p>
          <a:p>
            <a:pPr marL="0" indent="0">
              <a:buFont typeface="Arial" panose="020B0604020202020204" pitchFamily="34" charset="0"/>
              <a:buNone/>
            </a:pPr>
            <a:endParaRPr lang="nl-NL" altLang="nl-NL">
              <a:solidFill>
                <a:schemeClr val="accent1"/>
              </a:solidFill>
            </a:endParaRPr>
          </a:p>
          <a:p>
            <a:pPr marL="0" indent="0">
              <a:buFont typeface="Arial" panose="020B0604020202020204" pitchFamily="34" charset="0"/>
              <a:buNone/>
            </a:pPr>
            <a:endParaRPr lang="nl-NL" altLang="nl-NL">
              <a:solidFill>
                <a:schemeClr val="accent1"/>
              </a:solidFill>
            </a:endParaRPr>
          </a:p>
        </p:txBody>
      </p:sp>
      <p:sp>
        <p:nvSpPr>
          <p:cNvPr id="11268" name="Rectangle 1">
            <a:extLst>
              <a:ext uri="{FF2B5EF4-FFF2-40B4-BE49-F238E27FC236}">
                <a16:creationId xmlns:a16="http://schemas.microsoft.com/office/drawing/2014/main" id="{A2F11A29-6F07-E1FF-6A3B-397335F770DB}"/>
              </a:ext>
            </a:extLst>
          </p:cNvPr>
          <p:cNvSpPr>
            <a:spLocks noChangeArrowheads="1"/>
          </p:cNvSpPr>
          <p:nvPr/>
        </p:nvSpPr>
        <p:spPr bwMode="auto">
          <a:xfrm>
            <a:off x="287338" y="1841500"/>
            <a:ext cx="11617325" cy="90805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nl-NL" altLang="nl-NL" sz="2800">
                <a:solidFill>
                  <a:srgbClr val="202124"/>
                </a:solidFill>
                <a:latin typeface="inherit"/>
                <a:cs typeface="Times New Roman" panose="02020603050405020304" pitchFamily="18" charset="0"/>
              </a:rPr>
              <a:t>Deze workshop gaat over hoe je grensoverschrijdend gedrag gezamenlijk   aanpakt zoals micro-agressie, pesten en intimidatie (seksueel of anderszins).</a:t>
            </a:r>
            <a:r>
              <a:rPr lang="nl-NL" altLang="nl-NL" sz="2800"/>
              <a:t> </a:t>
            </a:r>
            <a:endParaRPr lang="nl-NL" altLang="nl-NL" sz="2800">
              <a:latin typeface="Arial" panose="020B0604020202020204" pitchFamily="34" charset="0"/>
            </a:endParaRPr>
          </a:p>
        </p:txBody>
      </p:sp>
      <p:pic>
        <p:nvPicPr>
          <p:cNvPr id="7" name="Afbeelding 6">
            <a:extLst>
              <a:ext uri="{FF2B5EF4-FFF2-40B4-BE49-F238E27FC236}">
                <a16:creationId xmlns:a16="http://schemas.microsoft.com/office/drawing/2014/main" id="{00B62692-EEFE-A145-0710-73A356F99B1A}"/>
              </a:ext>
            </a:extLst>
          </p:cNvPr>
          <p:cNvPicPr>
            <a:picLocks noChangeAspect="1"/>
          </p:cNvPicPr>
          <p:nvPr/>
        </p:nvPicPr>
        <p:blipFill>
          <a:blip r:embed="rId2"/>
          <a:stretch>
            <a:fillRect/>
          </a:stretch>
        </p:blipFill>
        <p:spPr>
          <a:xfrm>
            <a:off x="5441706" y="3019237"/>
            <a:ext cx="4448235" cy="3334672"/>
          </a:xfrm>
          <a:prstGeom prst="rect">
            <a:avLst/>
          </a:prstGeom>
          <a:effectLst>
            <a:outerShdw blurRad="50800" dist="50800" dir="5400000" sx="86000" sy="86000" algn="ctr" rotWithShape="0">
              <a:srgbClr val="000000">
                <a:alpha val="43137"/>
              </a:srgbClr>
            </a:outerShdw>
          </a:effectLst>
          <a:scene3d>
            <a:camera prst="orthographicFront">
              <a:rot lat="0" lon="600000" rev="600000"/>
            </a:camera>
            <a:lightRig rig="threePt" dir="t"/>
          </a:scene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0F840-01B4-8760-D01D-BBC9D1729F17}"/>
              </a:ext>
            </a:extLst>
          </p:cNvPr>
          <p:cNvSpPr>
            <a:spLocks noGrp="1"/>
          </p:cNvSpPr>
          <p:nvPr>
            <p:ph type="title"/>
          </p:nvPr>
        </p:nvSpPr>
        <p:spPr/>
        <p:txBody>
          <a:bodyPr rtlCol="0">
            <a:normAutofit/>
          </a:bodyPr>
          <a:lstStyle/>
          <a:p>
            <a:pPr fontAlgn="auto">
              <a:spcAft>
                <a:spcPts val="0"/>
              </a:spcAft>
              <a:defRPr/>
            </a:pPr>
            <a:r>
              <a:rPr lang="nl-NL" sz="2800" dirty="0">
                <a:latin typeface="+mn-lt"/>
              </a:rPr>
              <a:t>Optioneel:</a:t>
            </a:r>
          </a:p>
        </p:txBody>
      </p:sp>
      <p:sp>
        <p:nvSpPr>
          <p:cNvPr id="12291" name="Tijdelijke aanduiding voor inhoud 2">
            <a:extLst>
              <a:ext uri="{FF2B5EF4-FFF2-40B4-BE49-F238E27FC236}">
                <a16:creationId xmlns:a16="http://schemas.microsoft.com/office/drawing/2014/main" id="{5970C27A-D76A-8F1F-25C9-A0C90C709BB3}"/>
              </a:ext>
            </a:extLst>
          </p:cNvPr>
          <p:cNvSpPr>
            <a:spLocks noGrp="1" noChangeArrowheads="1"/>
          </p:cNvSpPr>
          <p:nvPr>
            <p:ph idx="1"/>
          </p:nvPr>
        </p:nvSpPr>
        <p:spPr/>
        <p:txBody>
          <a:bodyPr/>
          <a:lstStyle/>
          <a:p>
            <a:pPr marL="0" indent="0">
              <a:buFont typeface="Arial" panose="020B0604020202020204" pitchFamily="34" charset="0"/>
              <a:buNone/>
            </a:pPr>
            <a:r>
              <a:rPr lang="nl-NL" altLang="nl-NL">
                <a:solidFill>
                  <a:schemeClr val="accent1"/>
                </a:solidFill>
              </a:rPr>
              <a:t>Workshop over bondgenootschap (Allyship)</a:t>
            </a:r>
          </a:p>
          <a:p>
            <a:pPr marL="0" indent="0">
              <a:buFont typeface="Arial" panose="020B0604020202020204" pitchFamily="34" charset="0"/>
              <a:buNone/>
            </a:pPr>
            <a:r>
              <a:rPr lang="nl-NL" altLang="nl-NL"/>
              <a:t>Deze workshop laat de deelnemers zien, </a:t>
            </a:r>
            <a:r>
              <a:rPr lang="nl-NL" altLang="nl-NL">
                <a:solidFill>
                  <a:srgbClr val="202124"/>
                </a:solidFill>
                <a:latin typeface="inherit"/>
                <a:ea typeface="Calibri" panose="020F0502020204030204" pitchFamily="34" charset="0"/>
                <a:cs typeface="Times New Roman" panose="02020603050405020304" pitchFamily="18" charset="0"/>
              </a:rPr>
              <a:t>hoe ze een actieve bondgenoot kunnen zijn van historisch gemarginaliseerde groepen.</a:t>
            </a:r>
            <a:r>
              <a:rPr lang="nl-NL" altLang="nl-NL"/>
              <a:t> </a:t>
            </a:r>
          </a:p>
          <a:p>
            <a:pPr marL="0" indent="0">
              <a:buFont typeface="Arial" panose="020B0604020202020204" pitchFamily="34" charset="0"/>
              <a:buNone/>
            </a:pPr>
            <a:endParaRPr lang="nl-NL" altLang="nl-NL"/>
          </a:p>
          <a:p>
            <a:pPr marL="0" indent="0">
              <a:buFont typeface="Arial" panose="020B0604020202020204" pitchFamily="34" charset="0"/>
              <a:buNone/>
            </a:pPr>
            <a:r>
              <a:rPr lang="nl-NL" altLang="nl-NL">
                <a:solidFill>
                  <a:schemeClr val="accent1"/>
                </a:solidFill>
              </a:rPr>
              <a:t>Workshop over Restorative Justice</a:t>
            </a:r>
          </a:p>
          <a:p>
            <a:pPr marL="0" indent="0">
              <a:buFont typeface="Arial" panose="020B0604020202020204" pitchFamily="34" charset="0"/>
              <a:buNone/>
            </a:pPr>
            <a:r>
              <a:rPr lang="nl-NL" altLang="nl-NL"/>
              <a:t>Hoe ga je als groep om met een dader of overtreder als die persoon is gestraft? Is re-integratie mogelijk? Wat daar voor nodig?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B14FD10D-A75B-D837-3DEC-9E5158D49204}"/>
              </a:ext>
            </a:extLst>
          </p:cNvPr>
          <p:cNvSpPr>
            <a:spLocks noGrp="1" noChangeArrowheads="1"/>
          </p:cNvSpPr>
          <p:nvPr>
            <p:ph type="title"/>
          </p:nvPr>
        </p:nvSpPr>
        <p:spPr/>
        <p:txBody>
          <a:bodyPr/>
          <a:lstStyle/>
          <a:p>
            <a:endParaRPr lang="nl-NL" altLang="nl-NL"/>
          </a:p>
        </p:txBody>
      </p:sp>
      <p:sp>
        <p:nvSpPr>
          <p:cNvPr id="3" name="Tijdelijke aanduiding voor inhoud 2">
            <a:extLst>
              <a:ext uri="{FF2B5EF4-FFF2-40B4-BE49-F238E27FC236}">
                <a16:creationId xmlns:a16="http://schemas.microsoft.com/office/drawing/2014/main" id="{7D057757-3B80-5F5E-9C68-016FC8FC2BFC}"/>
              </a:ext>
            </a:extLst>
          </p:cNvPr>
          <p:cNvSpPr>
            <a:spLocks noGrp="1"/>
          </p:cNvSpPr>
          <p:nvPr>
            <p:ph idx="1"/>
          </p:nvPr>
        </p:nvSpPr>
        <p:spPr>
          <a:xfrm>
            <a:off x="1001713" y="876300"/>
            <a:ext cx="10515600" cy="4351338"/>
          </a:xfrm>
        </p:spPr>
        <p:txBody>
          <a:bodyPr rtlCol="0">
            <a:normAutofit lnSpcReduction="10000"/>
          </a:bodyPr>
          <a:lstStyle/>
          <a:p>
            <a:pPr marL="0" indent="0" fontAlgn="auto">
              <a:spcAft>
                <a:spcPts val="0"/>
              </a:spcAft>
              <a:buFont typeface="Arial" panose="020B0604020202020204" pitchFamily="34" charset="0"/>
              <a:buNone/>
              <a:defRPr/>
            </a:pPr>
            <a:endParaRPr lang="nl-NL" dirty="0"/>
          </a:p>
          <a:p>
            <a:pPr marL="0" indent="0" fontAlgn="auto">
              <a:spcAft>
                <a:spcPts val="0"/>
              </a:spcAft>
              <a:buFont typeface="Arial" panose="020B0604020202020204" pitchFamily="34" charset="0"/>
              <a:buNone/>
              <a:defRPr/>
            </a:pPr>
            <a:endParaRPr lang="nl-NL" dirty="0"/>
          </a:p>
          <a:p>
            <a:pPr marL="0" indent="0" fontAlgn="auto">
              <a:spcAft>
                <a:spcPts val="0"/>
              </a:spcAft>
              <a:buFont typeface="Arial" panose="020B0604020202020204" pitchFamily="34" charset="0"/>
              <a:buNone/>
              <a:defRPr/>
            </a:pPr>
            <a:r>
              <a:rPr lang="nl-NL" dirty="0"/>
              <a:t>Een belangrijk effect van de reeks workshops en de doorlopende dialoog is dat incidenten van (seksueel) grensoverschrijdend gedrag vaker worden gemeld, ook kleinere incidenten. </a:t>
            </a:r>
          </a:p>
          <a:p>
            <a:pPr marL="0" indent="0" fontAlgn="auto">
              <a:spcAft>
                <a:spcPts val="0"/>
              </a:spcAft>
              <a:buFont typeface="Arial" panose="020B0604020202020204" pitchFamily="34" charset="0"/>
              <a:buNone/>
              <a:defRPr/>
            </a:pPr>
            <a:r>
              <a:rPr lang="nl-NL" dirty="0"/>
              <a:t>Studenten voelen zich veiliger om te melden of om incidenten op een andere manier aan de orde te stellen. De steun vanuit de gemeenschap is daarbij belangrijk. </a:t>
            </a:r>
          </a:p>
          <a:p>
            <a:pPr marL="0" indent="0" fontAlgn="auto">
              <a:spcAft>
                <a:spcPts val="0"/>
              </a:spcAft>
              <a:buFont typeface="Arial" panose="020B0604020202020204" pitchFamily="34" charset="0"/>
              <a:buNone/>
              <a:defRPr/>
            </a:pPr>
            <a:r>
              <a:rPr lang="nl-NL" dirty="0"/>
              <a:t>Verhoudingsgewijs ontvangen we bij het ISS dan ook meer meldingen dan bij andere faculteiten.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E3705224-7934-C1D1-58E4-B29F3645ADDC}"/>
              </a:ext>
            </a:extLst>
          </p:cNvPr>
          <p:cNvSpPr>
            <a:spLocks noGrp="1" noChangeArrowheads="1"/>
          </p:cNvSpPr>
          <p:nvPr>
            <p:ph type="title"/>
          </p:nvPr>
        </p:nvSpPr>
        <p:spPr/>
        <p:txBody>
          <a:bodyPr/>
          <a:lstStyle/>
          <a:p>
            <a:endParaRPr lang="nl-NL" altLang="nl-NL"/>
          </a:p>
        </p:txBody>
      </p:sp>
      <p:sp>
        <p:nvSpPr>
          <p:cNvPr id="14339" name="Tijdelijke aanduiding voor inhoud 2">
            <a:extLst>
              <a:ext uri="{FF2B5EF4-FFF2-40B4-BE49-F238E27FC236}">
                <a16:creationId xmlns:a16="http://schemas.microsoft.com/office/drawing/2014/main" id="{E6C60BE5-1054-EA9A-F6A5-8075E2E36E8A}"/>
              </a:ext>
            </a:extLst>
          </p:cNvPr>
          <p:cNvSpPr>
            <a:spLocks noGrp="1" noChangeArrowheads="1"/>
          </p:cNvSpPr>
          <p:nvPr>
            <p:ph idx="1"/>
          </p:nvPr>
        </p:nvSpPr>
        <p:spPr/>
        <p:txBody>
          <a:bodyPr/>
          <a:lstStyle/>
          <a:p>
            <a:pPr marL="0" indent="0">
              <a:buFont typeface="Arial" panose="020B0604020202020204" pitchFamily="34" charset="0"/>
              <a:buNone/>
            </a:pPr>
            <a:r>
              <a:rPr lang="nl-NL" altLang="nl-NL"/>
              <a:t>Elders op de universiteit is de meldingsbereidheid veel kleiner.</a:t>
            </a:r>
          </a:p>
          <a:p>
            <a:pPr marL="0" indent="0">
              <a:buFont typeface="Arial" panose="020B0604020202020204" pitchFamily="34" charset="0"/>
              <a:buNone/>
            </a:pPr>
            <a:r>
              <a:rPr lang="nl-NL" altLang="nl-NL"/>
              <a:t>Met een netwerk van vertrouwenspersonen ben je er nog lang niet.</a:t>
            </a:r>
          </a:p>
          <a:p>
            <a:pPr marL="0" indent="0">
              <a:buFont typeface="Arial" panose="020B0604020202020204" pitchFamily="34" charset="0"/>
              <a:buNone/>
            </a:pPr>
            <a:r>
              <a:rPr lang="nl-NL" altLang="nl-NL"/>
              <a:t>Er moeten meer activiteiten worden ontwikkeld op het gebied van preventie en bewustwording (zowel bij studenten als medewerkers)</a:t>
            </a:r>
          </a:p>
          <a:p>
            <a:pPr marL="0" indent="0">
              <a:buFont typeface="Arial" panose="020B0604020202020204" pitchFamily="34" charset="0"/>
              <a:buNone/>
            </a:pPr>
            <a:endParaRPr lang="nl-NL" alt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E3705224-7934-C1D1-58E4-B29F3645ADDC}"/>
              </a:ext>
            </a:extLst>
          </p:cNvPr>
          <p:cNvSpPr>
            <a:spLocks noGrp="1" noChangeArrowheads="1"/>
          </p:cNvSpPr>
          <p:nvPr>
            <p:ph type="title"/>
          </p:nvPr>
        </p:nvSpPr>
        <p:spPr/>
        <p:txBody>
          <a:bodyPr/>
          <a:lstStyle/>
          <a:p>
            <a:endParaRPr lang="nl-NL" altLang="nl-NL"/>
          </a:p>
        </p:txBody>
      </p:sp>
      <p:sp>
        <p:nvSpPr>
          <p:cNvPr id="14339" name="Tijdelijke aanduiding voor inhoud 2">
            <a:extLst>
              <a:ext uri="{FF2B5EF4-FFF2-40B4-BE49-F238E27FC236}">
                <a16:creationId xmlns:a16="http://schemas.microsoft.com/office/drawing/2014/main" id="{E6C60BE5-1054-EA9A-F6A5-8075E2E36E8A}"/>
              </a:ext>
            </a:extLst>
          </p:cNvPr>
          <p:cNvSpPr>
            <a:spLocks noGrp="1" noChangeArrowheads="1"/>
          </p:cNvSpPr>
          <p:nvPr>
            <p:ph idx="1"/>
          </p:nvPr>
        </p:nvSpPr>
        <p:spPr/>
        <p:txBody>
          <a:bodyPr/>
          <a:lstStyle/>
          <a:p>
            <a:pPr marL="0" indent="0">
              <a:spcAft>
                <a:spcPts val="0"/>
              </a:spcAft>
              <a:buNone/>
            </a:pPr>
            <a:r>
              <a:rPr lang="nl-NL" dirty="0"/>
              <a:t>Meer informatie? Neem contact op met:</a:t>
            </a:r>
            <a:endParaRPr lang="en-US" dirty="0"/>
          </a:p>
          <a:p>
            <a:pPr marL="0" indent="0">
              <a:spcAft>
                <a:spcPts val="0"/>
              </a:spcAft>
              <a:buNone/>
            </a:pPr>
            <a:r>
              <a:rPr lang="nl-NL" dirty="0"/>
              <a:t>Lucie </a:t>
            </a:r>
            <a:r>
              <a:rPr lang="nl-NL" dirty="0" err="1"/>
              <a:t>Dinkla</a:t>
            </a:r>
            <a:r>
              <a:rPr lang="nl-NL" dirty="0"/>
              <a:t>: </a:t>
            </a:r>
            <a:r>
              <a:rPr lang="nl-NL" dirty="0">
                <a:hlinkClick r:id="rId2">
                  <a:extLst>
                    <a:ext uri="{A12FA001-AC4F-418D-AE19-62706E023703}">
                      <ahyp:hlinkClr xmlns:ahyp="http://schemas.microsoft.com/office/drawing/2018/hyperlinkcolor" val="tx"/>
                    </a:ext>
                  </a:extLst>
                </a:hlinkClick>
              </a:rPr>
              <a:t>dinkla@iss.nl</a:t>
            </a:r>
            <a:br>
              <a:rPr lang="nl-NL" dirty="0"/>
            </a:br>
            <a:r>
              <a:rPr lang="nl-NL" dirty="0"/>
              <a:t>Martin Blok: </a:t>
            </a:r>
            <a:r>
              <a:rPr lang="nl-NL" u="sng" dirty="0">
                <a:hlinkClick r:id="rId3"/>
              </a:rPr>
              <a:t>martinblok@me.com</a:t>
            </a:r>
            <a:r>
              <a:rPr lang="nl-NL" u="sng" dirty="0"/>
              <a:t> </a:t>
            </a:r>
            <a:endParaRPr lang="nl-NL" dirty="0"/>
          </a:p>
          <a:p>
            <a:pPr marL="0" indent="0">
              <a:buFont typeface="Arial" panose="020B0604020202020204" pitchFamily="34" charset="0"/>
              <a:buNone/>
            </a:pPr>
            <a:endParaRPr lang="nl-NL" altLang="nl-NL"/>
          </a:p>
        </p:txBody>
      </p:sp>
    </p:spTree>
    <p:extLst>
      <p:ext uri="{BB962C8B-B14F-4D97-AF65-F5344CB8AC3E}">
        <p14:creationId xmlns:p14="http://schemas.microsoft.com/office/powerpoint/2010/main" val="140941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2">
            <a:extLst>
              <a:ext uri="{FF2B5EF4-FFF2-40B4-BE49-F238E27FC236}">
                <a16:creationId xmlns:a16="http://schemas.microsoft.com/office/drawing/2014/main" id="{1C289D8E-78F1-1F6D-B832-D93503B7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0"/>
            <a:ext cx="5108575"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CC4ECFC3-9B3D-592D-5E21-3D27E1867A83}"/>
              </a:ext>
            </a:extLst>
          </p:cNvPr>
          <p:cNvSpPr>
            <a:spLocks noGrp="1" noChangeArrowheads="1"/>
          </p:cNvSpPr>
          <p:nvPr>
            <p:ph type="title"/>
          </p:nvPr>
        </p:nvSpPr>
        <p:spPr/>
        <p:txBody>
          <a:bodyPr/>
          <a:lstStyle/>
          <a:p>
            <a:endParaRPr lang="nl-NL" altLang="nl-NL"/>
          </a:p>
        </p:txBody>
      </p:sp>
      <p:sp>
        <p:nvSpPr>
          <p:cNvPr id="3075" name="Tijdelijke aanduiding voor inhoud 2">
            <a:extLst>
              <a:ext uri="{FF2B5EF4-FFF2-40B4-BE49-F238E27FC236}">
                <a16:creationId xmlns:a16="http://schemas.microsoft.com/office/drawing/2014/main" id="{791F5BF9-22BD-2739-DCC2-543D690343EF}"/>
              </a:ext>
            </a:extLst>
          </p:cNvPr>
          <p:cNvSpPr>
            <a:spLocks noGrp="1" noChangeArrowheads="1"/>
          </p:cNvSpPr>
          <p:nvPr>
            <p:ph idx="1"/>
          </p:nvPr>
        </p:nvSpPr>
        <p:spPr/>
        <p:txBody>
          <a:bodyPr/>
          <a:lstStyle/>
          <a:p>
            <a:r>
              <a:rPr lang="nl-NL" altLang="nl-NL" sz="4000"/>
              <a:t>Geschiedenis workshops </a:t>
            </a:r>
          </a:p>
          <a:p>
            <a:r>
              <a:rPr lang="nl-NL" altLang="nl-NL" sz="4000"/>
              <a:t>Context</a:t>
            </a:r>
          </a:p>
          <a:p>
            <a:endParaRPr lang="nl-NL" altLang="nl-NL"/>
          </a:p>
        </p:txBody>
      </p:sp>
      <p:pic>
        <p:nvPicPr>
          <p:cNvPr id="4" name="Tijdelijke aanduiding voor inhoud 4">
            <a:extLst>
              <a:ext uri="{FF2B5EF4-FFF2-40B4-BE49-F238E27FC236}">
                <a16:creationId xmlns:a16="http://schemas.microsoft.com/office/drawing/2014/main" id="{E1A0F60F-F0AB-3806-F1C5-D3B93F920D69}"/>
              </a:ext>
            </a:extLst>
          </p:cNvPr>
          <p:cNvPicPr>
            <a:picLocks noChangeAspect="1"/>
          </p:cNvPicPr>
          <p:nvPr/>
        </p:nvPicPr>
        <p:blipFill>
          <a:blip r:embed="rId2"/>
          <a:stretch>
            <a:fillRect/>
          </a:stretch>
        </p:blipFill>
        <p:spPr>
          <a:xfrm>
            <a:off x="5605067" y="2695675"/>
            <a:ext cx="5062933" cy="3797200"/>
          </a:xfrm>
          <a:prstGeom prst="rect">
            <a:avLst/>
          </a:prstGeom>
          <a:effectLst>
            <a:outerShdw blurRad="965878" dist="50800" dir="5400000" algn="ctr" rotWithShape="0">
              <a:srgbClr val="000000">
                <a:alpha val="43137"/>
              </a:srgbClr>
            </a:outerShdw>
            <a:softEdge rad="74717"/>
          </a:effectLst>
          <a:scene3d>
            <a:camera prst="orthographicFront">
              <a:rot lat="0" lon="0" rev="21000000"/>
            </a:camera>
            <a:lightRig rig="threePt" dir="t"/>
          </a:scene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BF1DF-5AC9-C553-EF17-71D5041440A9}"/>
              </a:ext>
            </a:extLst>
          </p:cNvPr>
          <p:cNvSpPr>
            <a:spLocks noGrp="1"/>
          </p:cNvSpPr>
          <p:nvPr>
            <p:ph type="title"/>
          </p:nvPr>
        </p:nvSpPr>
        <p:spPr>
          <a:xfrm>
            <a:off x="838200" y="595313"/>
            <a:ext cx="10515600" cy="1325562"/>
          </a:xfrm>
        </p:spPr>
        <p:txBody>
          <a:bodyPr rtlCol="0">
            <a:normAutofit fontScale="90000"/>
          </a:bodyPr>
          <a:lstStyle/>
          <a:p>
            <a:pPr fontAlgn="auto">
              <a:spcAft>
                <a:spcPts val="0"/>
              </a:spcAft>
              <a:defRPr/>
            </a:pPr>
            <a:r>
              <a:rPr lang="nl-NL" sz="3600" dirty="0">
                <a:latin typeface="+mn-lt"/>
              </a:rPr>
              <a:t>ISS-9109 : </a:t>
            </a:r>
            <a:r>
              <a:rPr lang="nl-NL" sz="3600" dirty="0" err="1">
                <a:latin typeface="+mn-lt"/>
              </a:rPr>
              <a:t>Collectively</a:t>
            </a:r>
            <a:r>
              <a:rPr lang="nl-NL" sz="3600" dirty="0">
                <a:latin typeface="+mn-lt"/>
              </a:rPr>
              <a:t> </a:t>
            </a:r>
            <a:r>
              <a:rPr lang="nl-NL" sz="3600" dirty="0" err="1">
                <a:latin typeface="+mn-lt"/>
              </a:rPr>
              <a:t>preventing</a:t>
            </a:r>
            <a:r>
              <a:rPr lang="nl-NL" sz="3600" dirty="0">
                <a:latin typeface="+mn-lt"/>
              </a:rPr>
              <a:t> </a:t>
            </a:r>
            <a:r>
              <a:rPr lang="nl-NL" sz="3600" dirty="0" err="1">
                <a:latin typeface="+mn-lt"/>
              </a:rPr>
              <a:t>and</a:t>
            </a:r>
            <a:r>
              <a:rPr lang="nl-NL" sz="3600" dirty="0">
                <a:latin typeface="+mn-lt"/>
              </a:rPr>
              <a:t> </a:t>
            </a:r>
            <a:r>
              <a:rPr lang="nl-NL" sz="3600" dirty="0" err="1">
                <a:latin typeface="+mn-lt"/>
              </a:rPr>
              <a:t>addressing</a:t>
            </a:r>
            <a:r>
              <a:rPr lang="nl-NL" sz="3600" dirty="0">
                <a:latin typeface="+mn-lt"/>
              </a:rPr>
              <a:t> </a:t>
            </a:r>
            <a:r>
              <a:rPr lang="nl-NL" sz="3600" dirty="0" err="1">
                <a:latin typeface="+mn-lt"/>
              </a:rPr>
              <a:t>situations</a:t>
            </a:r>
            <a:r>
              <a:rPr lang="nl-NL" sz="3600" dirty="0">
                <a:latin typeface="+mn-lt"/>
              </a:rPr>
              <a:t> of </a:t>
            </a:r>
            <a:r>
              <a:rPr lang="nl-NL" sz="3600" dirty="0" err="1">
                <a:latin typeface="+mn-lt"/>
              </a:rPr>
              <a:t>harassment</a:t>
            </a:r>
            <a:r>
              <a:rPr lang="nl-NL" sz="3600" dirty="0">
                <a:latin typeface="+mn-lt"/>
              </a:rPr>
              <a:t>, </a:t>
            </a:r>
            <a:r>
              <a:rPr lang="nl-NL" sz="3600" dirty="0" err="1">
                <a:latin typeface="+mn-lt"/>
              </a:rPr>
              <a:t>violence</a:t>
            </a:r>
            <a:r>
              <a:rPr lang="nl-NL" sz="3600" dirty="0">
                <a:latin typeface="+mn-lt"/>
              </a:rPr>
              <a:t>, </a:t>
            </a:r>
            <a:r>
              <a:rPr lang="nl-NL" sz="3600" dirty="0" err="1">
                <a:latin typeface="+mn-lt"/>
              </a:rPr>
              <a:t>and</a:t>
            </a:r>
            <a:r>
              <a:rPr lang="nl-NL" sz="3600" dirty="0">
                <a:latin typeface="+mn-lt"/>
              </a:rPr>
              <a:t> </a:t>
            </a:r>
            <a:r>
              <a:rPr lang="nl-NL" sz="3600" dirty="0" err="1">
                <a:latin typeface="+mn-lt"/>
              </a:rPr>
              <a:t>discrimination</a:t>
            </a:r>
            <a:r>
              <a:rPr lang="nl-NL" sz="3600" dirty="0">
                <a:latin typeface="+mn-lt"/>
              </a:rPr>
              <a:t> (</a:t>
            </a:r>
            <a:r>
              <a:rPr lang="nl-NL" sz="3600" dirty="0" err="1">
                <a:latin typeface="+mn-lt"/>
              </a:rPr>
              <a:t>compulsory</a:t>
            </a:r>
            <a:r>
              <a:rPr lang="nl-NL" sz="3600" dirty="0">
                <a:latin typeface="+mn-lt"/>
              </a:rPr>
              <a:t> course </a:t>
            </a:r>
            <a:r>
              <a:rPr lang="nl-NL" sz="3600" dirty="0" err="1">
                <a:latin typeface="+mn-lt"/>
              </a:rPr>
              <a:t>for</a:t>
            </a:r>
            <a:r>
              <a:rPr lang="nl-NL" sz="3600" dirty="0">
                <a:latin typeface="+mn-lt"/>
              </a:rPr>
              <a:t> </a:t>
            </a:r>
            <a:r>
              <a:rPr lang="nl-NL" sz="3600" dirty="0" err="1">
                <a:latin typeface="+mn-lt"/>
              </a:rPr>
              <a:t>all</a:t>
            </a:r>
            <a:r>
              <a:rPr lang="nl-NL" sz="3600" dirty="0">
                <a:latin typeface="+mn-lt"/>
              </a:rPr>
              <a:t> </a:t>
            </a:r>
            <a:r>
              <a:rPr lang="nl-NL" sz="3600" dirty="0" err="1">
                <a:latin typeface="+mn-lt"/>
              </a:rPr>
              <a:t>students</a:t>
            </a:r>
            <a:r>
              <a:rPr lang="nl-NL" sz="3600" dirty="0">
                <a:latin typeface="+mn-lt"/>
              </a:rPr>
              <a:t>)</a:t>
            </a:r>
            <a:br>
              <a:rPr lang="nl-NL" dirty="0"/>
            </a:br>
            <a:endParaRPr lang="nl-NL" dirty="0"/>
          </a:p>
        </p:txBody>
      </p:sp>
      <p:pic>
        <p:nvPicPr>
          <p:cNvPr id="5" name="Tijdelijke aanduiding voor inhoud 4">
            <a:extLst>
              <a:ext uri="{FF2B5EF4-FFF2-40B4-BE49-F238E27FC236}">
                <a16:creationId xmlns:a16="http://schemas.microsoft.com/office/drawing/2014/main" id="{31F174EC-2A1B-A217-D09B-B751A3D0490E}"/>
              </a:ext>
            </a:extLst>
          </p:cNvPr>
          <p:cNvPicPr>
            <a:picLocks noGrp="1" noChangeAspect="1"/>
          </p:cNvPicPr>
          <p:nvPr>
            <p:ph idx="1"/>
          </p:nvPr>
        </p:nvPicPr>
        <p:blipFill>
          <a:blip r:embed="rId2"/>
          <a:stretch>
            <a:fillRect/>
          </a:stretch>
        </p:blipFill>
        <p:spPr>
          <a:xfrm>
            <a:off x="3761721" y="1736416"/>
            <a:ext cx="3632102" cy="4842804"/>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E49C9795-7883-D570-D9AB-A9C5556FCC8D}"/>
              </a:ext>
            </a:extLst>
          </p:cNvPr>
          <p:cNvSpPr>
            <a:spLocks noGrp="1" noChangeArrowheads="1"/>
          </p:cNvSpPr>
          <p:nvPr>
            <p:ph type="title"/>
          </p:nvPr>
        </p:nvSpPr>
        <p:spPr/>
        <p:txBody>
          <a:bodyPr/>
          <a:lstStyle/>
          <a:p>
            <a:endParaRPr lang="nl-NL" altLang="nl-NL"/>
          </a:p>
        </p:txBody>
      </p:sp>
      <p:sp>
        <p:nvSpPr>
          <p:cNvPr id="3" name="Tijdelijke aanduiding voor inhoud 2">
            <a:extLst>
              <a:ext uri="{FF2B5EF4-FFF2-40B4-BE49-F238E27FC236}">
                <a16:creationId xmlns:a16="http://schemas.microsoft.com/office/drawing/2014/main" id="{F0BF63D4-A7DB-0EBD-EDFE-05C25A9298F1}"/>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nl-NL" sz="6600" dirty="0"/>
          </a:p>
          <a:p>
            <a:pPr marL="0" indent="0" fontAlgn="auto">
              <a:spcAft>
                <a:spcPts val="0"/>
              </a:spcAft>
              <a:buFont typeface="Arial" panose="020B0604020202020204" pitchFamily="34" charset="0"/>
              <a:buNone/>
              <a:defRPr/>
            </a:pPr>
            <a:r>
              <a:rPr lang="nl-NL" sz="6600" dirty="0"/>
              <a:t>    6 Interactieve workshops</a:t>
            </a:r>
          </a:p>
          <a:p>
            <a:pPr marL="0" indent="0" fontAlgn="auto">
              <a:spcAft>
                <a:spcPts val="0"/>
              </a:spcAft>
              <a:buFont typeface="Arial" panose="020B0604020202020204" pitchFamily="34" charset="0"/>
              <a:buNone/>
              <a:defRPr/>
            </a:pPr>
            <a:r>
              <a:rPr lang="nl-NL" sz="6600" dirty="0"/>
              <a:t>                </a:t>
            </a:r>
            <a:r>
              <a:rPr lang="nl-NL" sz="2400" dirty="0"/>
              <a:t>(</a:t>
            </a:r>
            <a:r>
              <a:rPr lang="nl-NL" sz="2400" dirty="0" err="1"/>
              <a:t>intersectioneel</a:t>
            </a:r>
            <a:r>
              <a:rPr lang="nl-NL" sz="2400" dirty="0"/>
              <a:t>, </a:t>
            </a:r>
            <a:r>
              <a:rPr lang="nl-NL" sz="2400" dirty="0" err="1"/>
              <a:t>transformatief</a:t>
            </a:r>
            <a:r>
              <a:rPr lang="nl-NL" sz="2400" dirty="0"/>
              <a:t>)</a:t>
            </a:r>
            <a:r>
              <a:rPr lang="nl-NL" sz="6600" dirty="0"/>
              <a:t> </a:t>
            </a:r>
          </a:p>
          <a:p>
            <a:pPr fontAlgn="auto">
              <a:spcAft>
                <a:spcPts val="0"/>
              </a:spcAft>
              <a:defRPr/>
            </a:pP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A82F1EDE-3C8F-19DE-545A-E724812F5DF4}"/>
              </a:ext>
            </a:extLst>
          </p:cNvPr>
          <p:cNvSpPr>
            <a:spLocks noGrp="1" noChangeArrowheads="1"/>
          </p:cNvSpPr>
          <p:nvPr>
            <p:ph type="title"/>
          </p:nvPr>
        </p:nvSpPr>
        <p:spPr/>
        <p:txBody>
          <a:bodyPr/>
          <a:lstStyle/>
          <a:p>
            <a:endParaRPr lang="nl-NL" altLang="nl-NL"/>
          </a:p>
        </p:txBody>
      </p:sp>
      <p:sp>
        <p:nvSpPr>
          <p:cNvPr id="3" name="Tijdelijke aanduiding voor inhoud 2">
            <a:extLst>
              <a:ext uri="{FF2B5EF4-FFF2-40B4-BE49-F238E27FC236}">
                <a16:creationId xmlns:a16="http://schemas.microsoft.com/office/drawing/2014/main" id="{8F4053C8-7958-4358-040B-DAC19B859828}"/>
              </a:ext>
            </a:extLst>
          </p:cNvPr>
          <p:cNvSpPr>
            <a:spLocks noGrp="1"/>
          </p:cNvSpPr>
          <p:nvPr>
            <p:ph idx="1"/>
          </p:nvPr>
        </p:nvSpPr>
        <p:spPr>
          <a:xfrm>
            <a:off x="838200" y="1109663"/>
            <a:ext cx="10515600" cy="5067300"/>
          </a:xfrm>
        </p:spPr>
        <p:txBody>
          <a:bodyPr rtlCol="0">
            <a:normAutofit/>
          </a:bodyPr>
          <a:lstStyle/>
          <a:p>
            <a:pPr marL="0" indent="0" fontAlgn="auto">
              <a:spcAft>
                <a:spcPts val="0"/>
              </a:spcAft>
              <a:buFont typeface="Arial" panose="020B0604020202020204" pitchFamily="34" charset="0"/>
              <a:buNone/>
              <a:defRPr/>
            </a:pPr>
            <a:r>
              <a:rPr lang="nl-NL" sz="4000" dirty="0"/>
              <a:t>Doel:</a:t>
            </a:r>
          </a:p>
          <a:p>
            <a:pPr marL="0" indent="0" fontAlgn="auto">
              <a:spcAft>
                <a:spcPts val="0"/>
              </a:spcAft>
              <a:buFont typeface="Arial" panose="020B0604020202020204" pitchFamily="34" charset="0"/>
              <a:buNone/>
              <a:defRPr/>
            </a:pPr>
            <a:endParaRPr lang="nl-NL" dirty="0"/>
          </a:p>
          <a:p>
            <a:pPr marL="0" indent="0" fontAlgn="auto">
              <a:spcAft>
                <a:spcPts val="0"/>
              </a:spcAft>
              <a:buFont typeface="Arial" panose="020B0604020202020204" pitchFamily="34" charset="0"/>
              <a:buNone/>
              <a:defRPr/>
            </a:pPr>
            <a:r>
              <a:rPr lang="nl-NL" kern="0" dirty="0">
                <a:solidFill>
                  <a:srgbClr val="202124"/>
                </a:solidFill>
                <a:ea typeface="Times New Roman" panose="02020603050405020304" pitchFamily="18" charset="0"/>
                <a:cs typeface="Courier New" panose="02070309020205020404" pitchFamily="49" charset="0"/>
              </a:rPr>
              <a:t>Het bieden van middelen en strategieën aan studenten om situaties van intimidatie, geweld en discriminatie op de campus en in het dagelijks leven te identificeren, te voorkomen en aan te pakken.</a:t>
            </a:r>
            <a:endParaRPr lang="nl-NL" dirty="0"/>
          </a:p>
          <a:p>
            <a:pPr marL="0" indent="0" fontAlgn="auto">
              <a:spcAft>
                <a:spcPts val="0"/>
              </a:spcAft>
              <a:buFont typeface="Arial" panose="020B0604020202020204" pitchFamily="34" charset="0"/>
              <a:buNone/>
              <a:defRPr/>
            </a:pPr>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4C1EEB60-F274-7F53-2030-9683043069A4}"/>
              </a:ext>
            </a:extLst>
          </p:cNvPr>
          <p:cNvSpPr>
            <a:spLocks noGrp="1" noChangeArrowheads="1"/>
          </p:cNvSpPr>
          <p:nvPr>
            <p:ph type="title"/>
          </p:nvPr>
        </p:nvSpPr>
        <p:spPr/>
        <p:txBody>
          <a:bodyPr/>
          <a:lstStyle/>
          <a:p>
            <a:endParaRPr lang="nl-NL" altLang="nl-NL"/>
          </a:p>
        </p:txBody>
      </p:sp>
      <p:sp>
        <p:nvSpPr>
          <p:cNvPr id="3" name="Tijdelijke aanduiding voor inhoud 2">
            <a:extLst>
              <a:ext uri="{FF2B5EF4-FFF2-40B4-BE49-F238E27FC236}">
                <a16:creationId xmlns:a16="http://schemas.microsoft.com/office/drawing/2014/main" id="{9A7EC2CE-B31D-C374-8E26-44806942DC7B}"/>
              </a:ext>
            </a:extLst>
          </p:cNvPr>
          <p:cNvSpPr>
            <a:spLocks noGrp="1"/>
          </p:cNvSpPr>
          <p:nvPr>
            <p:ph idx="1"/>
          </p:nvPr>
        </p:nvSpPr>
        <p:spPr/>
        <p:txBody>
          <a:bodyPr rtlCol="0">
            <a:normAutofit/>
          </a:bodyPr>
          <a:lstStyle/>
          <a:p>
            <a:pPr fontAlgn="auto">
              <a:spcAft>
                <a:spcPts val="0"/>
              </a:spcAft>
              <a:defRPr/>
            </a:pPr>
            <a:r>
              <a:rPr lang="nl-NL" dirty="0"/>
              <a:t>bewustwording van machtsdynamiek </a:t>
            </a:r>
            <a:r>
              <a:rPr lang="nl-NL" kern="0" dirty="0">
                <a:solidFill>
                  <a:srgbClr val="202124"/>
                </a:solidFill>
                <a:ea typeface="Times New Roman" panose="02020603050405020304" pitchFamily="18" charset="0"/>
                <a:cs typeface="Courier New" panose="02070309020205020404" pitchFamily="49" charset="0"/>
              </a:rPr>
              <a:t>op het gebied van gender, seksualiteit, ras, klasse en andere sociale hiërarchieën die aan de basis liggen van interpersoonlijk en structureel geweld en die bepaalde groepen mensen in groter gevaar brengen.</a:t>
            </a:r>
            <a:endParaRPr lang="nl-NL" kern="100" dirty="0">
              <a:ea typeface="Calibri" panose="020F0502020204030204" pitchFamily="34" charset="0"/>
              <a:cs typeface="Times New Roman" panose="02020603050405020304" pitchFamily="18" charset="0"/>
            </a:endParaRPr>
          </a:p>
          <a:p>
            <a:pPr fontAlgn="auto">
              <a:spcAft>
                <a:spcPts val="0"/>
              </a:spcAft>
              <a:defRPr/>
            </a:pP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A9F99C84-D63E-161C-1695-5F8DC41AB435}"/>
              </a:ext>
            </a:extLst>
          </p:cNvPr>
          <p:cNvSpPr>
            <a:spLocks noGrp="1" noChangeArrowheads="1"/>
          </p:cNvSpPr>
          <p:nvPr>
            <p:ph type="title"/>
          </p:nvPr>
        </p:nvSpPr>
        <p:spPr/>
        <p:txBody>
          <a:bodyPr/>
          <a:lstStyle/>
          <a:p>
            <a:endParaRPr lang="nl-NL" altLang="nl-NL"/>
          </a:p>
        </p:txBody>
      </p:sp>
      <p:sp>
        <p:nvSpPr>
          <p:cNvPr id="8195" name="Rectangle 2">
            <a:extLst>
              <a:ext uri="{FF2B5EF4-FFF2-40B4-BE49-F238E27FC236}">
                <a16:creationId xmlns:a16="http://schemas.microsoft.com/office/drawing/2014/main" id="{568538CE-3C6E-B44B-9A42-11C02233B732}"/>
              </a:ext>
            </a:extLst>
          </p:cNvPr>
          <p:cNvSpPr>
            <a:spLocks noGrp="1" noChangeArrowheads="1"/>
          </p:cNvSpPr>
          <p:nvPr>
            <p:ph idx="1"/>
          </p:nvPr>
        </p:nvSpPr>
        <p:spPr>
          <a:xfrm>
            <a:off x="838200" y="3840163"/>
            <a:ext cx="184150" cy="322262"/>
          </a:xfrm>
          <a:solidFill>
            <a:srgbClr val="F8F9FA"/>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marL="0" indent="0" eaLnBrk="0" hangingPunct="0">
              <a:lnSpc>
                <a:spcPct val="100000"/>
              </a:lnSpc>
              <a:spcBef>
                <a:spcPct val="0"/>
              </a:spcBef>
              <a:buFontTx/>
              <a:buNone/>
            </a:pPr>
            <a:endParaRPr lang="nl-NL" altLang="nl-NL" sz="1800">
              <a:latin typeface="Arial" panose="020B0604020202020204" pitchFamily="34" charset="0"/>
            </a:endParaRPr>
          </a:p>
        </p:txBody>
      </p:sp>
      <p:sp>
        <p:nvSpPr>
          <p:cNvPr id="8196" name="Tekstvak 6">
            <a:extLst>
              <a:ext uri="{FF2B5EF4-FFF2-40B4-BE49-F238E27FC236}">
                <a16:creationId xmlns:a16="http://schemas.microsoft.com/office/drawing/2014/main" id="{BA7B506A-D59E-8C12-31DB-FB16D572486E}"/>
              </a:ext>
            </a:extLst>
          </p:cNvPr>
          <p:cNvSpPr txBox="1">
            <a:spLocks noChangeArrowheads="1"/>
          </p:cNvSpPr>
          <p:nvPr/>
        </p:nvSpPr>
        <p:spPr bwMode="auto">
          <a:xfrm>
            <a:off x="354013" y="1690688"/>
            <a:ext cx="831056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nl-NL" altLang="nl-NL" sz="2800">
                <a:solidFill>
                  <a:srgbClr val="202124"/>
                </a:solidFill>
                <a:cs typeface="Times New Roman" panose="02020603050405020304" pitchFamily="18" charset="0"/>
              </a:rPr>
              <a:t>Als leden van de ISS-gemeenschap hebben we een gedeelde  verantwoordelijkheid voor het samen creëren van een cultuur van respect en waardering die bijdraagt ​​aan een gastvrije, veilige en inclusieve omgeving voor iedereen</a:t>
            </a:r>
            <a:r>
              <a:rPr lang="nl-NL" altLang="nl-NL" sz="3600">
                <a:solidFill>
                  <a:srgbClr val="202124"/>
                </a:solidFill>
                <a:latin typeface="inherit"/>
                <a:cs typeface="Times New Roman" panose="02020603050405020304" pitchFamily="18" charset="0"/>
              </a:rPr>
              <a:t>.</a:t>
            </a:r>
            <a:r>
              <a:rPr lang="nl-NL" altLang="nl-NL" sz="3600"/>
              <a:t>     </a:t>
            </a:r>
            <a:endParaRPr lang="nl-NL" altLang="nl-NL" sz="3600">
              <a:latin typeface="Arial" panose="020B0604020202020204" pitchFamily="34" charset="0"/>
            </a:endParaRPr>
          </a:p>
        </p:txBody>
      </p:sp>
      <p:pic>
        <p:nvPicPr>
          <p:cNvPr id="8" name="Afbeelding 7">
            <a:extLst>
              <a:ext uri="{FF2B5EF4-FFF2-40B4-BE49-F238E27FC236}">
                <a16:creationId xmlns:a16="http://schemas.microsoft.com/office/drawing/2014/main" id="{6A4A8B80-9190-80A8-E55C-C5A107209023}"/>
              </a:ext>
            </a:extLst>
          </p:cNvPr>
          <p:cNvPicPr>
            <a:picLocks noChangeAspect="1"/>
          </p:cNvPicPr>
          <p:nvPr/>
        </p:nvPicPr>
        <p:blipFill>
          <a:blip r:embed="rId2"/>
          <a:stretch>
            <a:fillRect/>
          </a:stretch>
        </p:blipFill>
        <p:spPr>
          <a:xfrm>
            <a:off x="7591816" y="3451767"/>
            <a:ext cx="4054811" cy="30411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26E6517D-C08E-140C-67CB-66044D7FB0E6}"/>
              </a:ext>
            </a:extLst>
          </p:cNvPr>
          <p:cNvSpPr>
            <a:spLocks noGrp="1" noChangeArrowheads="1"/>
          </p:cNvSpPr>
          <p:nvPr>
            <p:ph type="title"/>
          </p:nvPr>
        </p:nvSpPr>
        <p:spPr/>
        <p:txBody>
          <a:bodyPr/>
          <a:lstStyle/>
          <a:p>
            <a:endParaRPr lang="nl-NL" altLang="nl-NL"/>
          </a:p>
        </p:txBody>
      </p:sp>
      <p:sp>
        <p:nvSpPr>
          <p:cNvPr id="3" name="Tijdelijke aanduiding voor inhoud 2">
            <a:extLst>
              <a:ext uri="{FF2B5EF4-FFF2-40B4-BE49-F238E27FC236}">
                <a16:creationId xmlns:a16="http://schemas.microsoft.com/office/drawing/2014/main" id="{79E6DCB2-DFFF-4D00-1F5B-F479970B642F}"/>
              </a:ext>
            </a:extLst>
          </p:cNvPr>
          <p:cNvSpPr>
            <a:spLocks noGrp="1"/>
          </p:cNvSpPr>
          <p:nvPr>
            <p:ph idx="1"/>
          </p:nvPr>
        </p:nvSpPr>
        <p:spPr>
          <a:xfrm>
            <a:off x="838200" y="1027113"/>
            <a:ext cx="10515600" cy="4352925"/>
          </a:xfrm>
        </p:spPr>
        <p:txBody>
          <a:bodyPr rtlCol="0">
            <a:normAutofit lnSpcReduction="10000"/>
          </a:bodyPr>
          <a:lstStyle/>
          <a:p>
            <a:pPr marL="0" indent="0" fontAlgn="auto">
              <a:spcAft>
                <a:spcPts val="0"/>
              </a:spcAft>
              <a:buFont typeface="Arial" panose="020B0604020202020204" pitchFamily="34" charset="0"/>
              <a:buNone/>
              <a:defRPr/>
            </a:pPr>
            <a:r>
              <a:rPr lang="nl-NL" dirty="0"/>
              <a:t>Tijdens de oriëntatie week:</a:t>
            </a:r>
          </a:p>
          <a:p>
            <a:pPr fontAlgn="auto">
              <a:spcAft>
                <a:spcPts val="0"/>
              </a:spcAft>
              <a:defRPr/>
            </a:pPr>
            <a:r>
              <a:rPr lang="nl-NL" dirty="0">
                <a:solidFill>
                  <a:schemeClr val="accent1"/>
                </a:solidFill>
              </a:rPr>
              <a:t>Workshop over interculturele communicatie en sensitiviteit:</a:t>
            </a:r>
          </a:p>
          <a:p>
            <a:pPr marL="0" indent="0" fontAlgn="auto">
              <a:spcAft>
                <a:spcPts val="0"/>
              </a:spcAft>
              <a:buFont typeface="Arial" panose="020B0604020202020204" pitchFamily="34" charset="0"/>
              <a:buNone/>
              <a:defRPr/>
            </a:pPr>
            <a:r>
              <a:rPr lang="nl-NL" dirty="0">
                <a:solidFill>
                  <a:srgbClr val="202124"/>
                </a:solidFill>
                <a:latin typeface="inherit"/>
                <a:ea typeface="Calibri" panose="020F0502020204030204" pitchFamily="34" charset="0"/>
                <a:cs typeface="Times New Roman" panose="02020603050405020304" pitchFamily="18" charset="0"/>
              </a:rPr>
              <a:t>- Een dialoog over racisme, (impliciete) vooroordelen, identiteit, communicatie, stereotypen, privileges, cultuur en het vermijden van enkelvoudige verhalen.</a:t>
            </a:r>
            <a:r>
              <a:rPr lang="nl-NL" dirty="0"/>
              <a:t> </a:t>
            </a:r>
          </a:p>
          <a:p>
            <a:pPr marL="0" indent="0" fontAlgn="auto">
              <a:spcAft>
                <a:spcPts val="0"/>
              </a:spcAft>
              <a:buFont typeface="Arial" panose="020B0604020202020204" pitchFamily="34" charset="0"/>
              <a:buNone/>
              <a:defRPr/>
            </a:pPr>
            <a:endParaRPr lang="nl-NL" dirty="0"/>
          </a:p>
          <a:p>
            <a:pPr fontAlgn="auto">
              <a:spcAft>
                <a:spcPts val="0"/>
              </a:spcAft>
              <a:defRPr/>
            </a:pPr>
            <a:r>
              <a:rPr lang="nl-NL" dirty="0">
                <a:solidFill>
                  <a:schemeClr val="accent1"/>
                </a:solidFill>
              </a:rPr>
              <a:t>Workshop over consent (instemming): </a:t>
            </a:r>
          </a:p>
          <a:p>
            <a:pPr marL="0" indent="0" fontAlgn="auto">
              <a:spcAft>
                <a:spcPts val="0"/>
              </a:spcAft>
              <a:buFont typeface="Arial" panose="020B0604020202020204" pitchFamily="34" charset="0"/>
              <a:buNone/>
              <a:defRPr/>
            </a:pPr>
            <a:r>
              <a:rPr lang="nl-NL" dirty="0"/>
              <a:t>-  </a:t>
            </a:r>
            <a:r>
              <a:rPr lang="nl-NL" dirty="0">
                <a:solidFill>
                  <a:srgbClr val="202124"/>
                </a:solidFill>
                <a:latin typeface="inherit"/>
                <a:ea typeface="Calibri" panose="020F0502020204030204" pitchFamily="34" charset="0"/>
                <a:cs typeface="Times New Roman" panose="02020603050405020304" pitchFamily="18" charset="0"/>
              </a:rPr>
              <a:t>Verkenning van het onderwerp instemming en grenzen te verkennen door middel van een reeks praktische oefeningen, voorbeelden en dialoog</a:t>
            </a:r>
            <a:r>
              <a:rPr lang="nl-NL"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DE595354-8E9B-2012-A71F-3B39349C6209}"/>
              </a:ext>
            </a:extLst>
          </p:cNvPr>
          <p:cNvSpPr>
            <a:spLocks noGrp="1" noChangeArrowheads="1"/>
          </p:cNvSpPr>
          <p:nvPr>
            <p:ph type="title"/>
          </p:nvPr>
        </p:nvSpPr>
        <p:spPr/>
        <p:txBody>
          <a:bodyPr/>
          <a:lstStyle/>
          <a:p>
            <a:endParaRPr lang="nl-NL" altLang="nl-NL"/>
          </a:p>
        </p:txBody>
      </p:sp>
      <p:sp>
        <p:nvSpPr>
          <p:cNvPr id="10243" name="Tijdelijke aanduiding voor inhoud 2">
            <a:extLst>
              <a:ext uri="{FF2B5EF4-FFF2-40B4-BE49-F238E27FC236}">
                <a16:creationId xmlns:a16="http://schemas.microsoft.com/office/drawing/2014/main" id="{DF2C05A3-1228-B1A1-63C5-415583792171}"/>
              </a:ext>
            </a:extLst>
          </p:cNvPr>
          <p:cNvSpPr>
            <a:spLocks noGrp="1" noChangeArrowheads="1"/>
          </p:cNvSpPr>
          <p:nvPr>
            <p:ph idx="1"/>
          </p:nvPr>
        </p:nvSpPr>
        <p:spPr/>
        <p:txBody>
          <a:bodyPr/>
          <a:lstStyle/>
          <a:p>
            <a:pPr marL="0" indent="0">
              <a:buFont typeface="Arial" panose="020B0604020202020204" pitchFamily="34" charset="0"/>
              <a:buNone/>
            </a:pPr>
            <a:r>
              <a:rPr lang="nl-NL" altLang="nl-NL"/>
              <a:t>Vervolg: </a:t>
            </a:r>
          </a:p>
          <a:p>
            <a:pPr marL="0" indent="0">
              <a:buFont typeface="Arial" panose="020B0604020202020204" pitchFamily="34" charset="0"/>
              <a:buNone/>
            </a:pPr>
            <a:r>
              <a:rPr lang="nl-NL" altLang="nl-NL">
                <a:solidFill>
                  <a:schemeClr val="accent1"/>
                </a:solidFill>
                <a:latin typeface="inherit"/>
                <a:ea typeface="Calibri" panose="020F0502020204030204" pitchFamily="34" charset="0"/>
                <a:cs typeface="Times New Roman" panose="02020603050405020304" pitchFamily="18" charset="0"/>
              </a:rPr>
              <a:t>Workshop over Safe(r) and Inclusive Spaces: </a:t>
            </a:r>
          </a:p>
          <a:p>
            <a:pPr marL="0" indent="0">
              <a:buFont typeface="Arial" panose="020B0604020202020204" pitchFamily="34" charset="0"/>
              <a:buNone/>
            </a:pPr>
            <a:r>
              <a:rPr lang="nl-NL" altLang="nl-NL">
                <a:solidFill>
                  <a:srgbClr val="202124"/>
                </a:solidFill>
                <a:latin typeface="inherit"/>
                <a:ea typeface="Calibri" panose="020F0502020204030204" pitchFamily="34" charset="0"/>
                <a:cs typeface="Times New Roman" panose="02020603050405020304" pitchFamily="18" charset="0"/>
              </a:rPr>
              <a:t>Deze workshop begeleidt en faciliteert de inkomende studenten bij het proces van het co-creëren van inclusieve en veilige ruimtes en het vaststellen van ethische kaders voor de manier waarop zij met elkaar omgaan tijdens hun studie en verblijf bij het ISS.</a:t>
            </a:r>
            <a:r>
              <a:rPr lang="nl-NL" altLang="nl-NL"/>
              <a:t> </a:t>
            </a:r>
          </a:p>
          <a:p>
            <a:pPr marL="0" indent="0">
              <a:buFont typeface="Arial" panose="020B0604020202020204" pitchFamily="34" charset="0"/>
              <a:buNone/>
            </a:pPr>
            <a:r>
              <a:rPr lang="nl-NL" altLang="nl-NL"/>
              <a:t>Deze sessie wordt afgesloten met het gezamenlijk ondertekenen van een ”overeenkomst” </a:t>
            </a:r>
          </a:p>
          <a:p>
            <a:pPr marL="0" indent="0">
              <a:buFont typeface="Arial" panose="020B0604020202020204" pitchFamily="34" charset="0"/>
              <a:buNone/>
            </a:pPr>
            <a:endParaRPr lang="nl-NL" altLang="nl-NL"/>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048A56229C44680E08714211C779C" ma:contentTypeVersion="17" ma:contentTypeDescription="Create a new document." ma:contentTypeScope="" ma:versionID="002dcc3fbd15544e125382cd18ac0bb9">
  <xsd:schema xmlns:xsd="http://www.w3.org/2001/XMLSchema" xmlns:xs="http://www.w3.org/2001/XMLSchema" xmlns:p="http://schemas.microsoft.com/office/2006/metadata/properties" xmlns:ns2="d72cf7a4-7e7d-4d6d-aa07-4655b0048ccd" xmlns:ns3="c5aacda3-8078-4111-bd9a-4726f4918c37" xmlns:ns4="138e79af-97e9-467e-b691-fc96845a5065" targetNamespace="http://schemas.microsoft.com/office/2006/metadata/properties" ma:root="true" ma:fieldsID="af7508e1578e04e4a8ef34c53e2cb45e" ns2:_="" ns3:_="" ns4:_="">
    <xsd:import namespace="d72cf7a4-7e7d-4d6d-aa07-4655b0048ccd"/>
    <xsd:import namespace="c5aacda3-8078-4111-bd9a-4726f4918c37"/>
    <xsd:import namespace="138e79af-97e9-467e-b691-fc96845a50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cf7a4-7e7d-4d6d-aa07-4655b0048c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98aaf55-db08-4835-90a1-c58ae7bb5e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acda3-8078-4111-bd9a-4726f4918c3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8e79af-97e9-467e-b691-fc96845a506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1d52461-a9c8-4d44-9891-4815ead7a1ea}" ma:internalName="TaxCatchAll" ma:showField="CatchAllData" ma:web="c5aacda3-8078-4111-bd9a-4726f4918c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DEFBB-F528-412B-BEA6-774A84469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cf7a4-7e7d-4d6d-aa07-4655b0048ccd"/>
    <ds:schemaRef ds:uri="c5aacda3-8078-4111-bd9a-4726f4918c37"/>
    <ds:schemaRef ds:uri="138e79af-97e9-467e-b691-fc96845a5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D0DD19-31B5-4288-8725-5571F5571C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TotalTime>
  <Words>498</Words>
  <Application>Microsoft Office PowerPoint</Application>
  <PresentationFormat>Breedbeeld</PresentationFormat>
  <Paragraphs>38</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    “Het gezamenlijk voorkomen en aanpakken van situaties van intimidatie, geweld en discriminatie bij het Institute of Social Studies”</vt:lpstr>
      <vt:lpstr>PowerPoint-presentatie</vt:lpstr>
      <vt:lpstr>ISS-9109 : Collectively preventing and addressing situations of harassment, violence, and discrimination (compulsory course for all students) </vt:lpstr>
      <vt:lpstr>PowerPoint-presentatie</vt:lpstr>
      <vt:lpstr>PowerPoint-presentatie</vt:lpstr>
      <vt:lpstr>PowerPoint-presentatie</vt:lpstr>
      <vt:lpstr>PowerPoint-presentatie</vt:lpstr>
      <vt:lpstr>PowerPoint-presentatie</vt:lpstr>
      <vt:lpstr>PowerPoint-presentatie</vt:lpstr>
      <vt:lpstr>PowerPoint-presentatie</vt:lpstr>
      <vt:lpstr>Optioneel:</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gezamenlijk voorkomen en aanpakken van situaties van intimidatie, geweld en discriminatie bij het Institute of Social Studies”</dc:title>
  <dc:creator>Martin Blok</dc:creator>
  <cp:lastModifiedBy>Brigit Megens</cp:lastModifiedBy>
  <cp:revision>7</cp:revision>
  <dcterms:created xsi:type="dcterms:W3CDTF">2023-11-28T16:39:49Z</dcterms:created>
  <dcterms:modified xsi:type="dcterms:W3CDTF">2023-12-08T10:18:02Z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085100-56a4-4662-94ad-723e9994b959_Enabled">
    <vt:lpwstr>true</vt:lpwstr>
  </property>
  <property fmtid="{D5CDD505-2E9C-101B-9397-08002B2CF9AE}" pid="3" name="MSIP_Label_ab085100-56a4-4662-94ad-723e9994b959_SetDate">
    <vt:lpwstr>2023-11-29T12:57:49Z</vt:lpwstr>
  </property>
  <property fmtid="{D5CDD505-2E9C-101B-9397-08002B2CF9AE}" pid="4" name="MSIP_Label_ab085100-56a4-4662-94ad-723e9994b959_Method">
    <vt:lpwstr>Standard</vt:lpwstr>
  </property>
  <property fmtid="{D5CDD505-2E9C-101B-9397-08002B2CF9AE}" pid="5" name="MSIP_Label_ab085100-56a4-4662-94ad-723e9994b959_Name">
    <vt:lpwstr>ab085100-56a4-4662-94ad-723e9994b959</vt:lpwstr>
  </property>
  <property fmtid="{D5CDD505-2E9C-101B-9397-08002B2CF9AE}" pid="6" name="MSIP_Label_ab085100-56a4-4662-94ad-723e9994b959_SiteId">
    <vt:lpwstr>c2dbf829-378d-44c1-b47a-1c043924ddf3</vt:lpwstr>
  </property>
  <property fmtid="{D5CDD505-2E9C-101B-9397-08002B2CF9AE}" pid="7" name="MSIP_Label_ab085100-56a4-4662-94ad-723e9994b959_ActionId">
    <vt:lpwstr>287aaf7b-5536-41e7-844b-adc0764c5075</vt:lpwstr>
  </property>
  <property fmtid="{D5CDD505-2E9C-101B-9397-08002B2CF9AE}" pid="8" name="MSIP_Label_ab085100-56a4-4662-94ad-723e9994b959_ContentBits">
    <vt:lpwstr>0</vt:lpwstr>
  </property>
</Properties>
</file>