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7" r:id="rId6"/>
    <p:sldId id="270" r:id="rId7"/>
    <p:sldId id="271" r:id="rId8"/>
    <p:sldId id="274" r:id="rId9"/>
    <p:sldId id="275" r:id="rId10"/>
    <p:sldId id="278" r:id="rId11"/>
    <p:sldId id="279" r:id="rId12"/>
    <p:sldId id="282" r:id="rId13"/>
    <p:sldId id="283" r:id="rId14"/>
    <p:sldId id="286" r:id="rId1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EF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9144B-5E17-4415-8C96-AF318DFBB5D2}" v="2" dt="2023-10-30T13:09:04.508"/>
    <p1510:client id="{A9265B28-2E6C-6AE1-23C2-0D7448916552}" v="2" dt="2023-10-30T14:06:29.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bs Lommerse" userId="S::b.lommerse@amnesty.nl::964d9f7b-40f7-4016-80f0-d76a9939980b" providerId="AD" clId="Web-{A9265B28-2E6C-6AE1-23C2-0D7448916552}"/>
    <pc:docChg chg="modSld">
      <pc:chgData name="Babs Lommerse" userId="S::b.lommerse@amnesty.nl::964d9f7b-40f7-4016-80f0-d76a9939980b" providerId="AD" clId="Web-{A9265B28-2E6C-6AE1-23C2-0D7448916552}" dt="2023-10-30T14:06:29.960" v="2" actId="20577"/>
      <pc:docMkLst>
        <pc:docMk/>
      </pc:docMkLst>
      <pc:sldChg chg="modSp">
        <pc:chgData name="Babs Lommerse" userId="S::b.lommerse@amnesty.nl::964d9f7b-40f7-4016-80f0-d76a9939980b" providerId="AD" clId="Web-{A9265B28-2E6C-6AE1-23C2-0D7448916552}" dt="2023-10-30T14:06:29.960" v="2" actId="20577"/>
        <pc:sldMkLst>
          <pc:docMk/>
          <pc:sldMk cId="775108862" sldId="274"/>
        </pc:sldMkLst>
        <pc:spChg chg="mod">
          <ac:chgData name="Babs Lommerse" userId="S::b.lommerse@amnesty.nl::964d9f7b-40f7-4016-80f0-d76a9939980b" providerId="AD" clId="Web-{A9265B28-2E6C-6AE1-23C2-0D7448916552}" dt="2023-10-30T14:06:29.960" v="2" actId="20577"/>
          <ac:spMkLst>
            <pc:docMk/>
            <pc:sldMk cId="775108862" sldId="274"/>
            <ac:spMk id="2" creationId="{6503F8CB-58E2-6C00-B474-EFEFF67E60B2}"/>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34164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2DB3816C-EBB4-E3FC-7AD6-DA567BBE162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8689058-3BED-E924-1720-240216774B6B}"/>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B704D8FF-4E19-A95B-52B5-97243775DEA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5EEFB9C-19C1-577D-2D8E-5E34C15D5EC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609822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B362F9-E24C-AFBD-A235-45E7E021B30A}"/>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9AE3CF8A-5EEB-EE54-4688-3DF2F4E11645}"/>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CD96F564-34DA-79D6-A5D2-5B4EC8018C5A}"/>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5E948DEF-9CF6-0571-5F75-EFEA8B9D89B0}"/>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4106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921A7952-9E63-0087-47D4-C98AF6536D5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6" name="Picture 5" descr="A black and yellow location pin&#10;&#10;Description automatically generated">
            <a:extLst>
              <a:ext uri="{FF2B5EF4-FFF2-40B4-BE49-F238E27FC236}">
                <a16:creationId xmlns:a16="http://schemas.microsoft.com/office/drawing/2014/main" id="{1FFFD714-8006-2BDA-F77B-15C2AE02EA12}"/>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DAFA03B6-0231-7193-38B0-E4E577FF8D65}"/>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10634EA6-62E6-6B77-E1BF-49DE580285BC}"/>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260588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563CA46E-C7E3-32B9-EEC6-BCC40C687C1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1F5D0317-1166-73C0-AC10-B13BD653E28C}"/>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E9BA2B97-3E20-9A96-3AAC-E5BF89C91725}"/>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ED2C4AB3-51FF-1923-529A-72C801EB32FB}"/>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3587279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86C9E7AB-841D-FB2A-C9A5-95553716E231}"/>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6" name="Picture 5" descr="A black and yellow location pin&#10;&#10;Description automatically generated">
            <a:extLst>
              <a:ext uri="{FF2B5EF4-FFF2-40B4-BE49-F238E27FC236}">
                <a16:creationId xmlns:a16="http://schemas.microsoft.com/office/drawing/2014/main" id="{B19566D8-3E36-CBF5-9337-F230F9DA9858}"/>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A6C902F1-967D-6305-23F0-69C4D2C667B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E3C8C4CF-1091-8F92-4F3A-201D889C24EB}"/>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4026921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E708451-CECF-72CD-8355-171543776C93}"/>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7D09221D-90B2-9B4A-DB92-D354CE8FB0E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A4730086-A306-F9BE-96A4-35E9DCD604E4}"/>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7971461-8EC8-DB1D-0EBD-338A532890A2}"/>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254686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1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33258D8B-4E8B-B83B-B705-119D87A35C82}"/>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6" name="Picture 5" descr="A black and yellow location pin&#10;&#10;Description automatically generated">
            <a:extLst>
              <a:ext uri="{FF2B5EF4-FFF2-40B4-BE49-F238E27FC236}">
                <a16:creationId xmlns:a16="http://schemas.microsoft.com/office/drawing/2014/main" id="{A1553605-DCAD-9351-584C-DA66916C78C0}"/>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6272C7B5-46AC-5F9D-E102-D959C09B3D7D}"/>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17D83DB5-BA0B-6586-50DD-8812E20C854A}"/>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055714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02FAE3B-6AC5-A43F-1731-E9C9BDDE170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AE3854A8-D35B-F427-2E5C-2B7CF55A518E}"/>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F7998B7A-2896-820D-39B1-8DFBBD3A9EB7}"/>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3692402D-9364-308E-B302-4CC6ED5A6267}"/>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978275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1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7B965AA0-7654-61D6-D5D6-5DC2D4F0B282}"/>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6" name="Picture 5" descr="A black and yellow location pin&#10;&#10;Description automatically generated">
            <a:extLst>
              <a:ext uri="{FF2B5EF4-FFF2-40B4-BE49-F238E27FC236}">
                <a16:creationId xmlns:a16="http://schemas.microsoft.com/office/drawing/2014/main" id="{60F22323-36D7-E5D4-772A-1F23323FD3A6}"/>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65CC747E-D6A6-292C-BE65-DE2CF5C6A76F}"/>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5314AC96-8668-0426-78D3-0276BFE6E7A6}"/>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94917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p:nvPr>
        </p:nvSpPr>
        <p:spPr>
          <a:xfrm>
            <a:off x="5800751" y="1820002"/>
            <a:ext cx="4104000" cy="341632"/>
          </a:xfrm>
          <a:solidFill>
            <a:srgbClr val="FFED00"/>
          </a:solidFill>
        </p:spPr>
        <p:txBody>
          <a:bodyPr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158112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2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9147C665-B87C-6AB7-6208-7A4C290DD47B}"/>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0294784A-A552-5623-AC04-781007CD7901}"/>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790A1AF4-7B94-CBAC-C8D3-C0AB65DFA8F2}"/>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3DD60BDF-37A1-8993-F891-402930AF6B67}"/>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63205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2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07A6BEB4-3EFD-F422-3681-43DAFDCA840F}"/>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6" name="Picture 5" descr="A black and yellow location pin&#10;&#10;Description automatically generated">
            <a:extLst>
              <a:ext uri="{FF2B5EF4-FFF2-40B4-BE49-F238E27FC236}">
                <a16:creationId xmlns:a16="http://schemas.microsoft.com/office/drawing/2014/main" id="{D907BBF3-F4AA-7224-8A66-78D587194900}"/>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CE5CD424-0C7D-E28E-61DC-003E1730F623}"/>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14144A25-5378-14D7-5757-72CF685EC27F}"/>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68419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2">
            <a:extLst>
              <a:ext uri="{FF2B5EF4-FFF2-40B4-BE49-F238E27FC236}">
                <a16:creationId xmlns:a16="http://schemas.microsoft.com/office/drawing/2014/main" id="{A4329A19-9D32-FFF8-ECA1-F0072F5805B6}"/>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5" name="Picture 14" descr="A black and yellow location pin&#10;&#10;Description automatically generated">
            <a:extLst>
              <a:ext uri="{FF2B5EF4-FFF2-40B4-BE49-F238E27FC236}">
                <a16:creationId xmlns:a16="http://schemas.microsoft.com/office/drawing/2014/main" id="{8C084CB4-DA26-457A-4844-BA76B79F814E}"/>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6" name="Title Placeholder 1">
            <a:extLst>
              <a:ext uri="{FF2B5EF4-FFF2-40B4-BE49-F238E27FC236}">
                <a16:creationId xmlns:a16="http://schemas.microsoft.com/office/drawing/2014/main" id="{99079DBF-345E-9823-5E0D-EF651CE1F4B4}"/>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7" name="Text Placeholder 14">
            <a:extLst>
              <a:ext uri="{FF2B5EF4-FFF2-40B4-BE49-F238E27FC236}">
                <a16:creationId xmlns:a16="http://schemas.microsoft.com/office/drawing/2014/main" id="{90C52326-B379-3C01-6B1E-43717909E741}"/>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50158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33169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5231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375161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6" name="Content Placeholder 2">
            <a:extLst>
              <a:ext uri="{FF2B5EF4-FFF2-40B4-BE49-F238E27FC236}">
                <a16:creationId xmlns:a16="http://schemas.microsoft.com/office/drawing/2014/main" id="{920399F4-E907-8C9B-8CFD-ED2E1076948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4" name="Picture 13" descr="A black and yellow location pin&#10;&#10;Description automatically generated">
            <a:extLst>
              <a:ext uri="{FF2B5EF4-FFF2-40B4-BE49-F238E27FC236}">
                <a16:creationId xmlns:a16="http://schemas.microsoft.com/office/drawing/2014/main" id="{EF7CC4B0-B796-1993-3D08-6B286D8E8B5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5" name="Title Placeholder 1">
            <a:extLst>
              <a:ext uri="{FF2B5EF4-FFF2-40B4-BE49-F238E27FC236}">
                <a16:creationId xmlns:a16="http://schemas.microsoft.com/office/drawing/2014/main" id="{57CE8B40-A7C9-9EFA-B0EA-E50FD9D5668B}"/>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6" name="Text Placeholder 14">
            <a:extLst>
              <a:ext uri="{FF2B5EF4-FFF2-40B4-BE49-F238E27FC236}">
                <a16:creationId xmlns:a16="http://schemas.microsoft.com/office/drawing/2014/main" id="{2AC5AFE1-917F-5AC5-B460-DEA89105AC5C}"/>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12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9CCFB83-DF8F-4BFE-34C2-E3878B39CEE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7C1772F-1D9F-07D4-FC2B-4AD270ACC9B1}"/>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1040C0EE-B633-7A79-85EB-CD13669205E8}"/>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A8F0081-A8CA-FC75-3447-7DE24F3BE9BE}"/>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38867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6E92E46E-8D47-5A2D-B180-6D27CE9A763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588E8517-8D84-8344-7A05-BD8811D31302}"/>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F678250E-3BE8-67E7-F2AE-F6151BCFB761}"/>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F53C8D8E-7B6F-2649-2C24-AD3B0F4A84D2}"/>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384142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5271647-3CA2-4C36-6959-5C571CE1655A}"/>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524E286F-5873-A3D6-565E-4F3B269DE4B2}"/>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E97BA46F-92AF-6226-6215-81B0EB20CEA3}"/>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C73565A7-30B1-BB52-0C67-96383B684814}"/>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370013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10/30/2023</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51" r:id="rId22"/>
    <p:sldLayoutId id="21474836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1B1A0E-EA80-008F-5F9B-B3C6480FE234}"/>
              </a:ext>
            </a:extLst>
          </p:cNvPr>
          <p:cNvSpPr>
            <a:spLocks noGrp="1"/>
          </p:cNvSpPr>
          <p:nvPr>
            <p:ph idx="1"/>
          </p:nvPr>
        </p:nvSpPr>
        <p:spPr/>
        <p:txBody>
          <a:bodyPr>
            <a:normAutofit/>
          </a:bodyPr>
          <a:lstStyle/>
          <a:p>
            <a:pPr marL="0" indent="0">
              <a:buNone/>
            </a:pPr>
            <a:r>
              <a:rPr lang="nl-NL" sz="1800"/>
              <a:t>Thapelo </a:t>
            </a:r>
            <a:r>
              <a:rPr lang="nl-NL" sz="1800" err="1"/>
              <a:t>Mohapi</a:t>
            </a:r>
            <a:r>
              <a:rPr lang="nl-NL" sz="1800"/>
              <a:t> zit sinds 2021 ondergedoken vanwege bedreigingen. Overheidsfunctionarissen hebben het op hem gemunt omdat hij een leider is van </a:t>
            </a:r>
            <a:r>
              <a:rPr lang="nl-NL" sz="1800" err="1"/>
              <a:t>Abahlali</a:t>
            </a:r>
            <a:r>
              <a:rPr lang="nl-NL" sz="1800"/>
              <a:t> </a:t>
            </a:r>
            <a:r>
              <a:rPr lang="nl-NL" sz="1800" err="1"/>
              <a:t>baseMjondolo</a:t>
            </a:r>
            <a:r>
              <a:rPr lang="nl-NL" sz="1800"/>
              <a:t> (</a:t>
            </a:r>
            <a:r>
              <a:rPr lang="nl-NL" sz="1800" err="1"/>
              <a:t>AbM</a:t>
            </a:r>
            <a:r>
              <a:rPr lang="nl-NL" sz="1800"/>
              <a:t>), een beweging die zich inzet voor mensen die in armoede leven in bijvoorbeeld </a:t>
            </a:r>
            <a:r>
              <a:rPr lang="nl-NL" sz="1800" err="1"/>
              <a:t>eKhenana</a:t>
            </a:r>
            <a:r>
              <a:rPr lang="nl-NL" sz="1800"/>
              <a:t> – een gemeenschap die lijdt onder economische onzekerheid, gebrek aan huisvesting en politiegeweld. Alleen al in 2022 werden drie </a:t>
            </a:r>
            <a:r>
              <a:rPr lang="nl-NL" sz="1800" err="1"/>
              <a:t>AbM</a:t>
            </a:r>
            <a:r>
              <a:rPr lang="nl-NL" sz="1800"/>
              <a:t>-leden vermoord in </a:t>
            </a:r>
            <a:r>
              <a:rPr lang="nl-NL" sz="1800" err="1"/>
              <a:t>eKhenana</a:t>
            </a:r>
            <a:r>
              <a:rPr lang="nl-NL" sz="1800"/>
              <a:t>.</a:t>
            </a:r>
          </a:p>
          <a:p>
            <a:pPr marL="0" indent="0">
              <a:buNone/>
            </a:pPr>
            <a:r>
              <a:rPr lang="nl-NL" sz="1800" b="1" spc="-25">
                <a:latin typeface="Amnesty Trade Gothic"/>
                <a:cs typeface="Calibri"/>
              </a:rPr>
              <a:t>We roepen op tot grondig onderzoek naar de intimidatie en moorden op </a:t>
            </a:r>
            <a:r>
              <a:rPr lang="nl-NL" sz="1800" b="1" spc="-25" err="1">
                <a:latin typeface="Amnesty Trade Gothic"/>
                <a:cs typeface="Calibri"/>
              </a:rPr>
              <a:t>AbM</a:t>
            </a:r>
            <a:r>
              <a:rPr lang="nl-NL" sz="1800" b="1" spc="-25">
                <a:latin typeface="Amnesty Trade Gothic"/>
                <a:cs typeface="Calibri"/>
              </a:rPr>
              <a:t>-leden.</a:t>
            </a:r>
          </a:p>
          <a:p>
            <a:pPr marL="0" indent="0">
              <a:buNone/>
            </a:pPr>
            <a:endParaRPr lang="en-NL"/>
          </a:p>
        </p:txBody>
      </p:sp>
      <p:sp>
        <p:nvSpPr>
          <p:cNvPr id="3" name="Title 2">
            <a:extLst>
              <a:ext uri="{FF2B5EF4-FFF2-40B4-BE49-F238E27FC236}">
                <a16:creationId xmlns:a16="http://schemas.microsoft.com/office/drawing/2014/main" id="{10CAB3BC-AEDF-114C-4F89-C7DB8190FAE9}"/>
              </a:ext>
            </a:extLst>
          </p:cNvPr>
          <p:cNvSpPr>
            <a:spLocks noGrp="1"/>
          </p:cNvSpPr>
          <p:nvPr>
            <p:ph type="title"/>
          </p:nvPr>
        </p:nvSpPr>
        <p:spPr>
          <a:xfrm>
            <a:off x="5786704" y="730817"/>
            <a:ext cx="6184386" cy="1089529"/>
          </a:xfrm>
        </p:spPr>
        <p:txBody>
          <a:bodyPr/>
          <a:lstStyle/>
          <a:p>
            <a:r>
              <a:rPr lang="en-US" spc="-40">
                <a:solidFill>
                  <a:srgbClr val="FFFFFF"/>
                </a:solidFill>
                <a:latin typeface="Amnesty Trade Gothic Cn"/>
              </a:rPr>
              <a:t>Thapelo Mohapi - </a:t>
            </a:r>
            <a:r>
              <a:rPr lang="en-US" b="1">
                <a:ea typeface="+mn-lt"/>
                <a:cs typeface="+mn-lt"/>
              </a:rPr>
              <a:t>The </a:t>
            </a:r>
            <a:r>
              <a:rPr lang="en-US" b="1" err="1">
                <a:ea typeface="+mn-lt"/>
                <a:cs typeface="+mn-lt"/>
              </a:rPr>
              <a:t>Abahlali</a:t>
            </a:r>
            <a:r>
              <a:rPr lang="en-US" b="1">
                <a:ea typeface="+mn-lt"/>
                <a:cs typeface="+mn-lt"/>
              </a:rPr>
              <a:t> </a:t>
            </a:r>
            <a:r>
              <a:rPr lang="en-US" b="1" err="1">
                <a:ea typeface="+mn-lt"/>
                <a:cs typeface="+mn-lt"/>
              </a:rPr>
              <a:t>baseMjondolo</a:t>
            </a:r>
            <a:r>
              <a:rPr lang="en-US" b="1">
                <a:ea typeface="+mn-lt"/>
                <a:cs typeface="+mn-lt"/>
              </a:rPr>
              <a:t> (</a:t>
            </a:r>
            <a:r>
              <a:rPr lang="en-US" b="1" err="1">
                <a:ea typeface="+mn-lt"/>
                <a:cs typeface="+mn-lt"/>
              </a:rPr>
              <a:t>AbM</a:t>
            </a:r>
            <a:r>
              <a:rPr lang="en-US" b="1">
                <a:ea typeface="+mn-lt"/>
                <a:cs typeface="+mn-lt"/>
              </a:rPr>
              <a:t>) movement</a:t>
            </a:r>
            <a:br>
              <a:rPr lang="nl-NL" sz="2000">
                <a:ea typeface="+mn-lt"/>
                <a:cs typeface="+mn-lt"/>
              </a:rPr>
            </a:br>
            <a:endParaRPr lang="en-NL" sz="2000"/>
          </a:p>
        </p:txBody>
      </p:sp>
      <p:sp>
        <p:nvSpPr>
          <p:cNvPr id="4" name="Text Placeholder 3">
            <a:extLst>
              <a:ext uri="{FF2B5EF4-FFF2-40B4-BE49-F238E27FC236}">
                <a16:creationId xmlns:a16="http://schemas.microsoft.com/office/drawing/2014/main" id="{C999CA4C-2065-EB17-94E9-8BD314366E00}"/>
              </a:ext>
            </a:extLst>
          </p:cNvPr>
          <p:cNvSpPr>
            <a:spLocks noGrp="1"/>
          </p:cNvSpPr>
          <p:nvPr>
            <p:ph type="body" sz="quarter" idx="10"/>
          </p:nvPr>
        </p:nvSpPr>
        <p:spPr/>
        <p:txBody>
          <a:bodyPr/>
          <a:lstStyle/>
          <a:p>
            <a:r>
              <a:rPr lang="nl-NL"/>
              <a:t>Zuid-Afrika</a:t>
            </a:r>
            <a:endParaRPr lang="en-NL"/>
          </a:p>
        </p:txBody>
      </p:sp>
    </p:spTree>
    <p:extLst>
      <p:ext uri="{BB962C8B-B14F-4D97-AF65-F5344CB8AC3E}">
        <p14:creationId xmlns:p14="http://schemas.microsoft.com/office/powerpoint/2010/main" val="819747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60322-DD15-F45A-CBFE-E38051E4A6B2}"/>
              </a:ext>
            </a:extLst>
          </p:cNvPr>
          <p:cNvSpPr>
            <a:spLocks noGrp="1"/>
          </p:cNvSpPr>
          <p:nvPr>
            <p:ph idx="1"/>
          </p:nvPr>
        </p:nvSpPr>
        <p:spPr/>
        <p:txBody>
          <a:bodyPr>
            <a:normAutofit/>
          </a:bodyPr>
          <a:lstStyle/>
          <a:p>
            <a:pPr marL="0" indent="0">
              <a:buNone/>
            </a:pPr>
            <a:r>
              <a:rPr lang="nl-NL" sz="1800" spc="-25">
                <a:latin typeface="Amnesty Trade Gothic"/>
                <a:cs typeface="Calibri"/>
              </a:rPr>
              <a:t>Thulani </a:t>
            </a:r>
            <a:r>
              <a:rPr lang="nl-NL" sz="1800" spc="-25" err="1">
                <a:latin typeface="Amnesty Trade Gothic"/>
                <a:cs typeface="Calibri"/>
              </a:rPr>
              <a:t>Maseko</a:t>
            </a:r>
            <a:r>
              <a:rPr lang="nl-NL" sz="1800" spc="-25">
                <a:latin typeface="Amnesty Trade Gothic"/>
                <a:cs typeface="Calibri"/>
              </a:rPr>
              <a:t> was een liefhebbende vader en echtgenoot die zijn leven wijdde aan de mensen van Eswatini, het voormalige Swaziland. Dit land wordt geregeerd door een rijke autoritaire koning terwijl 60 procent van de bevolking onder de armoedegrens leeft. Thulani uitte openlijk kritiek op de onderdrukkende wetten en op het buitensporige geweld waarmee de autoriteiten vreedzame protesten neerslaan. Op 21 januari 2023 werd hij voor de ogen van zijn vrouw </a:t>
            </a:r>
            <a:r>
              <a:rPr lang="nl-NL" sz="1800" spc="-25" err="1">
                <a:latin typeface="Amnesty Trade Gothic"/>
                <a:cs typeface="Calibri"/>
              </a:rPr>
              <a:t>Tanele</a:t>
            </a:r>
            <a:r>
              <a:rPr lang="nl-NL" sz="1800" spc="-25">
                <a:latin typeface="Amnesty Trade Gothic"/>
                <a:cs typeface="Calibri"/>
              </a:rPr>
              <a:t> </a:t>
            </a:r>
            <a:r>
              <a:rPr lang="nl-NL" sz="1800" spc="-25" err="1">
                <a:latin typeface="Amnesty Trade Gothic"/>
                <a:cs typeface="Calibri"/>
              </a:rPr>
              <a:t>doodgeschoten.Tot</a:t>
            </a:r>
            <a:r>
              <a:rPr lang="nl-NL" sz="1800" spc="-25">
                <a:latin typeface="Amnesty Trade Gothic"/>
                <a:cs typeface="Calibri"/>
              </a:rPr>
              <a:t> op heden is niemand verantwoordelijk gehouden.</a:t>
            </a:r>
          </a:p>
          <a:p>
            <a:pPr marL="0" indent="0">
              <a:buNone/>
            </a:pPr>
            <a:r>
              <a:rPr lang="nl-NL" sz="1800" b="1" spc="-25">
                <a:latin typeface="Amnesty Trade Gothic"/>
                <a:cs typeface="Calibri"/>
              </a:rPr>
              <a:t>We roepen op tot onderzoek naar de moord op Thulani </a:t>
            </a:r>
            <a:r>
              <a:rPr lang="nl-NL" sz="1800" b="1" spc="-25" err="1">
                <a:latin typeface="Amnesty Trade Gothic"/>
                <a:cs typeface="Calibri"/>
              </a:rPr>
              <a:t>Maseko</a:t>
            </a:r>
            <a:r>
              <a:rPr lang="nl-NL" sz="1800" b="1" spc="-25">
                <a:latin typeface="Amnesty Trade Gothic"/>
                <a:cs typeface="Calibri"/>
              </a:rPr>
              <a:t>.</a:t>
            </a:r>
          </a:p>
          <a:p>
            <a:pPr marL="0" indent="0">
              <a:buNone/>
            </a:pPr>
            <a:endParaRPr lang="nl-NL" sz="1800" spc="-25">
              <a:latin typeface="Amnesty Trade Gothic"/>
              <a:cs typeface="Calibri"/>
            </a:endParaRPr>
          </a:p>
          <a:p>
            <a:pPr marL="0" indent="0">
              <a:buNone/>
            </a:pPr>
            <a:endParaRPr lang="en-NL"/>
          </a:p>
        </p:txBody>
      </p:sp>
      <p:sp>
        <p:nvSpPr>
          <p:cNvPr id="3" name="Title 2">
            <a:extLst>
              <a:ext uri="{FF2B5EF4-FFF2-40B4-BE49-F238E27FC236}">
                <a16:creationId xmlns:a16="http://schemas.microsoft.com/office/drawing/2014/main" id="{3A5975B2-A987-8E0F-8639-6B1C8A7ED4FE}"/>
              </a:ext>
            </a:extLst>
          </p:cNvPr>
          <p:cNvSpPr>
            <a:spLocks noGrp="1"/>
          </p:cNvSpPr>
          <p:nvPr>
            <p:ph type="title"/>
          </p:nvPr>
        </p:nvSpPr>
        <p:spPr/>
        <p:txBody>
          <a:bodyPr/>
          <a:lstStyle/>
          <a:p>
            <a:r>
              <a:rPr lang="en-US" spc="-40">
                <a:solidFill>
                  <a:srgbClr val="FFFFFF"/>
                </a:solidFill>
                <a:latin typeface="Amnesty Trade Gothic Cn"/>
              </a:rPr>
              <a:t>Thulani Maseko</a:t>
            </a:r>
            <a:endParaRPr lang="en-NL"/>
          </a:p>
        </p:txBody>
      </p:sp>
      <p:sp>
        <p:nvSpPr>
          <p:cNvPr id="4" name="Text Placeholder 3">
            <a:extLst>
              <a:ext uri="{FF2B5EF4-FFF2-40B4-BE49-F238E27FC236}">
                <a16:creationId xmlns:a16="http://schemas.microsoft.com/office/drawing/2014/main" id="{44828E04-BEC6-C1EC-9636-B6C31C7AABD5}"/>
              </a:ext>
            </a:extLst>
          </p:cNvPr>
          <p:cNvSpPr>
            <a:spLocks noGrp="1"/>
          </p:cNvSpPr>
          <p:nvPr>
            <p:ph type="body" sz="quarter" idx="10"/>
          </p:nvPr>
        </p:nvSpPr>
        <p:spPr/>
        <p:txBody>
          <a:bodyPr/>
          <a:lstStyle/>
          <a:p>
            <a:r>
              <a:rPr lang="nl-NL" sz="1800" b="1" spc="-10">
                <a:latin typeface="Amnesty Trade Gothic Cn"/>
                <a:cs typeface="Amnesty Trade Gothic"/>
              </a:rPr>
              <a:t>Eswatini</a:t>
            </a:r>
            <a:endParaRPr lang="en-NL"/>
          </a:p>
        </p:txBody>
      </p:sp>
    </p:spTree>
    <p:extLst>
      <p:ext uri="{BB962C8B-B14F-4D97-AF65-F5344CB8AC3E}">
        <p14:creationId xmlns:p14="http://schemas.microsoft.com/office/powerpoint/2010/main" val="123827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D85AC-9E9D-032B-BFF7-59423F6BB7D0}"/>
              </a:ext>
            </a:extLst>
          </p:cNvPr>
          <p:cNvSpPr>
            <a:spLocks noGrp="1"/>
          </p:cNvSpPr>
          <p:nvPr>
            <p:ph type="title"/>
          </p:nvPr>
        </p:nvSpPr>
        <p:spPr/>
        <p:txBody>
          <a:bodyPr/>
          <a:lstStyle/>
          <a:p>
            <a:r>
              <a:rPr lang="en-US" spc="-40">
                <a:solidFill>
                  <a:srgbClr val="FFFFFF"/>
                </a:solidFill>
              </a:rPr>
              <a:t>Justyna </a:t>
            </a:r>
            <a:r>
              <a:rPr lang="en-US" spc="-40" err="1">
                <a:solidFill>
                  <a:srgbClr val="FFFFFF"/>
                </a:solidFill>
              </a:rPr>
              <a:t>Wydrzyńska</a:t>
            </a:r>
            <a:endParaRPr lang="en-NL"/>
          </a:p>
        </p:txBody>
      </p:sp>
      <p:sp>
        <p:nvSpPr>
          <p:cNvPr id="4" name="Text Placeholder 3">
            <a:extLst>
              <a:ext uri="{FF2B5EF4-FFF2-40B4-BE49-F238E27FC236}">
                <a16:creationId xmlns:a16="http://schemas.microsoft.com/office/drawing/2014/main" id="{B85446B1-8144-F7FD-BF04-CD307F661749}"/>
              </a:ext>
            </a:extLst>
          </p:cNvPr>
          <p:cNvSpPr>
            <a:spLocks noGrp="1"/>
          </p:cNvSpPr>
          <p:nvPr>
            <p:ph type="body" sz="quarter" idx="10"/>
          </p:nvPr>
        </p:nvSpPr>
        <p:spPr>
          <a:xfrm>
            <a:off x="6059103" y="1820346"/>
            <a:ext cx="3845648" cy="341632"/>
          </a:xfrm>
        </p:spPr>
        <p:txBody>
          <a:bodyPr/>
          <a:lstStyle/>
          <a:p>
            <a:r>
              <a:rPr lang="nl-NL"/>
              <a:t>Polen</a:t>
            </a:r>
          </a:p>
        </p:txBody>
      </p:sp>
      <p:sp>
        <p:nvSpPr>
          <p:cNvPr id="5" name="Content Placeholder 1">
            <a:extLst>
              <a:ext uri="{FF2B5EF4-FFF2-40B4-BE49-F238E27FC236}">
                <a16:creationId xmlns:a16="http://schemas.microsoft.com/office/drawing/2014/main" id="{B9A4281C-9006-407A-E9F9-4D78853C128E}"/>
              </a:ext>
            </a:extLst>
          </p:cNvPr>
          <p:cNvSpPr txBox="1">
            <a:spLocks/>
          </p:cNvSpPr>
          <p:nvPr/>
        </p:nvSpPr>
        <p:spPr>
          <a:xfrm>
            <a:off x="5793055" y="2404442"/>
            <a:ext cx="6027344" cy="3315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nl-NL" sz="1800" spc="-25">
                <a:latin typeface="Amnesty Trade Gothic" panose="020B0503040303020004" pitchFamily="34" charset="0"/>
                <a:cs typeface="Calibri"/>
              </a:rPr>
              <a:t>Activiste </a:t>
            </a:r>
            <a:r>
              <a:rPr lang="nl-NL" sz="1800" spc="-25" err="1">
                <a:latin typeface="Amnesty Trade Gothic" panose="020B0503040303020004" pitchFamily="34" charset="0"/>
                <a:cs typeface="Calibri"/>
              </a:rPr>
              <a:t>Justyna</a:t>
            </a:r>
            <a:r>
              <a:rPr lang="nl-NL" sz="1800" spc="-25">
                <a:latin typeface="Amnesty Trade Gothic" panose="020B0503040303020004" pitchFamily="34" charset="0"/>
                <a:cs typeface="Calibri"/>
              </a:rPr>
              <a:t> </a:t>
            </a:r>
            <a:r>
              <a:rPr lang="nl-NL" sz="1800" spc="-25" err="1">
                <a:latin typeface="Amnesty Trade Gothic" panose="020B0503040303020004" pitchFamily="34" charset="0"/>
                <a:cs typeface="Calibri"/>
              </a:rPr>
              <a:t>Wydrzyńska</a:t>
            </a:r>
            <a:r>
              <a:rPr lang="nl-NL" sz="1800" spc="-25">
                <a:latin typeface="Amnesty Trade Gothic" panose="020B0503040303020004" pitchFamily="34" charset="0"/>
                <a:cs typeface="Calibri"/>
              </a:rPr>
              <a:t> voelde zich geroepen om een vrouw in een gewelddadige relatie te helpen om een veilige abortus te krijgen. Maar de Poolse abortuswetten behoren tot de strengste in Europa. Een abortus is alleen toegestaan na een van verkrachting of bij gevaar voor het leven of de gezondheid van de zwangere. Zelfs in die situaties zijn er allerlei beperkingen voor abortus. Nu </a:t>
            </a:r>
            <a:r>
              <a:rPr lang="nl-NL" sz="1800" spc="-25" err="1">
                <a:latin typeface="Amnesty Trade Gothic" panose="020B0503040303020004" pitchFamily="34" charset="0"/>
                <a:cs typeface="Calibri"/>
              </a:rPr>
              <a:t>Justyna</a:t>
            </a:r>
            <a:r>
              <a:rPr lang="nl-NL" sz="1800" spc="-25">
                <a:latin typeface="Amnesty Trade Gothic" panose="020B0503040303020004" pitchFamily="34" charset="0"/>
                <a:cs typeface="Calibri"/>
              </a:rPr>
              <a:t> is veroordeeld, kunnen anderen in een vergelijkbare situatie ook worden gestraft. De toegang tot veilige abortus is hierdoor nog moeilijker geworden.</a:t>
            </a:r>
          </a:p>
          <a:p>
            <a:pPr marL="0" indent="0">
              <a:buFont typeface="Arial" panose="020B0604020202020204" pitchFamily="34" charset="0"/>
              <a:buNone/>
            </a:pPr>
            <a:r>
              <a:rPr lang="nl-NL" sz="1800" b="1" spc="-25">
                <a:latin typeface="Amnesty Trade Gothic"/>
                <a:cs typeface="Calibri"/>
              </a:rPr>
              <a:t>We roepen op om </a:t>
            </a:r>
            <a:r>
              <a:rPr lang="nl-NL" sz="1800" b="1" spc="-25" err="1">
                <a:latin typeface="Amnesty Trade Gothic"/>
                <a:cs typeface="Calibri"/>
              </a:rPr>
              <a:t>Justyna’s</a:t>
            </a:r>
            <a:r>
              <a:rPr lang="nl-NL" sz="1800" b="1" spc="-25">
                <a:latin typeface="Amnesty Trade Gothic"/>
                <a:cs typeface="Calibri"/>
              </a:rPr>
              <a:t> onterechte veroordeling te vernietigen. </a:t>
            </a:r>
          </a:p>
          <a:p>
            <a:pPr marL="0" indent="0">
              <a:buFont typeface="Arial" panose="020B0604020202020204" pitchFamily="34" charset="0"/>
              <a:buNone/>
            </a:pPr>
            <a:endParaRPr lang="en-NL"/>
          </a:p>
        </p:txBody>
      </p:sp>
    </p:spTree>
    <p:extLst>
      <p:ext uri="{BB962C8B-B14F-4D97-AF65-F5344CB8AC3E}">
        <p14:creationId xmlns:p14="http://schemas.microsoft.com/office/powerpoint/2010/main" val="416603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8CCAE-DB6F-26AA-4B1B-EAB696CD0152}"/>
              </a:ext>
            </a:extLst>
          </p:cNvPr>
          <p:cNvSpPr>
            <a:spLocks noGrp="1"/>
          </p:cNvSpPr>
          <p:nvPr>
            <p:ph idx="1"/>
          </p:nvPr>
        </p:nvSpPr>
        <p:spPr/>
        <p:txBody>
          <a:bodyPr>
            <a:normAutofit/>
          </a:bodyPr>
          <a:lstStyle/>
          <a:p>
            <a:pPr marL="0" indent="0">
              <a:buNone/>
            </a:pPr>
            <a:r>
              <a:rPr lang="nl-NL" sz="1800" spc="-25">
                <a:latin typeface="Amnesty Trade Gothic"/>
                <a:cs typeface="Calibri"/>
              </a:rPr>
              <a:t>De voorouders van </a:t>
            </a:r>
            <a:r>
              <a:rPr lang="nl-NL" sz="1800" spc="-25" err="1">
                <a:latin typeface="Amnesty Trade Gothic"/>
                <a:cs typeface="Calibri"/>
              </a:rPr>
              <a:t>Uncle</a:t>
            </a:r>
            <a:r>
              <a:rPr lang="nl-NL" sz="1800" spc="-25">
                <a:latin typeface="Amnesty Trade Gothic"/>
                <a:cs typeface="Calibri"/>
              </a:rPr>
              <a:t> </a:t>
            </a:r>
            <a:r>
              <a:rPr lang="nl-NL" sz="1800" spc="-25" err="1">
                <a:latin typeface="Amnesty Trade Gothic"/>
                <a:cs typeface="Calibri"/>
              </a:rPr>
              <a:t>Pabai</a:t>
            </a:r>
            <a:r>
              <a:rPr lang="nl-NL" sz="1800" spc="-25">
                <a:latin typeface="Amnesty Trade Gothic"/>
                <a:cs typeface="Calibri"/>
              </a:rPr>
              <a:t> en </a:t>
            </a:r>
            <a:r>
              <a:rPr lang="nl-NL" sz="1800" spc="-25" err="1">
                <a:latin typeface="Amnesty Trade Gothic"/>
                <a:cs typeface="Calibri"/>
              </a:rPr>
              <a:t>Uncle</a:t>
            </a:r>
            <a:r>
              <a:rPr lang="nl-NL" sz="1800" spc="-25">
                <a:latin typeface="Amnesty Trade Gothic"/>
                <a:cs typeface="Calibri"/>
              </a:rPr>
              <a:t> Paul woonden duizenden jaren op eilanden in Torres </a:t>
            </a:r>
            <a:r>
              <a:rPr lang="nl-NL" sz="1800" spc="-25" err="1">
                <a:latin typeface="Amnesty Trade Gothic"/>
                <a:cs typeface="Calibri"/>
              </a:rPr>
              <a:t>Strait</a:t>
            </a:r>
            <a:r>
              <a:rPr lang="nl-NL" sz="1800" spc="-25">
                <a:latin typeface="Amnesty Trade Gothic"/>
                <a:cs typeface="Calibri"/>
              </a:rPr>
              <a:t>, het noordelijkste deel van Australië. Nu loopt hun manier van leven – die voor oorspronkelijke volken nauw verbonden is met land, zee en lucht – gevaar door klimaatverandering. Als de eilanden onbewoonbaar worden, zullen ze gedwongen worden om hun thuisland te verlaten.</a:t>
            </a:r>
          </a:p>
          <a:p>
            <a:pPr marL="0" indent="0">
              <a:buNone/>
            </a:pPr>
            <a:r>
              <a:rPr lang="nl-NL" sz="1800" b="1" spc="-25">
                <a:latin typeface="Amnesty Trade Gothic"/>
                <a:cs typeface="Calibri"/>
              </a:rPr>
              <a:t>We roepen de premier van Australië op om de rechten van de oorspronkelijke bewoners in Torres </a:t>
            </a:r>
            <a:r>
              <a:rPr lang="nl-NL" sz="1800" b="1" spc="-25" err="1">
                <a:latin typeface="Amnesty Trade Gothic"/>
                <a:cs typeface="Calibri"/>
              </a:rPr>
              <a:t>Strait</a:t>
            </a:r>
            <a:r>
              <a:rPr lang="nl-NL" sz="1800" b="1" spc="-25">
                <a:latin typeface="Amnesty Trade Gothic"/>
                <a:cs typeface="Calibri"/>
              </a:rPr>
              <a:t> te beschermen.</a:t>
            </a:r>
          </a:p>
          <a:p>
            <a:pPr marL="0" indent="0">
              <a:buNone/>
            </a:pPr>
            <a:endParaRPr lang="nl-NL" sz="1900" spc="-25">
              <a:latin typeface="Amnesty Trade Gothic"/>
              <a:cs typeface="Calibri"/>
            </a:endParaRPr>
          </a:p>
          <a:p>
            <a:pPr marL="0" indent="0">
              <a:buNone/>
            </a:pPr>
            <a:endParaRPr lang="en-NL"/>
          </a:p>
        </p:txBody>
      </p:sp>
      <p:sp>
        <p:nvSpPr>
          <p:cNvPr id="3" name="Title 2">
            <a:extLst>
              <a:ext uri="{FF2B5EF4-FFF2-40B4-BE49-F238E27FC236}">
                <a16:creationId xmlns:a16="http://schemas.microsoft.com/office/drawing/2014/main" id="{1B1D6004-E23E-4F75-3DDC-2050F409334E}"/>
              </a:ext>
            </a:extLst>
          </p:cNvPr>
          <p:cNvSpPr>
            <a:spLocks noGrp="1"/>
          </p:cNvSpPr>
          <p:nvPr>
            <p:ph type="title"/>
          </p:nvPr>
        </p:nvSpPr>
        <p:spPr>
          <a:xfrm>
            <a:off x="388951" y="1368257"/>
            <a:ext cx="5832000" cy="452432"/>
          </a:xfrm>
        </p:spPr>
        <p:txBody>
          <a:bodyPr/>
          <a:lstStyle/>
          <a:p>
            <a:r>
              <a:rPr lang="en-US" spc="-40">
                <a:solidFill>
                  <a:srgbClr val="FFFFFF"/>
                </a:solidFill>
                <a:latin typeface="Amnesty Trade Gothic Cn"/>
              </a:rPr>
              <a:t>Uncle Paul &amp; Uncle </a:t>
            </a:r>
            <a:r>
              <a:rPr lang="en-US" spc="-40" err="1">
                <a:solidFill>
                  <a:srgbClr val="FFFFFF"/>
                </a:solidFill>
                <a:latin typeface="Amnesty Trade Gothic Cn"/>
              </a:rPr>
              <a:t>Pabai</a:t>
            </a:r>
            <a:endParaRPr lang="en-NL"/>
          </a:p>
        </p:txBody>
      </p:sp>
      <p:sp>
        <p:nvSpPr>
          <p:cNvPr id="4" name="Text Placeholder 3">
            <a:extLst>
              <a:ext uri="{FF2B5EF4-FFF2-40B4-BE49-F238E27FC236}">
                <a16:creationId xmlns:a16="http://schemas.microsoft.com/office/drawing/2014/main" id="{5C7AFB8D-E51E-50A3-3E95-A74959384F05}"/>
              </a:ext>
            </a:extLst>
          </p:cNvPr>
          <p:cNvSpPr>
            <a:spLocks noGrp="1"/>
          </p:cNvSpPr>
          <p:nvPr>
            <p:ph type="body" sz="quarter" idx="10"/>
          </p:nvPr>
        </p:nvSpPr>
        <p:spPr/>
        <p:txBody>
          <a:bodyPr/>
          <a:lstStyle/>
          <a:p>
            <a:r>
              <a:rPr lang="nl-NL" sz="1800" b="1" spc="-10">
                <a:latin typeface="Amnesty Trade Gothic Cn" panose="020B0506040303020004" pitchFamily="34" charset="77"/>
                <a:cs typeface="Amnesty Trade Gothic"/>
              </a:rPr>
              <a:t>Australië</a:t>
            </a:r>
            <a:endParaRPr lang="en-NL"/>
          </a:p>
        </p:txBody>
      </p:sp>
    </p:spTree>
    <p:extLst>
      <p:ext uri="{BB962C8B-B14F-4D97-AF65-F5344CB8AC3E}">
        <p14:creationId xmlns:p14="http://schemas.microsoft.com/office/powerpoint/2010/main" val="860650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C1F0C1-273A-CC70-090A-3A156D4679F2}"/>
              </a:ext>
            </a:extLst>
          </p:cNvPr>
          <p:cNvSpPr>
            <a:spLocks noGrp="1"/>
          </p:cNvSpPr>
          <p:nvPr>
            <p:ph idx="1"/>
          </p:nvPr>
        </p:nvSpPr>
        <p:spPr/>
        <p:txBody>
          <a:bodyPr>
            <a:normAutofit/>
          </a:bodyPr>
          <a:lstStyle/>
          <a:p>
            <a:pPr marL="0" indent="0">
              <a:buNone/>
            </a:pPr>
            <a:r>
              <a:rPr lang="nl-NL" sz="1800" spc="-25">
                <a:latin typeface="Amnesty Trade Gothic"/>
                <a:cs typeface="Calibri"/>
              </a:rPr>
              <a:t>Ahmed Mansoor uit de Verenigde Arabische Emiraten is een vader en echtgenoot, een dichter, </a:t>
            </a:r>
            <a:r>
              <a:rPr lang="nl-NL" sz="1800" spc="-25" err="1">
                <a:latin typeface="Amnesty Trade Gothic"/>
                <a:cs typeface="Calibri"/>
              </a:rPr>
              <a:t>blogger</a:t>
            </a:r>
            <a:r>
              <a:rPr lang="nl-NL" sz="1800" spc="-25">
                <a:latin typeface="Amnesty Trade Gothic"/>
                <a:cs typeface="Calibri"/>
              </a:rPr>
              <a:t> en een mensenrechtenverdediger. Voor zijn arrestatie uitte Ahmed regelmatig zijn bezorgdheid over de detentie, marteling en oneerlijke processen van critici van de regering. Hij sprak over problemen binnen het rechtssysteem en over nationale wetten die internationale wetgeving schenden. Nu zit ook hij opgesloten in een isoleercel zonder bed.</a:t>
            </a:r>
          </a:p>
          <a:p>
            <a:pPr marL="0" indent="0">
              <a:buNone/>
            </a:pPr>
            <a:r>
              <a:rPr lang="nl-NL" sz="1800" b="1" spc="-25">
                <a:latin typeface="Amnesty Trade Gothic"/>
                <a:cs typeface="Calibri"/>
              </a:rPr>
              <a:t>We schrijven voor </a:t>
            </a:r>
            <a:r>
              <a:rPr lang="nl-NL" sz="1800" b="1" spc="-25" err="1">
                <a:latin typeface="Amnesty Trade Gothic"/>
                <a:cs typeface="Calibri"/>
              </a:rPr>
              <a:t>Ahmed’s</a:t>
            </a:r>
            <a:r>
              <a:rPr lang="nl-NL" sz="1800" b="1" spc="-25">
                <a:latin typeface="Amnesty Trade Gothic"/>
                <a:cs typeface="Calibri"/>
              </a:rPr>
              <a:t> vrijlating. </a:t>
            </a:r>
          </a:p>
          <a:p>
            <a:pPr marL="0" indent="0">
              <a:buNone/>
            </a:pPr>
            <a:endParaRPr lang="nl-NL" sz="1800" spc="-25">
              <a:latin typeface="Amnesty Trade Gothic"/>
              <a:cs typeface="Calibri"/>
            </a:endParaRPr>
          </a:p>
          <a:p>
            <a:pPr marL="0" indent="0">
              <a:buNone/>
            </a:pPr>
            <a:endParaRPr lang="en-NL"/>
          </a:p>
        </p:txBody>
      </p:sp>
      <p:sp>
        <p:nvSpPr>
          <p:cNvPr id="3" name="Title 2">
            <a:extLst>
              <a:ext uri="{FF2B5EF4-FFF2-40B4-BE49-F238E27FC236}">
                <a16:creationId xmlns:a16="http://schemas.microsoft.com/office/drawing/2014/main" id="{DCF91B8B-66BA-08CE-C436-7FB5B98D0ACA}"/>
              </a:ext>
            </a:extLst>
          </p:cNvPr>
          <p:cNvSpPr>
            <a:spLocks noGrp="1"/>
          </p:cNvSpPr>
          <p:nvPr>
            <p:ph type="title"/>
          </p:nvPr>
        </p:nvSpPr>
        <p:spPr/>
        <p:txBody>
          <a:bodyPr/>
          <a:lstStyle/>
          <a:p>
            <a:r>
              <a:rPr lang="en-US" spc="-40">
                <a:solidFill>
                  <a:srgbClr val="FFFFFF"/>
                </a:solidFill>
              </a:rPr>
              <a:t>Ahmed Mansoor</a:t>
            </a:r>
            <a:endParaRPr lang="en-NL"/>
          </a:p>
        </p:txBody>
      </p:sp>
      <p:sp>
        <p:nvSpPr>
          <p:cNvPr id="4" name="Text Placeholder 3">
            <a:extLst>
              <a:ext uri="{FF2B5EF4-FFF2-40B4-BE49-F238E27FC236}">
                <a16:creationId xmlns:a16="http://schemas.microsoft.com/office/drawing/2014/main" id="{412104C8-8309-36E4-9D77-3512AB6CDEC2}"/>
              </a:ext>
            </a:extLst>
          </p:cNvPr>
          <p:cNvSpPr>
            <a:spLocks noGrp="1"/>
          </p:cNvSpPr>
          <p:nvPr>
            <p:ph type="body" sz="quarter" idx="10"/>
          </p:nvPr>
        </p:nvSpPr>
        <p:spPr>
          <a:xfrm>
            <a:off x="6059103" y="1820346"/>
            <a:ext cx="3845648" cy="341632"/>
          </a:xfrm>
        </p:spPr>
        <p:txBody>
          <a:bodyPr/>
          <a:lstStyle/>
          <a:p>
            <a:r>
              <a:rPr lang="nl-NL"/>
              <a:t>Verenigde Arabische Emiraten</a:t>
            </a:r>
          </a:p>
        </p:txBody>
      </p:sp>
    </p:spTree>
    <p:extLst>
      <p:ext uri="{BB962C8B-B14F-4D97-AF65-F5344CB8AC3E}">
        <p14:creationId xmlns:p14="http://schemas.microsoft.com/office/powerpoint/2010/main" val="923795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03F8CB-58E2-6C00-B474-EFEFF67E60B2}"/>
              </a:ext>
            </a:extLst>
          </p:cNvPr>
          <p:cNvSpPr>
            <a:spLocks noGrp="1"/>
          </p:cNvSpPr>
          <p:nvPr>
            <p:ph idx="1"/>
          </p:nvPr>
        </p:nvSpPr>
        <p:spPr/>
        <p:txBody>
          <a:bodyPr vert="horz" lIns="91440" tIns="45720" rIns="91440" bIns="45720" rtlCol="0" anchor="t">
            <a:normAutofit/>
          </a:bodyPr>
          <a:lstStyle/>
          <a:p>
            <a:pPr marL="0" indent="0">
              <a:buNone/>
            </a:pPr>
            <a:r>
              <a:rPr lang="nl-NL" sz="1800">
                <a:latin typeface="Amnesty Trade Gothic"/>
              </a:rPr>
              <a:t>Pedro </a:t>
            </a:r>
            <a:r>
              <a:rPr lang="nl-NL" sz="1800" err="1">
                <a:latin typeface="Amnesty Trade Gothic"/>
              </a:rPr>
              <a:t>Henrique</a:t>
            </a:r>
            <a:r>
              <a:rPr lang="nl-NL" sz="1800">
                <a:latin typeface="Amnesty Trade Gothic"/>
              </a:rPr>
              <a:t> bracht in Brazilië mensen samen om zich uit te spreken tegen politiegeweld en intimidatie van zwarte gemeenschappen. Hij werd hiervoor door de politie bedreigd. In december 2018 werd Pedro </a:t>
            </a:r>
            <a:r>
              <a:rPr lang="nl-NL" sz="1800" err="1">
                <a:latin typeface="Amnesty Trade Gothic"/>
              </a:rPr>
              <a:t>Henrique</a:t>
            </a:r>
            <a:r>
              <a:rPr lang="nl-NL" sz="1800">
                <a:latin typeface="Amnesty Trade Gothic"/>
              </a:rPr>
              <a:t> door drie mannen neergeschoten. Hij stierf op 31-jarige leeftijd. De politieagenten die verdacht worden van de moord zijn nog steeds aan het werk en er is ook nog geen proces gestart. Ondanks haar verdriet vecht de moeder van Pedro </a:t>
            </a:r>
            <a:r>
              <a:rPr lang="nl-NL" sz="1800" err="1">
                <a:latin typeface="Amnesty Trade Gothic"/>
              </a:rPr>
              <a:t>Henrique</a:t>
            </a:r>
            <a:r>
              <a:rPr lang="nl-NL" sz="1800">
                <a:latin typeface="Amnesty Trade Gothic"/>
              </a:rPr>
              <a:t>, Ana Maria, voor gerechtigheid voor zijn dood.</a:t>
            </a:r>
          </a:p>
          <a:p>
            <a:pPr marL="0" indent="0">
              <a:buNone/>
            </a:pPr>
            <a:r>
              <a:rPr lang="nl-NL" sz="1800" b="1" spc="-25">
                <a:latin typeface="Amnesty Trade Gothic"/>
                <a:cs typeface="Calibri"/>
              </a:rPr>
              <a:t>We roepen op tot een onafhankelijk en onpartijdig onderzoek naar de moord op Pedro </a:t>
            </a:r>
            <a:r>
              <a:rPr lang="nl-NL" sz="1800" b="1" spc="-25" err="1">
                <a:latin typeface="Amnesty Trade Gothic"/>
                <a:cs typeface="Calibri"/>
              </a:rPr>
              <a:t>Henrique</a:t>
            </a:r>
            <a:r>
              <a:rPr lang="nl-NL" sz="1800" b="1" spc="-25">
                <a:latin typeface="Amnesty Trade Gothic"/>
                <a:cs typeface="Calibri"/>
              </a:rPr>
              <a:t>. </a:t>
            </a:r>
          </a:p>
          <a:p>
            <a:pPr marL="0" indent="0">
              <a:buNone/>
            </a:pPr>
            <a:endParaRPr lang="nl-NL" sz="2300"/>
          </a:p>
          <a:p>
            <a:pPr marL="0" indent="0">
              <a:buNone/>
            </a:pPr>
            <a:endParaRPr lang="en-NL"/>
          </a:p>
        </p:txBody>
      </p:sp>
      <p:sp>
        <p:nvSpPr>
          <p:cNvPr id="3" name="Title 2">
            <a:extLst>
              <a:ext uri="{FF2B5EF4-FFF2-40B4-BE49-F238E27FC236}">
                <a16:creationId xmlns:a16="http://schemas.microsoft.com/office/drawing/2014/main" id="{5AE86CB7-65AE-7B88-7D4A-C92785646CE5}"/>
              </a:ext>
            </a:extLst>
          </p:cNvPr>
          <p:cNvSpPr>
            <a:spLocks noGrp="1"/>
          </p:cNvSpPr>
          <p:nvPr>
            <p:ph type="title"/>
          </p:nvPr>
        </p:nvSpPr>
        <p:spPr>
          <a:xfrm>
            <a:off x="388951" y="1354408"/>
            <a:ext cx="5832000" cy="480131"/>
          </a:xfrm>
        </p:spPr>
        <p:txBody>
          <a:bodyPr/>
          <a:lstStyle/>
          <a:p>
            <a:r>
              <a:rPr lang="en-US" sz="2800" spc="-40">
                <a:solidFill>
                  <a:srgbClr val="FFFFFF"/>
                </a:solidFill>
                <a:latin typeface="Amnesty Trade Gothic Cn"/>
              </a:rPr>
              <a:t>Ana Maria Santos Cruz</a:t>
            </a:r>
            <a:endParaRPr lang="en-NL"/>
          </a:p>
        </p:txBody>
      </p:sp>
      <p:sp>
        <p:nvSpPr>
          <p:cNvPr id="4" name="Text Placeholder 3">
            <a:extLst>
              <a:ext uri="{FF2B5EF4-FFF2-40B4-BE49-F238E27FC236}">
                <a16:creationId xmlns:a16="http://schemas.microsoft.com/office/drawing/2014/main" id="{66E1F3E4-48BF-CAB8-1286-42BF2EF79517}"/>
              </a:ext>
            </a:extLst>
          </p:cNvPr>
          <p:cNvSpPr>
            <a:spLocks noGrp="1"/>
          </p:cNvSpPr>
          <p:nvPr>
            <p:ph type="body" sz="quarter" idx="10"/>
          </p:nvPr>
        </p:nvSpPr>
        <p:spPr/>
        <p:txBody>
          <a:bodyPr/>
          <a:lstStyle/>
          <a:p>
            <a:r>
              <a:rPr lang="nl-NL"/>
              <a:t>Brazilië</a:t>
            </a:r>
            <a:endParaRPr lang="en-NL"/>
          </a:p>
        </p:txBody>
      </p:sp>
    </p:spTree>
    <p:extLst>
      <p:ext uri="{BB962C8B-B14F-4D97-AF65-F5344CB8AC3E}">
        <p14:creationId xmlns:p14="http://schemas.microsoft.com/office/powerpoint/2010/main" val="77510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2DFF-B72F-E8CD-310A-1CB4A9B9B256}"/>
              </a:ext>
            </a:extLst>
          </p:cNvPr>
          <p:cNvSpPr>
            <a:spLocks noGrp="1"/>
          </p:cNvSpPr>
          <p:nvPr>
            <p:ph idx="1"/>
          </p:nvPr>
        </p:nvSpPr>
        <p:spPr>
          <a:xfrm>
            <a:off x="5786704" y="2364721"/>
            <a:ext cx="6027344" cy="4312915"/>
          </a:xfrm>
        </p:spPr>
        <p:txBody>
          <a:bodyPr>
            <a:normAutofit/>
          </a:bodyPr>
          <a:lstStyle/>
          <a:p>
            <a:pPr marL="0" indent="0">
              <a:buNone/>
            </a:pPr>
            <a:r>
              <a:rPr lang="nl-NL" sz="1800" spc="-25">
                <a:latin typeface="Amnesty Trade Gothic"/>
                <a:cs typeface="Calibri"/>
              </a:rPr>
              <a:t>In de 2 jaar sinds de machtsgreep van president </a:t>
            </a:r>
            <a:r>
              <a:rPr lang="nl-NL" sz="1800" spc="-25" err="1">
                <a:latin typeface="Amnesty Trade Gothic"/>
                <a:cs typeface="Calibri"/>
              </a:rPr>
              <a:t>Kais</a:t>
            </a:r>
            <a:r>
              <a:rPr lang="nl-NL" sz="1800" spc="-25">
                <a:latin typeface="Amnesty Trade Gothic"/>
                <a:cs typeface="Calibri"/>
              </a:rPr>
              <a:t> </a:t>
            </a:r>
            <a:r>
              <a:rPr lang="nl-NL" sz="1800" spc="-25" err="1">
                <a:latin typeface="Amnesty Trade Gothic"/>
                <a:cs typeface="Calibri"/>
              </a:rPr>
              <a:t>Saied</a:t>
            </a:r>
            <a:r>
              <a:rPr lang="nl-NL" sz="1800" spc="-25">
                <a:latin typeface="Amnesty Trade Gothic"/>
                <a:cs typeface="Calibri"/>
              </a:rPr>
              <a:t> worden de mensenrechten in Tunesië zwaar geschonden, zijn de rechtbanken niet onafhankelijk en wordt de vrijheid van meningsuiting onderdrukt. Iedereen die kritiek uit op de president, loopt het risico op gevangenisstraf. Maar </a:t>
            </a:r>
            <a:r>
              <a:rPr lang="nl-NL" sz="1800" spc="-25" err="1">
                <a:latin typeface="Amnesty Trade Gothic"/>
                <a:cs typeface="Calibri"/>
              </a:rPr>
              <a:t>Chaima</a:t>
            </a:r>
            <a:r>
              <a:rPr lang="nl-NL" sz="1800" spc="-25">
                <a:latin typeface="Amnesty Trade Gothic"/>
                <a:cs typeface="Calibri"/>
              </a:rPr>
              <a:t> </a:t>
            </a:r>
            <a:r>
              <a:rPr lang="nl-NL" sz="1800" spc="-25" err="1">
                <a:latin typeface="Amnesty Trade Gothic"/>
                <a:cs typeface="Calibri"/>
              </a:rPr>
              <a:t>Issa</a:t>
            </a:r>
            <a:r>
              <a:rPr lang="nl-NL" sz="1800" spc="-25">
                <a:latin typeface="Amnesty Trade Gothic"/>
                <a:cs typeface="Calibri"/>
              </a:rPr>
              <a:t> laat zich niet het zwijgen opleggen. Ze verzette zich in het openbaar tegen de president. Daarna werd </a:t>
            </a:r>
            <a:r>
              <a:rPr lang="nl-NL" sz="1800" spc="-25" err="1">
                <a:latin typeface="Amnesty Trade Gothic"/>
                <a:cs typeface="Calibri"/>
              </a:rPr>
              <a:t>Chaima</a:t>
            </a:r>
            <a:r>
              <a:rPr lang="nl-NL" sz="1800" spc="-25">
                <a:latin typeface="Amnesty Trade Gothic"/>
                <a:cs typeface="Calibri"/>
              </a:rPr>
              <a:t> willekeurig gearresteerd en meer dan 4 maanden vastgehouden. Ze riskeert tientallen jaren gevangenisstraf.</a:t>
            </a:r>
          </a:p>
          <a:p>
            <a:pPr marL="0" indent="0">
              <a:buNone/>
            </a:pPr>
            <a:r>
              <a:rPr lang="nl-NL" sz="1800" b="1" spc="-25">
                <a:latin typeface="Amnesty Trade Gothic"/>
                <a:cs typeface="Calibri"/>
              </a:rPr>
              <a:t>We roepen de autoriteiten op om het ongegronde onderzoek en andere beperkingen tegen </a:t>
            </a:r>
            <a:r>
              <a:rPr lang="nl-NL" sz="1800" b="1" spc="-25" err="1">
                <a:latin typeface="Amnesty Trade Gothic"/>
                <a:cs typeface="Calibri"/>
              </a:rPr>
              <a:t>Chaima</a:t>
            </a:r>
            <a:r>
              <a:rPr lang="nl-NL" sz="1800" b="1" spc="-25">
                <a:latin typeface="Amnesty Trade Gothic"/>
                <a:cs typeface="Calibri"/>
              </a:rPr>
              <a:t> stop te zetten. </a:t>
            </a:r>
          </a:p>
          <a:p>
            <a:pPr marL="0" indent="0">
              <a:buNone/>
            </a:pPr>
            <a:endParaRPr lang="nl-NL" sz="2300" spc="-25">
              <a:latin typeface="Amnesty Trade Gothic"/>
              <a:cs typeface="Calibri"/>
            </a:endParaRPr>
          </a:p>
          <a:p>
            <a:pPr marL="0" indent="0">
              <a:buNone/>
            </a:pPr>
            <a:endParaRPr lang="nl-NL" sz="2300" spc="-25">
              <a:latin typeface="Amnesty Trade Gothic"/>
              <a:cs typeface="Calibri"/>
            </a:endParaRPr>
          </a:p>
          <a:p>
            <a:pPr marL="0" indent="0">
              <a:buNone/>
            </a:pPr>
            <a:endParaRPr lang="nl-NL" sz="2300" spc="-25">
              <a:latin typeface="Amnesty Trade Gothic"/>
              <a:cs typeface="Calibri"/>
            </a:endParaRPr>
          </a:p>
          <a:p>
            <a:pPr marL="0" indent="0">
              <a:buNone/>
            </a:pPr>
            <a:endParaRPr lang="nl-NL" sz="2300" spc="-25">
              <a:latin typeface="Amnesty Trade Gothic"/>
              <a:cs typeface="Calibri"/>
            </a:endParaRPr>
          </a:p>
          <a:p>
            <a:pPr marL="0" indent="0">
              <a:buNone/>
            </a:pPr>
            <a:endParaRPr lang="en-NL"/>
          </a:p>
        </p:txBody>
      </p:sp>
      <p:sp>
        <p:nvSpPr>
          <p:cNvPr id="3" name="Title 2">
            <a:extLst>
              <a:ext uri="{FF2B5EF4-FFF2-40B4-BE49-F238E27FC236}">
                <a16:creationId xmlns:a16="http://schemas.microsoft.com/office/drawing/2014/main" id="{4765C6EA-24DF-7735-8F53-3387D27D46A8}"/>
              </a:ext>
            </a:extLst>
          </p:cNvPr>
          <p:cNvSpPr>
            <a:spLocks noGrp="1"/>
          </p:cNvSpPr>
          <p:nvPr>
            <p:ph type="title"/>
          </p:nvPr>
        </p:nvSpPr>
        <p:spPr/>
        <p:txBody>
          <a:bodyPr/>
          <a:lstStyle/>
          <a:p>
            <a:r>
              <a:rPr lang="nl-NL" err="1"/>
              <a:t>Chaima</a:t>
            </a:r>
            <a:r>
              <a:rPr lang="nl-NL"/>
              <a:t> </a:t>
            </a:r>
            <a:r>
              <a:rPr lang="nl-NL" err="1"/>
              <a:t>Issa</a:t>
            </a:r>
            <a:endParaRPr lang="en-NL"/>
          </a:p>
        </p:txBody>
      </p:sp>
      <p:sp>
        <p:nvSpPr>
          <p:cNvPr id="4" name="Text Placeholder 3">
            <a:extLst>
              <a:ext uri="{FF2B5EF4-FFF2-40B4-BE49-F238E27FC236}">
                <a16:creationId xmlns:a16="http://schemas.microsoft.com/office/drawing/2014/main" id="{40DBF9DB-1BC5-0F40-69E4-083AA869DC6B}"/>
              </a:ext>
            </a:extLst>
          </p:cNvPr>
          <p:cNvSpPr>
            <a:spLocks noGrp="1"/>
          </p:cNvSpPr>
          <p:nvPr>
            <p:ph type="body" sz="quarter" idx="10"/>
          </p:nvPr>
        </p:nvSpPr>
        <p:spPr/>
        <p:txBody>
          <a:bodyPr/>
          <a:lstStyle/>
          <a:p>
            <a:r>
              <a:rPr lang="nl-NL"/>
              <a:t>Tunesië </a:t>
            </a:r>
            <a:endParaRPr lang="en-NL"/>
          </a:p>
        </p:txBody>
      </p:sp>
    </p:spTree>
    <p:extLst>
      <p:ext uri="{BB962C8B-B14F-4D97-AF65-F5344CB8AC3E}">
        <p14:creationId xmlns:p14="http://schemas.microsoft.com/office/powerpoint/2010/main" val="32267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B31966-B105-7759-DD7B-8DE9EDEBA7D7}"/>
              </a:ext>
            </a:extLst>
          </p:cNvPr>
          <p:cNvSpPr>
            <a:spLocks noGrp="1"/>
          </p:cNvSpPr>
          <p:nvPr>
            <p:ph type="body" sz="quarter" idx="10"/>
          </p:nvPr>
        </p:nvSpPr>
        <p:spPr/>
        <p:txBody>
          <a:bodyPr/>
          <a:lstStyle/>
          <a:p>
            <a:r>
              <a:rPr lang="nl-NL"/>
              <a:t>Myanmar</a:t>
            </a:r>
            <a:endParaRPr lang="en-NL"/>
          </a:p>
        </p:txBody>
      </p:sp>
      <p:sp>
        <p:nvSpPr>
          <p:cNvPr id="3" name="Title 2">
            <a:extLst>
              <a:ext uri="{FF2B5EF4-FFF2-40B4-BE49-F238E27FC236}">
                <a16:creationId xmlns:a16="http://schemas.microsoft.com/office/drawing/2014/main" id="{40381582-79F2-48EF-7839-2E66D3E8D2FA}"/>
              </a:ext>
            </a:extLst>
          </p:cNvPr>
          <p:cNvSpPr>
            <a:spLocks noGrp="1"/>
          </p:cNvSpPr>
          <p:nvPr>
            <p:ph type="title"/>
          </p:nvPr>
        </p:nvSpPr>
        <p:spPr>
          <a:xfrm>
            <a:off x="388951" y="1354408"/>
            <a:ext cx="5832000" cy="480131"/>
          </a:xfrm>
        </p:spPr>
        <p:txBody>
          <a:bodyPr/>
          <a:lstStyle/>
          <a:p>
            <a:r>
              <a:rPr lang="en-US" sz="2800" spc="-40" err="1">
                <a:solidFill>
                  <a:srgbClr val="FFFFFF"/>
                </a:solidFill>
                <a:latin typeface="Amnesty Trade Gothic Cn"/>
              </a:rPr>
              <a:t>Maung</a:t>
            </a:r>
            <a:r>
              <a:rPr lang="en-US" sz="2800" spc="-40">
                <a:solidFill>
                  <a:srgbClr val="FFFFFF"/>
                </a:solidFill>
                <a:latin typeface="Amnesty Trade Gothic Cn"/>
              </a:rPr>
              <a:t> </a:t>
            </a:r>
            <a:r>
              <a:rPr lang="en-US" sz="2800" spc="-40" err="1">
                <a:solidFill>
                  <a:srgbClr val="FFFFFF"/>
                </a:solidFill>
                <a:latin typeface="Amnesty Trade Gothic Cn"/>
              </a:rPr>
              <a:t>Sawyeddollah</a:t>
            </a:r>
            <a:endParaRPr lang="en-NL"/>
          </a:p>
        </p:txBody>
      </p:sp>
      <p:sp>
        <p:nvSpPr>
          <p:cNvPr id="7" name="Content Placeholder 1">
            <a:extLst>
              <a:ext uri="{FF2B5EF4-FFF2-40B4-BE49-F238E27FC236}">
                <a16:creationId xmlns:a16="http://schemas.microsoft.com/office/drawing/2014/main" id="{5E84B10E-3B1A-657A-535B-E5837B6FC6FB}"/>
              </a:ext>
            </a:extLst>
          </p:cNvPr>
          <p:cNvSpPr>
            <a:spLocks noGrp="1"/>
          </p:cNvSpPr>
          <p:nvPr>
            <p:ph idx="1"/>
          </p:nvPr>
        </p:nvSpPr>
        <p:spPr>
          <a:xfrm>
            <a:off x="388951" y="2300477"/>
            <a:ext cx="6027344" cy="4312915"/>
          </a:xfrm>
        </p:spPr>
        <p:txBody>
          <a:bodyPr>
            <a:normAutofit/>
          </a:bodyPr>
          <a:lstStyle/>
          <a:p>
            <a:pPr marL="0" indent="0">
              <a:buNone/>
            </a:pPr>
            <a:r>
              <a:rPr lang="nl-NL" sz="1800" spc="-25">
                <a:latin typeface="Amnesty Trade Gothic"/>
                <a:cs typeface="Calibri"/>
              </a:rPr>
              <a:t>Maung </a:t>
            </a:r>
            <a:r>
              <a:rPr lang="nl-NL" sz="1800" spc="-25" err="1">
                <a:latin typeface="Amnesty Trade Gothic"/>
                <a:cs typeface="Calibri"/>
              </a:rPr>
              <a:t>Sawyeddollah</a:t>
            </a:r>
            <a:r>
              <a:rPr lang="nl-NL" sz="1800" spc="-25">
                <a:latin typeface="Amnesty Trade Gothic"/>
                <a:cs typeface="Calibri"/>
              </a:rPr>
              <a:t> was 15 jaar toen het leger van Myanmar een gewelddadige campagne begon tegen de etnische </a:t>
            </a:r>
            <a:r>
              <a:rPr lang="nl-NL" sz="1800" spc="-25" err="1">
                <a:latin typeface="Amnesty Trade Gothic"/>
                <a:cs typeface="Calibri"/>
              </a:rPr>
              <a:t>Rohingya</a:t>
            </a:r>
            <a:r>
              <a:rPr lang="nl-NL" sz="1800" spc="-25">
                <a:latin typeface="Amnesty Trade Gothic"/>
                <a:cs typeface="Calibri"/>
              </a:rPr>
              <a:t>. De opruiing op Facebook werd versterkt door de algoritmen van het platform en wakkerden de aanvallen verder aan. Uit angst voor hun leven vluchtten </a:t>
            </a:r>
            <a:r>
              <a:rPr lang="nl-NL" sz="1800" spc="-25" err="1">
                <a:latin typeface="Amnesty Trade Gothic"/>
                <a:cs typeface="Calibri"/>
              </a:rPr>
              <a:t>Sawyeddollah</a:t>
            </a:r>
            <a:r>
              <a:rPr lang="nl-NL" sz="1800" spc="-25">
                <a:latin typeface="Amnesty Trade Gothic"/>
                <a:cs typeface="Calibri"/>
              </a:rPr>
              <a:t> en zijn familie naar het vluchtelingenkamp </a:t>
            </a:r>
            <a:r>
              <a:rPr lang="nl-NL" sz="1800" spc="-25" err="1">
                <a:latin typeface="Amnesty Trade Gothic"/>
                <a:cs typeface="Calibri"/>
              </a:rPr>
              <a:t>Cox's</a:t>
            </a:r>
            <a:r>
              <a:rPr lang="nl-NL" sz="1800" spc="-25">
                <a:latin typeface="Amnesty Trade Gothic"/>
                <a:cs typeface="Calibri"/>
              </a:rPr>
              <a:t> </a:t>
            </a:r>
            <a:r>
              <a:rPr lang="nl-NL" sz="1800" spc="-25" err="1">
                <a:latin typeface="Amnesty Trade Gothic"/>
                <a:cs typeface="Calibri"/>
              </a:rPr>
              <a:t>Bazar</a:t>
            </a:r>
            <a:r>
              <a:rPr lang="nl-NL" sz="1800" spc="-25">
                <a:latin typeface="Amnesty Trade Gothic"/>
                <a:cs typeface="Calibri"/>
              </a:rPr>
              <a:t> in Bangladesh. Nu roepen </a:t>
            </a:r>
            <a:r>
              <a:rPr lang="nl-NL" sz="1800" spc="-25" err="1">
                <a:latin typeface="Amnesty Trade Gothic"/>
                <a:cs typeface="Calibri"/>
              </a:rPr>
              <a:t>Sawyeddollah</a:t>
            </a:r>
            <a:r>
              <a:rPr lang="nl-NL" sz="1800" spc="-25">
                <a:latin typeface="Amnesty Trade Gothic"/>
                <a:cs typeface="Calibri"/>
              </a:rPr>
              <a:t> en anderen uit zijn gemeenschap Meta, de eigenaar van Facebook, op om herstelbetalingen te doen voor zijn rol in de wreedheden en om onderwijsprogramma’s in </a:t>
            </a:r>
            <a:r>
              <a:rPr lang="nl-NL" sz="1800" spc="-25" err="1">
                <a:latin typeface="Amnesty Trade Gothic"/>
                <a:cs typeface="Calibri"/>
              </a:rPr>
              <a:t>Cox’s</a:t>
            </a:r>
            <a:r>
              <a:rPr lang="nl-NL" sz="1800" spc="-25">
                <a:latin typeface="Amnesty Trade Gothic"/>
                <a:cs typeface="Calibri"/>
              </a:rPr>
              <a:t> </a:t>
            </a:r>
            <a:r>
              <a:rPr lang="nl-NL" sz="1800" spc="-25" err="1">
                <a:latin typeface="Amnesty Trade Gothic"/>
                <a:cs typeface="Calibri"/>
              </a:rPr>
              <a:t>Bazar</a:t>
            </a:r>
            <a:r>
              <a:rPr lang="nl-NL" sz="1800" spc="-25">
                <a:latin typeface="Amnesty Trade Gothic"/>
                <a:cs typeface="Calibri"/>
              </a:rPr>
              <a:t> te financieren. </a:t>
            </a:r>
          </a:p>
          <a:p>
            <a:pPr marL="0" indent="0">
              <a:buNone/>
            </a:pPr>
            <a:r>
              <a:rPr lang="nl-NL" sz="1800" b="1" spc="-25">
                <a:latin typeface="Amnesty Trade Gothic"/>
                <a:cs typeface="Calibri"/>
              </a:rPr>
              <a:t>We roepen Mark </a:t>
            </a:r>
            <a:r>
              <a:rPr lang="nl-NL" sz="1800" b="1" spc="-25" err="1">
                <a:latin typeface="Amnesty Trade Gothic"/>
                <a:cs typeface="Calibri"/>
              </a:rPr>
              <a:t>Zuckerberg</a:t>
            </a:r>
            <a:r>
              <a:rPr lang="nl-NL" sz="1800" b="1" spc="-25">
                <a:latin typeface="Amnesty Trade Gothic"/>
                <a:cs typeface="Calibri"/>
              </a:rPr>
              <a:t> op om </a:t>
            </a:r>
            <a:r>
              <a:rPr lang="nl-NL" sz="1800" b="1" spc="-25" err="1">
                <a:latin typeface="Amnesty Trade Gothic"/>
                <a:cs typeface="Calibri"/>
              </a:rPr>
              <a:t>Sawyeddollah</a:t>
            </a:r>
            <a:r>
              <a:rPr lang="nl-NL" sz="1800" b="1" spc="-25">
                <a:latin typeface="Amnesty Trade Gothic"/>
                <a:cs typeface="Calibri"/>
              </a:rPr>
              <a:t> en de getroffen </a:t>
            </a:r>
            <a:r>
              <a:rPr lang="nl-NL" sz="1800" b="1" spc="-25" err="1">
                <a:latin typeface="Amnesty Trade Gothic"/>
                <a:cs typeface="Calibri"/>
              </a:rPr>
              <a:t>Rohingya</a:t>
            </a:r>
            <a:r>
              <a:rPr lang="nl-NL" sz="1800" b="1" spc="-25">
                <a:latin typeface="Amnesty Trade Gothic"/>
                <a:cs typeface="Calibri"/>
              </a:rPr>
              <a:t>-gemeenschappen te compenseren.</a:t>
            </a:r>
            <a:endParaRPr lang="nl-NL" sz="1800" spc="-25">
              <a:latin typeface="Amnesty Trade Gothic"/>
              <a:cs typeface="Calibri"/>
            </a:endParaRPr>
          </a:p>
          <a:p>
            <a:pPr marL="0" indent="0">
              <a:buNone/>
            </a:pPr>
            <a:endParaRPr lang="nl-NL" sz="2300" spc="-25">
              <a:latin typeface="Amnesty Trade Gothic"/>
              <a:cs typeface="Calibri"/>
            </a:endParaRPr>
          </a:p>
          <a:p>
            <a:pPr marL="0" indent="0">
              <a:buNone/>
            </a:pPr>
            <a:endParaRPr lang="nl-NL" sz="2300" spc="-25">
              <a:latin typeface="Amnesty Trade Gothic"/>
              <a:cs typeface="Calibri"/>
            </a:endParaRPr>
          </a:p>
          <a:p>
            <a:pPr marL="0" indent="0">
              <a:buNone/>
            </a:pPr>
            <a:endParaRPr lang="nl-NL" sz="2300" spc="-25">
              <a:latin typeface="Amnesty Trade Gothic"/>
              <a:cs typeface="Calibri"/>
            </a:endParaRPr>
          </a:p>
          <a:p>
            <a:pPr marL="0" indent="0">
              <a:buNone/>
            </a:pPr>
            <a:endParaRPr lang="en-NL"/>
          </a:p>
        </p:txBody>
      </p:sp>
    </p:spTree>
    <p:extLst>
      <p:ext uri="{BB962C8B-B14F-4D97-AF65-F5344CB8AC3E}">
        <p14:creationId xmlns:p14="http://schemas.microsoft.com/office/powerpoint/2010/main" val="380299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7FA4A0-882A-7AEC-59FD-50C8DB0D3E6F}"/>
              </a:ext>
            </a:extLst>
          </p:cNvPr>
          <p:cNvSpPr>
            <a:spLocks noGrp="1"/>
          </p:cNvSpPr>
          <p:nvPr>
            <p:ph idx="1"/>
          </p:nvPr>
        </p:nvSpPr>
        <p:spPr/>
        <p:txBody>
          <a:bodyPr>
            <a:normAutofit/>
          </a:bodyPr>
          <a:lstStyle/>
          <a:p>
            <a:pPr marL="0" indent="0">
              <a:buNone/>
            </a:pPr>
            <a:r>
              <a:rPr lang="nl-NL" sz="1800" spc="-25">
                <a:latin typeface="Amnesty Trade Gothic"/>
                <a:cs typeface="Calibri"/>
              </a:rPr>
              <a:t>Rita </a:t>
            </a:r>
            <a:r>
              <a:rPr lang="nl-NL" sz="1800" spc="-25" err="1">
                <a:latin typeface="Amnesty Trade Gothic"/>
                <a:cs typeface="Calibri"/>
              </a:rPr>
              <a:t>Karasartova</a:t>
            </a:r>
            <a:r>
              <a:rPr lang="nl-NL" sz="1800" spc="-25">
                <a:latin typeface="Amnesty Trade Gothic"/>
                <a:cs typeface="Calibri"/>
              </a:rPr>
              <a:t> staat onder huisarrest, nadat ze maandenlang vastzat in een kleine cel zonder contact met haar familie. Uit zorgen over de toegang van tot drinkwater, verzette Rita zich vreedzaam tegen een overeenkomst die de controle over een zoetwaterreservoir aan Oezbekistan gaf. Ze wordt beschuldigd van een poging tot ‘gewelddadige omverwerping van de regering’. Daarvoor kan ze tot 15 jaar gevangenisstraf krijgen.</a:t>
            </a:r>
          </a:p>
          <a:p>
            <a:pPr marL="0" indent="0">
              <a:buNone/>
            </a:pPr>
            <a:r>
              <a:rPr lang="nl-NL" sz="1800" b="1" spc="-25">
                <a:latin typeface="Amnesty Trade Gothic"/>
                <a:cs typeface="Calibri"/>
              </a:rPr>
              <a:t>We schrijven voor Rita’s vrijlating.</a:t>
            </a:r>
          </a:p>
          <a:p>
            <a:pPr marL="0" indent="0">
              <a:buNone/>
            </a:pPr>
            <a:endParaRPr lang="nl-NL" sz="2100" spc="-25">
              <a:latin typeface="Amnesty Trade Gothic"/>
              <a:cs typeface="Calibri"/>
            </a:endParaRPr>
          </a:p>
          <a:p>
            <a:pPr marL="0" indent="0">
              <a:buNone/>
            </a:pPr>
            <a:endParaRPr lang="nl-NL" sz="2800" spc="-25">
              <a:latin typeface="Amnesty Trade Gothic"/>
              <a:cs typeface="Calibri"/>
            </a:endParaRPr>
          </a:p>
          <a:p>
            <a:pPr marL="0" indent="0">
              <a:buNone/>
            </a:pPr>
            <a:endParaRPr lang="en-NL"/>
          </a:p>
        </p:txBody>
      </p:sp>
      <p:sp>
        <p:nvSpPr>
          <p:cNvPr id="3" name="Title 2">
            <a:extLst>
              <a:ext uri="{FF2B5EF4-FFF2-40B4-BE49-F238E27FC236}">
                <a16:creationId xmlns:a16="http://schemas.microsoft.com/office/drawing/2014/main" id="{D61448EB-BDE3-DFA3-C224-1AFD763E50D5}"/>
              </a:ext>
            </a:extLst>
          </p:cNvPr>
          <p:cNvSpPr>
            <a:spLocks noGrp="1"/>
          </p:cNvSpPr>
          <p:nvPr>
            <p:ph type="title"/>
          </p:nvPr>
        </p:nvSpPr>
        <p:spPr/>
        <p:txBody>
          <a:bodyPr/>
          <a:lstStyle/>
          <a:p>
            <a:r>
              <a:rPr lang="en-US" spc="-40">
                <a:solidFill>
                  <a:srgbClr val="FFFFFF"/>
                </a:solidFill>
              </a:rPr>
              <a:t>Rita </a:t>
            </a:r>
            <a:r>
              <a:rPr lang="en-US" spc="-40" err="1">
                <a:solidFill>
                  <a:srgbClr val="FFFFFF"/>
                </a:solidFill>
              </a:rPr>
              <a:t>Karasartova</a:t>
            </a:r>
            <a:endParaRPr lang="en-NL"/>
          </a:p>
        </p:txBody>
      </p:sp>
      <p:sp>
        <p:nvSpPr>
          <p:cNvPr id="4" name="Text Placeholder 3">
            <a:extLst>
              <a:ext uri="{FF2B5EF4-FFF2-40B4-BE49-F238E27FC236}">
                <a16:creationId xmlns:a16="http://schemas.microsoft.com/office/drawing/2014/main" id="{A4F3CD66-A0BD-B4B0-5C4E-6B0256348CEA}"/>
              </a:ext>
            </a:extLst>
          </p:cNvPr>
          <p:cNvSpPr>
            <a:spLocks noGrp="1"/>
          </p:cNvSpPr>
          <p:nvPr>
            <p:ph type="body" sz="quarter" idx="10"/>
          </p:nvPr>
        </p:nvSpPr>
        <p:spPr/>
        <p:txBody>
          <a:bodyPr/>
          <a:lstStyle/>
          <a:p>
            <a:r>
              <a:rPr lang="nl-NL"/>
              <a:t>Kirgistan</a:t>
            </a:r>
            <a:endParaRPr lang="en-NL"/>
          </a:p>
        </p:txBody>
      </p:sp>
    </p:spTree>
    <p:extLst>
      <p:ext uri="{BB962C8B-B14F-4D97-AF65-F5344CB8AC3E}">
        <p14:creationId xmlns:p14="http://schemas.microsoft.com/office/powerpoint/2010/main" val="323010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7601AE-5F3A-6B17-EAD3-86723AA51540}"/>
              </a:ext>
            </a:extLst>
          </p:cNvPr>
          <p:cNvSpPr>
            <a:spLocks noGrp="1"/>
          </p:cNvSpPr>
          <p:nvPr>
            <p:ph idx="1"/>
          </p:nvPr>
        </p:nvSpPr>
        <p:spPr/>
        <p:txBody>
          <a:bodyPr>
            <a:normAutofit/>
          </a:bodyPr>
          <a:lstStyle/>
          <a:p>
            <a:pPr marL="0" indent="0">
              <a:buNone/>
            </a:pPr>
            <a:r>
              <a:rPr lang="nl-NL" sz="1800">
                <a:latin typeface="Amnesty Trade Gothic"/>
              </a:rPr>
              <a:t>Rocky </a:t>
            </a:r>
            <a:r>
              <a:rPr lang="nl-NL" sz="1800" err="1">
                <a:latin typeface="Amnesty Trade Gothic"/>
              </a:rPr>
              <a:t>Myers</a:t>
            </a:r>
            <a:r>
              <a:rPr lang="nl-NL" sz="1800">
                <a:latin typeface="Amnesty Trade Gothic"/>
              </a:rPr>
              <a:t>, een zwarte man met een verstandelijke beperking, zit al 30 jaar in de dodencel in Alabama. Hij zou een vrouw hebben vermoord, maar bewijs hiervoor ontbreekt. Rocky had geen goede rechtshulp. Hij werd veroordeeld na getuigenissen die tegenstrijdig waren en onder druk van de politie waren afgelegd. Een rechter veroordeelde Rocky tegen de wens van de jury tot de doodstraf. Doordat zijn advocaat hem na de veroordeling verliet, slaagde Rocky er niet in om op tijd beroep aan te tekenen tegen de uitspraak. Zijn executie kan op elk moment worden gepland. </a:t>
            </a:r>
            <a:r>
              <a:rPr lang="nl-NL" sz="1800">
                <a:latin typeface="Amnesty Trade Gothic"/>
                <a:cs typeface="Calibri"/>
              </a:rPr>
              <a:t> </a:t>
            </a:r>
          </a:p>
          <a:p>
            <a:pPr marL="0" indent="0">
              <a:buNone/>
            </a:pPr>
            <a:r>
              <a:rPr lang="nl-NL" sz="1800" b="1" spc="-25">
                <a:latin typeface="Amnesty Trade Gothic"/>
                <a:cs typeface="Calibri"/>
              </a:rPr>
              <a:t>We roepen op om het doodvonnis van Rocky om te zetten.</a:t>
            </a:r>
          </a:p>
          <a:p>
            <a:pPr marL="0" indent="0">
              <a:buNone/>
            </a:pPr>
            <a:endParaRPr lang="en-NL"/>
          </a:p>
        </p:txBody>
      </p:sp>
      <p:sp>
        <p:nvSpPr>
          <p:cNvPr id="3" name="Title 2">
            <a:extLst>
              <a:ext uri="{FF2B5EF4-FFF2-40B4-BE49-F238E27FC236}">
                <a16:creationId xmlns:a16="http://schemas.microsoft.com/office/drawing/2014/main" id="{059FA303-6566-BB98-4A3C-B7769E1525A8}"/>
              </a:ext>
            </a:extLst>
          </p:cNvPr>
          <p:cNvSpPr>
            <a:spLocks noGrp="1"/>
          </p:cNvSpPr>
          <p:nvPr>
            <p:ph type="title"/>
          </p:nvPr>
        </p:nvSpPr>
        <p:spPr/>
        <p:txBody>
          <a:bodyPr/>
          <a:lstStyle/>
          <a:p>
            <a:r>
              <a:rPr lang="en-US" spc="-40">
                <a:solidFill>
                  <a:srgbClr val="FFFFFF"/>
                </a:solidFill>
              </a:rPr>
              <a:t>Rocky Myers</a:t>
            </a:r>
            <a:endParaRPr lang="en-NL"/>
          </a:p>
        </p:txBody>
      </p:sp>
      <p:sp>
        <p:nvSpPr>
          <p:cNvPr id="4" name="Text Placeholder 3">
            <a:extLst>
              <a:ext uri="{FF2B5EF4-FFF2-40B4-BE49-F238E27FC236}">
                <a16:creationId xmlns:a16="http://schemas.microsoft.com/office/drawing/2014/main" id="{1A2767C3-650D-B425-ECCE-87925F51E481}"/>
              </a:ext>
            </a:extLst>
          </p:cNvPr>
          <p:cNvSpPr>
            <a:spLocks noGrp="1"/>
          </p:cNvSpPr>
          <p:nvPr>
            <p:ph type="body" sz="quarter" idx="10"/>
          </p:nvPr>
        </p:nvSpPr>
        <p:spPr>
          <a:xfrm>
            <a:off x="654999" y="1820346"/>
            <a:ext cx="3845648" cy="341632"/>
          </a:xfrm>
        </p:spPr>
        <p:txBody>
          <a:bodyPr/>
          <a:lstStyle/>
          <a:p>
            <a:r>
              <a:rPr lang="nl-NL"/>
              <a:t>Verenigde Staten</a:t>
            </a:r>
          </a:p>
        </p:txBody>
      </p:sp>
    </p:spTree>
    <p:extLst>
      <p:ext uri="{BB962C8B-B14F-4D97-AF65-F5344CB8AC3E}">
        <p14:creationId xmlns:p14="http://schemas.microsoft.com/office/powerpoint/2010/main" val="9940366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39_Write for rights_Presentation" id="{D5A74743-24E8-0E40-A3C9-4B10802CF9E7}" vid="{8862B29A-8F75-AF40-AB70-62D1BFA4BE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7" ma:contentTypeDescription="Een nieuw document maken." ma:contentTypeScope="" ma:versionID="f67bf065d4c55eea5a23df8573875ee2">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65abcdc5b581975eec2b672478753c79"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606193-9bce-4d81-a2d2-55b298fc90b5}"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f249ecd-6919-40e3-99b7-13f982a6b9db">
      <UserInfo>
        <DisplayName>Meike Kats</DisplayName>
        <AccountId>1359</AccountId>
        <AccountType/>
      </UserInfo>
    </SharedWithUsers>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05EE4E-2E06-4EDE-A51E-50D9A61AC87D}"/>
</file>

<file path=customXml/itemProps2.xml><?xml version="1.0" encoding="utf-8"?>
<ds:datastoreItem xmlns:ds="http://schemas.openxmlformats.org/officeDocument/2006/customXml" ds:itemID="{6EE5A182-32CC-4DD2-B3F9-3B6857A967CB}">
  <ds:schemaRefs>
    <ds:schemaRef ds:uri="138e79af-97e9-467e-b691-fc96845a5065"/>
    <ds:schemaRef ds:uri="bf249ecd-6919-40e3-99b7-13f982a6b9db"/>
    <ds:schemaRef ds:uri="e3ef6810-5edc-4010-8ac5-5662b8b9199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A8A57FB-31F8-4826-A279-E13BCA66CD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AMNI39_Write for rights_Presentation (1)</Template>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Kantoorthema</vt:lpstr>
      <vt:lpstr>PowerPoint Presentation</vt:lpstr>
      <vt:lpstr>Justyna Wydrzyńska</vt:lpstr>
      <vt:lpstr>Uncle Paul &amp; Uncle Pabai</vt:lpstr>
      <vt:lpstr>Ahmed Mansoor</vt:lpstr>
      <vt:lpstr>Ana Maria Santos Cruz</vt:lpstr>
      <vt:lpstr>Chaima Issa</vt:lpstr>
      <vt:lpstr>Maung Sawyeddollah</vt:lpstr>
      <vt:lpstr>Rita Karasartova</vt:lpstr>
      <vt:lpstr>Rocky Myers</vt:lpstr>
      <vt:lpstr>Thapelo Mohapi - The Abahlali baseMjondolo (AbM) movement </vt:lpstr>
      <vt:lpstr>Thulani Maseko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Marit van Splunder</dc:creator>
  <cp:revision>1</cp:revision>
  <dcterms:created xsi:type="dcterms:W3CDTF">2023-10-24T14:00:16Z</dcterms:created>
  <dcterms:modified xsi:type="dcterms:W3CDTF">2023-10-30T14:07:13Z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0x010100B1F06E9711FE5E419F4E1176E551A75A</vt:lpwstr>
  </property>
  <property fmtid="{D5CDD505-2E9C-101B-9397-08002B2CF9AE}" pid="3" name="MSIP_Label_ab085100-56a4-4662-94ad-723e9994b959_Enabled">
    <vt:lpwstr>true</vt:lpwstr>
  </property>
  <property fmtid="{D5CDD505-2E9C-101B-9397-08002B2CF9AE}" pid="4" name="MSIP_Label_ab085100-56a4-4662-94ad-723e9994b959_SetDate">
    <vt:lpwstr>2023-10-30T13:04:48Z</vt:lpwstr>
  </property>
  <property fmtid="{D5CDD505-2E9C-101B-9397-08002B2CF9AE}" pid="5" name="MSIP_Label_ab085100-56a4-4662-94ad-723e9994b959_Method">
    <vt:lpwstr>Standard</vt:lpwstr>
  </property>
  <property fmtid="{D5CDD505-2E9C-101B-9397-08002B2CF9AE}" pid="6" name="MSIP_Label_ab085100-56a4-4662-94ad-723e9994b959_Name">
    <vt:lpwstr>ab085100-56a4-4662-94ad-723e9994b959</vt:lpwstr>
  </property>
  <property fmtid="{D5CDD505-2E9C-101B-9397-08002B2CF9AE}" pid="7" name="MSIP_Label_ab085100-56a4-4662-94ad-723e9994b959_SiteId">
    <vt:lpwstr>c2dbf829-378d-44c1-b47a-1c043924ddf3</vt:lpwstr>
  </property>
  <property fmtid="{D5CDD505-2E9C-101B-9397-08002B2CF9AE}" pid="8" name="MSIP_Label_ab085100-56a4-4662-94ad-723e9994b959_ActionId">
    <vt:lpwstr>d416d99c-0c6e-42e2-b339-f81a449a9eca</vt:lpwstr>
  </property>
  <property fmtid="{D5CDD505-2E9C-101B-9397-08002B2CF9AE}" pid="9" name="MSIP_Label_ab085100-56a4-4662-94ad-723e9994b959_ContentBits">
    <vt:lpwstr>0</vt:lpwstr>
  </property>
  <property fmtid="{D5CDD505-2E9C-101B-9397-08002B2CF9AE}" pid="10" name="MediaServiceImageTags">
    <vt:lpwstr/>
  </property>
</Properties>
</file>