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74" r:id="rId6"/>
    <p:sldId id="275" r:id="rId7"/>
    <p:sldId id="262" r:id="rId8"/>
    <p:sldId id="310" r:id="rId9"/>
    <p:sldId id="276" r:id="rId10"/>
    <p:sldId id="271" r:id="rId11"/>
    <p:sldId id="277" r:id="rId12"/>
    <p:sldId id="267" r:id="rId13"/>
    <p:sldId id="278" r:id="rId14"/>
    <p:sldId id="258" r:id="rId15"/>
    <p:sldId id="269" r:id="rId16"/>
    <p:sldId id="273" r:id="rId17"/>
    <p:sldId id="279" r:id="rId18"/>
    <p:sldId id="268" r:id="rId1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C6C0"/>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215C2-496A-5850-ECFA-7B8E7420ED10}" v="725" dt="2022-11-14T14:59:50.165"/>
    <p1510:client id="{2639E0E4-ABF5-40CD-95E9-5EA00D864F39}" v="660" dt="2022-11-14T16:09:46.823"/>
    <p1510:client id="{76265987-79FC-A4BD-4A83-519D1EA7E30B}" v="1" dt="2022-11-14T13:33:40.336"/>
    <p1510:client id="{CBC86C52-6950-36DF-38E2-215E104A0BB6}" v="376" dt="2022-11-14T13:28:21.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8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Molenaar" userId="1b817729-da00-46ab-85a3-44e586fec52a" providerId="ADAL" clId="{4E16E3E2-CCB5-4217-85F3-A7AB27D72999}"/>
    <pc:docChg chg="modSld">
      <pc:chgData name="Gemma Molenaar" userId="1b817729-da00-46ab-85a3-44e586fec52a" providerId="ADAL" clId="{4E16E3E2-CCB5-4217-85F3-A7AB27D72999}" dt="2022-11-15T12:20:44.841" v="5" actId="1076"/>
      <pc:docMkLst>
        <pc:docMk/>
      </pc:docMkLst>
      <pc:sldChg chg="modSp mod">
        <pc:chgData name="Gemma Molenaar" userId="1b817729-da00-46ab-85a3-44e586fec52a" providerId="ADAL" clId="{4E16E3E2-CCB5-4217-85F3-A7AB27D72999}" dt="2022-11-15T12:20:44.841" v="5" actId="1076"/>
        <pc:sldMkLst>
          <pc:docMk/>
          <pc:sldMk cId="1391440524" sldId="256"/>
        </pc:sldMkLst>
        <pc:spChg chg="mod">
          <ac:chgData name="Gemma Molenaar" userId="1b817729-da00-46ab-85a3-44e586fec52a" providerId="ADAL" clId="{4E16E3E2-CCB5-4217-85F3-A7AB27D72999}" dt="2022-11-15T12:20:44.841" v="5" actId="1076"/>
          <ac:spMkLst>
            <pc:docMk/>
            <pc:sldMk cId="1391440524" sldId="256"/>
            <ac:spMk id="2" creationId="{EABE2C8D-F9F9-A627-6B34-CC29A7A75658}"/>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297DAD-0D4D-68CE-C948-B132E8632A3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9711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E0B036E7-6B34-566B-C5EB-D8B410ABE921}"/>
              </a:ext>
            </a:extLst>
          </p:cNvPr>
          <p:cNvPicPr>
            <a:picLocks noChangeAspect="1"/>
          </p:cNvPicPr>
          <p:nvPr userDrawn="1"/>
        </p:nvPicPr>
        <p:blipFill>
          <a:blip r:embed="rId3"/>
          <a:stretch>
            <a:fillRect/>
          </a:stretch>
        </p:blipFill>
        <p:spPr>
          <a:xfrm>
            <a:off x="8336546" y="532296"/>
            <a:ext cx="3305490" cy="1543807"/>
          </a:xfrm>
          <a:prstGeom prst="rect">
            <a:avLst/>
          </a:prstGeom>
        </p:spPr>
      </p:pic>
      <p:sp>
        <p:nvSpPr>
          <p:cNvPr id="3" name="Title Placeholder 1">
            <a:extLst>
              <a:ext uri="{FF2B5EF4-FFF2-40B4-BE49-F238E27FC236}">
                <a16:creationId xmlns:a16="http://schemas.microsoft.com/office/drawing/2014/main" id="{88010A22-0851-AD6D-4688-79B12050A6FD}"/>
              </a:ext>
            </a:extLst>
          </p:cNvPr>
          <p:cNvSpPr>
            <a:spLocks noGrp="1"/>
          </p:cNvSpPr>
          <p:nvPr>
            <p:ph type="title"/>
          </p:nvPr>
        </p:nvSpPr>
        <p:spPr>
          <a:xfrm>
            <a:off x="549964" y="5784574"/>
            <a:ext cx="7786582" cy="711889"/>
          </a:xfrm>
          <a:prstGeom prst="rect">
            <a:avLst/>
          </a:prstGeom>
        </p:spPr>
        <p:txBody>
          <a:bodyPr vert="horz" lIns="91440" tIns="45720" rIns="91440" bIns="45720" rtlCol="0" anchor="ctr">
            <a:normAutofit/>
          </a:bodyPr>
          <a:lstStyle>
            <a:lvl1pPr>
              <a:defRPr sz="25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19971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D8E1AAF-9DDE-57D8-6C95-5B75A36E91AE}"/>
              </a:ext>
            </a:extLst>
          </p:cNvPr>
          <p:cNvSpPr>
            <a:spLocks noGrp="1"/>
          </p:cNvSpPr>
          <p:nvPr>
            <p:ph idx="1"/>
          </p:nvPr>
        </p:nvSpPr>
        <p:spPr>
          <a:xfrm>
            <a:off x="5509592" y="2506662"/>
            <a:ext cx="6327912"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2" name="Title Placeholder 1">
            <a:extLst>
              <a:ext uri="{FF2B5EF4-FFF2-40B4-BE49-F238E27FC236}">
                <a16:creationId xmlns:a16="http://schemas.microsoft.com/office/drawing/2014/main" id="{6DECBCD2-FA27-9BB0-18DD-B22AE7F1A628}"/>
              </a:ext>
            </a:extLst>
          </p:cNvPr>
          <p:cNvSpPr>
            <a:spLocks noGrp="1"/>
          </p:cNvSpPr>
          <p:nvPr>
            <p:ph type="title"/>
          </p:nvPr>
        </p:nvSpPr>
        <p:spPr>
          <a:xfrm>
            <a:off x="5509590" y="1036222"/>
            <a:ext cx="6327913" cy="1325563"/>
          </a:xfrm>
          <a:prstGeom prst="rect">
            <a:avLst/>
          </a:prstGeom>
        </p:spPr>
        <p:txBody>
          <a:bodyPr vert="horz" lIns="91440" tIns="45720" rIns="91440" bIns="45720" rtlCol="0" anchor="ctr">
            <a:normAutofit/>
          </a:bodyPr>
          <a:lstStyle>
            <a:lvl1pPr>
              <a:defRPr sz="40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21581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12" name="Content Placeholder 2">
            <a:extLst>
              <a:ext uri="{FF2B5EF4-FFF2-40B4-BE49-F238E27FC236}">
                <a16:creationId xmlns:a16="http://schemas.microsoft.com/office/drawing/2014/main" id="{F481CEB1-0FBB-C60E-56C8-6C16A35E1DBE}"/>
              </a:ext>
            </a:extLst>
          </p:cNvPr>
          <p:cNvSpPr>
            <a:spLocks noGrp="1"/>
          </p:cNvSpPr>
          <p:nvPr>
            <p:ph idx="1"/>
          </p:nvPr>
        </p:nvSpPr>
        <p:spPr>
          <a:xfrm>
            <a:off x="549964" y="2506662"/>
            <a:ext cx="6427305"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3" name="Title Placeholder 1">
            <a:extLst>
              <a:ext uri="{FF2B5EF4-FFF2-40B4-BE49-F238E27FC236}">
                <a16:creationId xmlns:a16="http://schemas.microsoft.com/office/drawing/2014/main" id="{A68E514F-2A61-D202-5EEB-8743D44FAE34}"/>
              </a:ext>
            </a:extLst>
          </p:cNvPr>
          <p:cNvSpPr>
            <a:spLocks noGrp="1"/>
          </p:cNvSpPr>
          <p:nvPr>
            <p:ph type="title"/>
          </p:nvPr>
        </p:nvSpPr>
        <p:spPr>
          <a:xfrm>
            <a:off x="549964" y="1036222"/>
            <a:ext cx="6427305" cy="1325563"/>
          </a:xfrm>
          <a:prstGeom prst="rect">
            <a:avLst/>
          </a:prstGeom>
        </p:spPr>
        <p:txBody>
          <a:bodyPr vert="horz" lIns="91440" tIns="45720" rIns="91440" bIns="45720" rtlCol="0" anchor="ctr">
            <a:normAutofit/>
          </a:bodyPr>
          <a:lstStyle>
            <a:lvl1pPr>
              <a:defRPr sz="40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245015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1603AEEC-A6CA-B3D8-ACCE-2F5C7FC2C411}"/>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7EE3ABCC-FA70-FA46-2838-16D69BA4809D}"/>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33169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F14FB3C-E564-4A46-F463-E1B54B4B47D4}"/>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1892F6D6-1E76-7EBE-C50F-B8E076FBA66A}"/>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45231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0F3F0599-26B5-8D9D-67CE-183C407D1F0F}"/>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BDAAAE18-ADE3-B5CE-47DC-1971EA1B3379}"/>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375161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EFF631-5C94-0AD9-AB34-94984142A87E}"/>
              </a:ext>
            </a:extLst>
          </p:cNvPr>
          <p:cNvSpPr txBox="1">
            <a:spLocks/>
          </p:cNvSpPr>
          <p:nvPr userDrawn="1"/>
        </p:nvSpPr>
        <p:spPr>
          <a:xfrm>
            <a:off x="549965" y="1036222"/>
            <a:ext cx="574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highlight>
                  <a:srgbClr val="000000"/>
                </a:highlight>
                <a:latin typeface="Amnesty Trade Gothic" panose="020B0503040303020004" pitchFamily="34" charset="77"/>
                <a:ea typeface="+mj-ea"/>
                <a:cs typeface="+mj-cs"/>
              </a:defRPr>
            </a:lvl1pPr>
          </a:lstStyle>
          <a:p>
            <a:endParaRPr lang="en-NL"/>
          </a:p>
        </p:txBody>
      </p:sp>
      <p:sp>
        <p:nvSpPr>
          <p:cNvPr id="11" name="Title 1">
            <a:extLst>
              <a:ext uri="{FF2B5EF4-FFF2-40B4-BE49-F238E27FC236}">
                <a16:creationId xmlns:a16="http://schemas.microsoft.com/office/drawing/2014/main" id="{AF784F1D-C821-9978-1C66-DBD97133848F}"/>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12" name="Content Placeholder 2">
            <a:extLst>
              <a:ext uri="{FF2B5EF4-FFF2-40B4-BE49-F238E27FC236}">
                <a16:creationId xmlns:a16="http://schemas.microsoft.com/office/drawing/2014/main" id="{38BDB186-1205-0E63-0115-B23610337B30}"/>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41218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5E208F2-E050-AAF4-6015-3011FAA3A3A1}"/>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9" name="Content Placeholder 2">
            <a:extLst>
              <a:ext uri="{FF2B5EF4-FFF2-40B4-BE49-F238E27FC236}">
                <a16:creationId xmlns:a16="http://schemas.microsoft.com/office/drawing/2014/main" id="{E1235AA1-D664-F327-7E58-1A2F1F6EBD36}"/>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1388675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3507533F-8000-95B0-F999-130B8DDA4062}"/>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10" name="Content Placeholder 2">
            <a:extLst>
              <a:ext uri="{FF2B5EF4-FFF2-40B4-BE49-F238E27FC236}">
                <a16:creationId xmlns:a16="http://schemas.microsoft.com/office/drawing/2014/main" id="{154B1B4A-A1ED-3E34-BA20-2101A4AFC898}"/>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384142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NL"/>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11/15/2022</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‹nr.›</a:t>
            </a:fld>
            <a:endParaRPr lang="en-NL"/>
          </a:p>
        </p:txBody>
      </p:sp>
    </p:spTree>
    <p:extLst>
      <p:ext uri="{BB962C8B-B14F-4D97-AF65-F5344CB8AC3E}">
        <p14:creationId xmlns:p14="http://schemas.microsoft.com/office/powerpoint/2010/main" val="249235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0.xml"/><Relationship Id="rId1" Type="http://schemas.openxmlformats.org/officeDocument/2006/relationships/video" Target="https://www.youtube.com/embed/EjqJHBzMPrU?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0.xml"/><Relationship Id="rId1" Type="http://schemas.openxmlformats.org/officeDocument/2006/relationships/video" Target="https://www.youtube.com/embed/JFMKgEvvhqQ?feature=oembe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amnesty.n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ABE2C8D-F9F9-A627-6B34-CC29A7A75658}"/>
              </a:ext>
            </a:extLst>
          </p:cNvPr>
          <p:cNvSpPr txBox="1"/>
          <p:nvPr/>
        </p:nvSpPr>
        <p:spPr>
          <a:xfrm rot="759645">
            <a:off x="1277530" y="3925218"/>
            <a:ext cx="5630166"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200" b="1" dirty="0">
                <a:solidFill>
                  <a:schemeClr val="bg1"/>
                </a:solidFill>
                <a:highlight>
                  <a:srgbClr val="000000"/>
                </a:highlight>
                <a:latin typeface="Amnesty Trade Gothic Cn" panose="020B0506040303020004" pitchFamily="34" charset="0"/>
                <a:cs typeface="Calibri"/>
              </a:rPr>
              <a:t>VERDIEPINGSLES</a:t>
            </a:r>
          </a:p>
        </p:txBody>
      </p:sp>
    </p:spTree>
    <p:extLst>
      <p:ext uri="{BB962C8B-B14F-4D97-AF65-F5344CB8AC3E}">
        <p14:creationId xmlns:p14="http://schemas.microsoft.com/office/powerpoint/2010/main" val="139144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AB26E94-AD36-CB93-D8E6-404751B909F4}"/>
              </a:ext>
            </a:extLst>
          </p:cNvPr>
          <p:cNvSpPr txBox="1"/>
          <p:nvPr/>
        </p:nvSpPr>
        <p:spPr>
          <a:xfrm>
            <a:off x="6202017" y="5319985"/>
            <a:ext cx="563129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800" b="1" dirty="0">
                <a:solidFill>
                  <a:schemeClr val="bg1"/>
                </a:solidFill>
                <a:highlight>
                  <a:srgbClr val="000000"/>
                </a:highlight>
                <a:latin typeface="Amnesty Trade Gothic Cn"/>
              </a:rPr>
              <a:t>EN NU TERUG NAAR NEDERLAND</a:t>
            </a:r>
            <a:endParaRPr lang="nl-NL" sz="3800" dirty="0">
              <a:solidFill>
                <a:schemeClr val="bg1"/>
              </a:solidFill>
              <a:highlight>
                <a:srgbClr val="000000"/>
              </a:highlight>
              <a:cs typeface="Calibri"/>
            </a:endParaRPr>
          </a:p>
        </p:txBody>
      </p:sp>
      <p:sp>
        <p:nvSpPr>
          <p:cNvPr id="5" name="Tekstvak 4">
            <a:extLst>
              <a:ext uri="{FF2B5EF4-FFF2-40B4-BE49-F238E27FC236}">
                <a16:creationId xmlns:a16="http://schemas.microsoft.com/office/drawing/2014/main" id="{A787E14B-57E0-621F-607B-C25E6E087DBA}"/>
              </a:ext>
            </a:extLst>
          </p:cNvPr>
          <p:cNvSpPr txBox="1"/>
          <p:nvPr/>
        </p:nvSpPr>
        <p:spPr>
          <a:xfrm rot="180000">
            <a:off x="6656750" y="5941434"/>
            <a:ext cx="47218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rgbClr val="FFFFFF"/>
                </a:solidFill>
                <a:highlight>
                  <a:srgbClr val="000000"/>
                </a:highlight>
                <a:latin typeface="Amnesty Trade Gothic Cn"/>
              </a:rPr>
              <a:t>Het demonstratierecht staat onder druk</a:t>
            </a:r>
            <a:endParaRPr lang="nl-NL" sz="2400" dirty="0">
              <a:highlight>
                <a:srgbClr val="000000"/>
              </a:highlight>
              <a:cs typeface="Calibri" panose="020F0502020204030204"/>
            </a:endParaRPr>
          </a:p>
        </p:txBody>
      </p:sp>
    </p:spTree>
    <p:extLst>
      <p:ext uri="{BB962C8B-B14F-4D97-AF65-F5344CB8AC3E}">
        <p14:creationId xmlns:p14="http://schemas.microsoft.com/office/powerpoint/2010/main" val="1633994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10;&#10;Automatisch gegenereerde beschrijving">
            <a:extLst>
              <a:ext uri="{FF2B5EF4-FFF2-40B4-BE49-F238E27FC236}">
                <a16:creationId xmlns:a16="http://schemas.microsoft.com/office/drawing/2014/main" id="{BD933744-8616-49DD-946B-87B6A21A299F}"/>
              </a:ext>
            </a:extLst>
          </p:cNvPr>
          <p:cNvPicPr>
            <a:picLocks noChangeAspect="1"/>
          </p:cNvPicPr>
          <p:nvPr/>
        </p:nvPicPr>
        <p:blipFill>
          <a:blip r:embed="rId2"/>
          <a:stretch>
            <a:fillRect/>
          </a:stretch>
        </p:blipFill>
        <p:spPr>
          <a:xfrm rot="236508">
            <a:off x="7829702" y="2500007"/>
            <a:ext cx="4137012" cy="2757645"/>
          </a:xfrm>
          <a:prstGeom prst="rect">
            <a:avLst/>
          </a:prstGeom>
          <a:effectLst>
            <a:softEdge rad="177800"/>
          </a:effectLst>
        </p:spPr>
      </p:pic>
      <p:sp>
        <p:nvSpPr>
          <p:cNvPr id="5" name="Content Placeholder 4">
            <a:extLst>
              <a:ext uri="{FF2B5EF4-FFF2-40B4-BE49-F238E27FC236}">
                <a16:creationId xmlns:a16="http://schemas.microsoft.com/office/drawing/2014/main" id="{2C081F2D-6C52-988F-BCC7-C74398666936}"/>
              </a:ext>
            </a:extLst>
          </p:cNvPr>
          <p:cNvSpPr>
            <a:spLocks noGrp="1"/>
          </p:cNvSpPr>
          <p:nvPr>
            <p:ph idx="1"/>
          </p:nvPr>
        </p:nvSpPr>
        <p:spPr>
          <a:xfrm>
            <a:off x="549960" y="3057593"/>
            <a:ext cx="6591065" cy="1948086"/>
          </a:xfrm>
        </p:spPr>
        <p:txBody>
          <a:bodyPr/>
          <a:lstStyle/>
          <a:p>
            <a:r>
              <a:rPr lang="nl-NL" dirty="0">
                <a:latin typeface="Amnesty Trade Gothic Cn" panose="020B0506040303020004" pitchFamily="34" charset="0"/>
              </a:rPr>
              <a:t>Een mensenrecht wat in Nederland onder druk staat is het </a:t>
            </a:r>
            <a:r>
              <a:rPr lang="nl-NL" b="1" dirty="0">
                <a:latin typeface="Amnesty Trade Gothic Cn" panose="020B0506040303020004" pitchFamily="34" charset="0"/>
              </a:rPr>
              <a:t>demonstratierecht</a:t>
            </a:r>
            <a:endParaRPr lang="nl-NL" sz="600" dirty="0">
              <a:latin typeface="Amnesty Trade Gothic Cn" panose="020B0506040303020004" pitchFamily="34" charset="0"/>
            </a:endParaRPr>
          </a:p>
          <a:p>
            <a:r>
              <a:rPr lang="nl-NL" dirty="0">
                <a:latin typeface="Amnesty Trade Gothic Cn" panose="020B0506040303020004" pitchFamily="34" charset="0"/>
              </a:rPr>
              <a:t>Dit is een </a:t>
            </a:r>
            <a:r>
              <a:rPr lang="nl-NL" b="1" dirty="0">
                <a:latin typeface="Amnesty Trade Gothic Cn" panose="020B0506040303020004" pitchFamily="34" charset="0"/>
              </a:rPr>
              <a:t>recht</a:t>
            </a:r>
            <a:r>
              <a:rPr lang="nl-NL" dirty="0">
                <a:latin typeface="Amnesty Trade Gothic Cn" panose="020B0506040303020004" pitchFamily="34" charset="0"/>
              </a:rPr>
              <a:t> maar helaas zijn de regels niet altijd voor iedereen duidelijk</a:t>
            </a:r>
          </a:p>
        </p:txBody>
      </p:sp>
      <p:pic>
        <p:nvPicPr>
          <p:cNvPr id="2" name="Picture 1" descr="A picture containing text&#10;&#10;Description automatically generated">
            <a:extLst>
              <a:ext uri="{FF2B5EF4-FFF2-40B4-BE49-F238E27FC236}">
                <a16:creationId xmlns:a16="http://schemas.microsoft.com/office/drawing/2014/main" id="{386A33F6-8202-6757-D5D2-05FB55DB9BD3}"/>
              </a:ext>
            </a:extLst>
          </p:cNvPr>
          <p:cNvPicPr>
            <a:picLocks noChangeAspect="1"/>
          </p:cNvPicPr>
          <p:nvPr/>
        </p:nvPicPr>
        <p:blipFill>
          <a:blip r:embed="rId3"/>
          <a:stretch>
            <a:fillRect/>
          </a:stretch>
        </p:blipFill>
        <p:spPr>
          <a:xfrm>
            <a:off x="8254667" y="1257197"/>
            <a:ext cx="3305490" cy="1543807"/>
          </a:xfrm>
          <a:prstGeom prst="rect">
            <a:avLst/>
          </a:prstGeom>
        </p:spPr>
      </p:pic>
      <p:sp>
        <p:nvSpPr>
          <p:cNvPr id="3" name="Rechthoek 2">
            <a:extLst>
              <a:ext uri="{FF2B5EF4-FFF2-40B4-BE49-F238E27FC236}">
                <a16:creationId xmlns:a16="http://schemas.microsoft.com/office/drawing/2014/main" id="{B3E55620-AA93-C146-9783-D56BE7108F2D}"/>
              </a:ext>
            </a:extLst>
          </p:cNvPr>
          <p:cNvSpPr/>
          <p:nvPr/>
        </p:nvSpPr>
        <p:spPr>
          <a:xfrm>
            <a:off x="2213270" y="5238819"/>
            <a:ext cx="184731" cy="646331"/>
          </a:xfrm>
          <a:prstGeom prst="rect">
            <a:avLst/>
          </a:prstGeom>
        </p:spPr>
        <p:txBody>
          <a:bodyPr wrap="none">
            <a:spAutoFit/>
          </a:bodyPr>
          <a:lstStyle/>
          <a:p>
            <a:endParaRPr lang="nl-NL"/>
          </a:p>
          <a:p>
            <a:endParaRPr lang="nl-NL"/>
          </a:p>
        </p:txBody>
      </p:sp>
      <p:sp>
        <p:nvSpPr>
          <p:cNvPr id="7" name="Titel 6">
            <a:extLst>
              <a:ext uri="{FF2B5EF4-FFF2-40B4-BE49-F238E27FC236}">
                <a16:creationId xmlns:a16="http://schemas.microsoft.com/office/drawing/2014/main" id="{5462FD92-5802-BD92-68FE-5093A618A6E7}"/>
              </a:ext>
            </a:extLst>
          </p:cNvPr>
          <p:cNvSpPr>
            <a:spLocks noGrp="1"/>
          </p:cNvSpPr>
          <p:nvPr>
            <p:ph type="title"/>
          </p:nvPr>
        </p:nvSpPr>
        <p:spPr>
          <a:xfrm>
            <a:off x="631841" y="2256182"/>
            <a:ext cx="6427305" cy="870985"/>
          </a:xfrm>
        </p:spPr>
        <p:txBody>
          <a:bodyPr>
            <a:normAutofit/>
          </a:bodyPr>
          <a:lstStyle/>
          <a:p>
            <a:pPr algn="ctr"/>
            <a:r>
              <a:rPr lang="nl-NL" sz="3600" dirty="0">
                <a:solidFill>
                  <a:schemeClr val="bg1"/>
                </a:solidFill>
                <a:highlight>
                  <a:srgbClr val="000000"/>
                </a:highlight>
                <a:latin typeface="Amnesty Trade Gothic Cn" panose="020B0506040303020004" pitchFamily="34" charset="0"/>
              </a:rPr>
              <a:t>Het demonstratierecht in Nederland</a:t>
            </a:r>
          </a:p>
        </p:txBody>
      </p:sp>
    </p:spTree>
    <p:extLst>
      <p:ext uri="{BB962C8B-B14F-4D97-AF65-F5344CB8AC3E}">
        <p14:creationId xmlns:p14="http://schemas.microsoft.com/office/powerpoint/2010/main" val="606765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292F6C-8201-AF4F-96C4-A712184686C7}"/>
              </a:ext>
            </a:extLst>
          </p:cNvPr>
          <p:cNvSpPr>
            <a:spLocks noGrp="1"/>
          </p:cNvSpPr>
          <p:nvPr>
            <p:ph type="title"/>
          </p:nvPr>
        </p:nvSpPr>
        <p:spPr>
          <a:xfrm>
            <a:off x="420215" y="5566160"/>
            <a:ext cx="5016489" cy="655981"/>
          </a:xfrm>
        </p:spPr>
        <p:txBody>
          <a:bodyPr>
            <a:noAutofit/>
          </a:bodyPr>
          <a:lstStyle/>
          <a:p>
            <a:r>
              <a:rPr lang="nl-NL" sz="2800" dirty="0">
                <a:solidFill>
                  <a:schemeClr val="bg1"/>
                </a:solidFill>
                <a:highlight>
                  <a:srgbClr val="000000"/>
                </a:highlight>
                <a:latin typeface="Amnesty Trade Gothic Cn" panose="020B0506040303020004" pitchFamily="34" charset="0"/>
              </a:rPr>
              <a:t>Kijk de video over demonstratierecht</a:t>
            </a:r>
          </a:p>
        </p:txBody>
      </p:sp>
      <p:sp>
        <p:nvSpPr>
          <p:cNvPr id="6" name="Tekstvak 5">
            <a:extLst>
              <a:ext uri="{FF2B5EF4-FFF2-40B4-BE49-F238E27FC236}">
                <a16:creationId xmlns:a16="http://schemas.microsoft.com/office/drawing/2014/main" id="{C1F2C670-799E-9B4B-AA01-EB2BF6E9354C}"/>
              </a:ext>
            </a:extLst>
          </p:cNvPr>
          <p:cNvSpPr txBox="1"/>
          <p:nvPr/>
        </p:nvSpPr>
        <p:spPr>
          <a:xfrm>
            <a:off x="2547257" y="3004457"/>
            <a:ext cx="184731" cy="369332"/>
          </a:xfrm>
          <a:prstGeom prst="rect">
            <a:avLst/>
          </a:prstGeom>
          <a:noFill/>
        </p:spPr>
        <p:txBody>
          <a:bodyPr wrap="none" lIns="91440" tIns="45720" rIns="91440" bIns="45720" rtlCol="0" anchor="t">
            <a:spAutoFit/>
          </a:bodyPr>
          <a:lstStyle/>
          <a:p>
            <a:endParaRPr lang="nl-NL">
              <a:cs typeface="Calibri"/>
            </a:endParaRPr>
          </a:p>
        </p:txBody>
      </p:sp>
      <p:sp>
        <p:nvSpPr>
          <p:cNvPr id="7" name="Vrije vorm 6">
            <a:extLst>
              <a:ext uri="{FF2B5EF4-FFF2-40B4-BE49-F238E27FC236}">
                <a16:creationId xmlns:a16="http://schemas.microsoft.com/office/drawing/2014/main" id="{64FCA129-022A-2249-9819-FDE2231BDF36}"/>
              </a:ext>
            </a:extLst>
          </p:cNvPr>
          <p:cNvSpPr/>
          <p:nvPr/>
        </p:nvSpPr>
        <p:spPr>
          <a:xfrm rot="444351">
            <a:off x="4822372" y="4844142"/>
            <a:ext cx="2735527" cy="1639620"/>
          </a:xfrm>
          <a:custGeom>
            <a:avLst/>
            <a:gdLst>
              <a:gd name="connsiteX0" fmla="*/ 0 w 2735527"/>
              <a:gd name="connsiteY0" fmla="*/ 1589315 h 1792020"/>
              <a:gd name="connsiteX1" fmla="*/ 1458685 w 2735527"/>
              <a:gd name="connsiteY1" fmla="*/ 1785258 h 1792020"/>
              <a:gd name="connsiteX2" fmla="*/ 2721428 w 2735527"/>
              <a:gd name="connsiteY2" fmla="*/ 1371600 h 1792020"/>
              <a:gd name="connsiteX3" fmla="*/ 2024742 w 2735527"/>
              <a:gd name="connsiteY3" fmla="*/ 0 h 1792020"/>
            </a:gdLst>
            <a:ahLst/>
            <a:cxnLst>
              <a:cxn ang="0">
                <a:pos x="connsiteX0" y="connsiteY0"/>
              </a:cxn>
              <a:cxn ang="0">
                <a:pos x="connsiteX1" y="connsiteY1"/>
              </a:cxn>
              <a:cxn ang="0">
                <a:pos x="connsiteX2" y="connsiteY2"/>
              </a:cxn>
              <a:cxn ang="0">
                <a:pos x="connsiteX3" y="connsiteY3"/>
              </a:cxn>
            </a:cxnLst>
            <a:rect l="l" t="t" r="r" b="b"/>
            <a:pathLst>
              <a:path w="2735527" h="1792020">
                <a:moveTo>
                  <a:pt x="0" y="1589315"/>
                </a:moveTo>
                <a:cubicBezTo>
                  <a:pt x="502557" y="1705429"/>
                  <a:pt x="1005114" y="1821544"/>
                  <a:pt x="1458685" y="1785258"/>
                </a:cubicBezTo>
                <a:cubicBezTo>
                  <a:pt x="1912256" y="1748972"/>
                  <a:pt x="2627085" y="1669143"/>
                  <a:pt x="2721428" y="1371600"/>
                </a:cubicBezTo>
                <a:cubicBezTo>
                  <a:pt x="2815771" y="1074057"/>
                  <a:pt x="2420256" y="537028"/>
                  <a:pt x="2024742" y="0"/>
                </a:cubicBezTo>
              </a:path>
            </a:pathLst>
          </a:custGeom>
          <a:noFill/>
          <a:ln w="15875">
            <a:solidFill>
              <a:srgbClr val="3A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Onlinemedia 4" title="Het demonstratierecht in Nederland staat onder druk">
            <a:hlinkClick r:id="" action="ppaction://media"/>
            <a:extLst>
              <a:ext uri="{FF2B5EF4-FFF2-40B4-BE49-F238E27FC236}">
                <a16:creationId xmlns:a16="http://schemas.microsoft.com/office/drawing/2014/main" id="{53A772B2-6DF4-18FF-238E-E546C022C204}"/>
              </a:ext>
            </a:extLst>
          </p:cNvPr>
          <p:cNvPicPr>
            <a:picLocks noRot="1" noChangeAspect="1"/>
          </p:cNvPicPr>
          <p:nvPr>
            <a:videoFile r:link="rId1"/>
          </p:nvPr>
        </p:nvPicPr>
        <p:blipFill>
          <a:blip r:embed="rId3"/>
          <a:stretch>
            <a:fillRect/>
          </a:stretch>
        </p:blipFill>
        <p:spPr>
          <a:xfrm>
            <a:off x="2334575" y="1203778"/>
            <a:ext cx="5213457" cy="3850252"/>
          </a:xfrm>
          <a:prstGeom prst="rect">
            <a:avLst/>
          </a:prstGeom>
        </p:spPr>
      </p:pic>
    </p:spTree>
    <p:extLst>
      <p:ext uri="{BB962C8B-B14F-4D97-AF65-F5344CB8AC3E}">
        <p14:creationId xmlns:p14="http://schemas.microsoft.com/office/powerpoint/2010/main" val="1123007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06F8C30-8BCE-7D46-AE83-C244C58A6DB7}"/>
              </a:ext>
            </a:extLst>
          </p:cNvPr>
          <p:cNvSpPr>
            <a:spLocks noGrp="1"/>
          </p:cNvSpPr>
          <p:nvPr>
            <p:ph idx="1"/>
          </p:nvPr>
        </p:nvSpPr>
        <p:spPr>
          <a:xfrm>
            <a:off x="549963" y="1967564"/>
            <a:ext cx="6427305" cy="2120763"/>
          </a:xfrm>
        </p:spPr>
        <p:txBody>
          <a:bodyPr>
            <a:normAutofit fontScale="92500" lnSpcReduction="10000"/>
          </a:bodyPr>
          <a:lstStyle/>
          <a:p>
            <a:r>
              <a:rPr lang="nl-NL" dirty="0">
                <a:latin typeface="Amnesty Trade Gothic Cn" panose="020B0506040303020004" pitchFamily="34" charset="0"/>
              </a:rPr>
              <a:t>Werden de spelregels bij dit protest gevolgd?</a:t>
            </a:r>
          </a:p>
          <a:p>
            <a:r>
              <a:rPr lang="nl-NL" dirty="0">
                <a:latin typeface="Amnesty Trade Gothic Cn" panose="020B0506040303020004" pitchFamily="34" charset="0"/>
              </a:rPr>
              <a:t>Werd er een spelregel overtreden? </a:t>
            </a:r>
          </a:p>
          <a:p>
            <a:pPr lvl="1"/>
            <a:r>
              <a:rPr lang="nl-NL" dirty="0">
                <a:latin typeface="Amnesty Trade Gothic Cn" panose="020B0506040303020004" pitchFamily="34" charset="0"/>
              </a:rPr>
              <a:t>Zo ja, welke?</a:t>
            </a:r>
          </a:p>
          <a:p>
            <a:r>
              <a:rPr lang="nl-NL" dirty="0">
                <a:latin typeface="Amnesty Trade Gothic Cn" panose="020B0506040303020004" pitchFamily="34" charset="0"/>
              </a:rPr>
              <a:t>Welke overeenkomsten en verschillen zijn te vinden met het verhaal van de activist? </a:t>
            </a:r>
          </a:p>
        </p:txBody>
      </p:sp>
      <p:sp>
        <p:nvSpPr>
          <p:cNvPr id="3" name="Tekstvak 2">
            <a:extLst>
              <a:ext uri="{FF2B5EF4-FFF2-40B4-BE49-F238E27FC236}">
                <a16:creationId xmlns:a16="http://schemas.microsoft.com/office/drawing/2014/main" id="{3B65E15A-EDDA-0268-747B-ECD69A60D353}"/>
              </a:ext>
            </a:extLst>
          </p:cNvPr>
          <p:cNvSpPr txBox="1"/>
          <p:nvPr/>
        </p:nvSpPr>
        <p:spPr>
          <a:xfrm>
            <a:off x="549962" y="1224414"/>
            <a:ext cx="64273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4000" b="1" dirty="0">
                <a:solidFill>
                  <a:srgbClr val="FFFFFF"/>
                </a:solidFill>
                <a:highlight>
                  <a:srgbClr val="000000"/>
                </a:highlight>
                <a:latin typeface="Amnesty Trade Gothic Cn"/>
              </a:rPr>
              <a:t>Het protest van </a:t>
            </a:r>
            <a:r>
              <a:rPr lang="nl-NL" sz="4000" b="1" dirty="0" err="1">
                <a:solidFill>
                  <a:srgbClr val="FFFFFF"/>
                </a:solidFill>
                <a:highlight>
                  <a:srgbClr val="000000"/>
                </a:highlight>
                <a:latin typeface="Amnesty Trade Gothic Cn"/>
              </a:rPr>
              <a:t>Mariana</a:t>
            </a:r>
            <a:r>
              <a:rPr lang="nl-NL" sz="4000" b="1" dirty="0">
                <a:solidFill>
                  <a:srgbClr val="FFFFFF"/>
                </a:solidFill>
                <a:highlight>
                  <a:srgbClr val="000000"/>
                </a:highlight>
                <a:latin typeface="Amnesty Trade Gothic Cn"/>
              </a:rPr>
              <a:t> en </a:t>
            </a:r>
            <a:r>
              <a:rPr lang="nl-NL" sz="4000" b="1" dirty="0" err="1">
                <a:solidFill>
                  <a:srgbClr val="FFFFFF"/>
                </a:solidFill>
                <a:highlight>
                  <a:srgbClr val="000000"/>
                </a:highlight>
                <a:latin typeface="Amnesty Trade Gothic Cn"/>
              </a:rPr>
              <a:t>Yren</a:t>
            </a:r>
            <a:endParaRPr lang="nl-NL" sz="4000" dirty="0">
              <a:solidFill>
                <a:srgbClr val="000000"/>
              </a:solidFill>
              <a:highlight>
                <a:srgbClr val="000000"/>
              </a:highlight>
              <a:latin typeface="Calibri" panose="020F0502020204030204"/>
              <a:cs typeface="Calibri" panose="020F0502020204030204"/>
            </a:endParaRPr>
          </a:p>
        </p:txBody>
      </p:sp>
      <p:sp>
        <p:nvSpPr>
          <p:cNvPr id="6" name="Tekstvak 5">
            <a:extLst>
              <a:ext uri="{FF2B5EF4-FFF2-40B4-BE49-F238E27FC236}">
                <a16:creationId xmlns:a16="http://schemas.microsoft.com/office/drawing/2014/main" id="{B992C232-1226-771A-760F-E43BDBD13BE5}"/>
              </a:ext>
            </a:extLst>
          </p:cNvPr>
          <p:cNvSpPr txBox="1"/>
          <p:nvPr/>
        </p:nvSpPr>
        <p:spPr>
          <a:xfrm>
            <a:off x="549963" y="3988830"/>
            <a:ext cx="64273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4000" b="1" dirty="0">
                <a:solidFill>
                  <a:srgbClr val="FFFFFF"/>
                </a:solidFill>
                <a:highlight>
                  <a:srgbClr val="000000"/>
                </a:highlight>
                <a:latin typeface="Amnesty Trade Gothic Cn"/>
              </a:rPr>
              <a:t>En in Nederland?</a:t>
            </a:r>
            <a:endParaRPr lang="nl-NL" sz="4000" dirty="0">
              <a:solidFill>
                <a:srgbClr val="000000"/>
              </a:solidFill>
              <a:highlight>
                <a:srgbClr val="000000"/>
              </a:highlight>
              <a:latin typeface="Calibri" panose="020F0502020204030204"/>
              <a:cs typeface="Calibri" panose="020F0502020204030204"/>
            </a:endParaRPr>
          </a:p>
        </p:txBody>
      </p:sp>
      <p:sp>
        <p:nvSpPr>
          <p:cNvPr id="7" name="Tijdelijke aanduiding voor inhoud 1">
            <a:extLst>
              <a:ext uri="{FF2B5EF4-FFF2-40B4-BE49-F238E27FC236}">
                <a16:creationId xmlns:a16="http://schemas.microsoft.com/office/drawing/2014/main" id="{2C71BE5B-A786-F61A-7E8A-7EFA65DD4026}"/>
              </a:ext>
            </a:extLst>
          </p:cNvPr>
          <p:cNvSpPr txBox="1">
            <a:spLocks/>
          </p:cNvSpPr>
          <p:nvPr/>
        </p:nvSpPr>
        <p:spPr>
          <a:xfrm>
            <a:off x="549963" y="4767245"/>
            <a:ext cx="6427305" cy="97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latin typeface="Amnesty Trade Gothic Cn" panose="020B0506040303020004" pitchFamily="34" charset="0"/>
              </a:rPr>
              <a:t>Welke overeenkomsten en verschillen zijn te vinden met het verhaal van </a:t>
            </a:r>
            <a:r>
              <a:rPr lang="nl-NL" sz="2400" dirty="0" err="1">
                <a:latin typeface="Amnesty Trade Gothic Cn" panose="020B0506040303020004" pitchFamily="34" charset="0"/>
              </a:rPr>
              <a:t>Yren</a:t>
            </a:r>
            <a:r>
              <a:rPr lang="nl-NL" sz="2400" dirty="0">
                <a:latin typeface="Amnesty Trade Gothic Cn" panose="020B0506040303020004" pitchFamily="34" charset="0"/>
              </a:rPr>
              <a:t> en </a:t>
            </a:r>
            <a:r>
              <a:rPr lang="nl-NL" sz="2400" dirty="0" err="1">
                <a:latin typeface="Amnesty Trade Gothic Cn" panose="020B0506040303020004" pitchFamily="34" charset="0"/>
              </a:rPr>
              <a:t>Mariana</a:t>
            </a:r>
            <a:r>
              <a:rPr lang="nl-NL" sz="2400" dirty="0">
                <a:latin typeface="Amnesty Trade Gothic Cn" panose="020B0506040303020004" pitchFamily="34" charset="0"/>
              </a:rPr>
              <a:t>?</a:t>
            </a:r>
          </a:p>
        </p:txBody>
      </p:sp>
      <p:pic>
        <p:nvPicPr>
          <p:cNvPr id="9" name="Afbeelding 8" descr="Afbeelding met boom, persoon, muziek, buiten&#10;&#10;Automatisch gegenereerde beschrijving">
            <a:extLst>
              <a:ext uri="{FF2B5EF4-FFF2-40B4-BE49-F238E27FC236}">
                <a16:creationId xmlns:a16="http://schemas.microsoft.com/office/drawing/2014/main" id="{30551D1B-F46D-7B37-5455-C1C5FA4B1F75}"/>
              </a:ext>
            </a:extLst>
          </p:cNvPr>
          <p:cNvPicPr>
            <a:picLocks noChangeAspect="1"/>
          </p:cNvPicPr>
          <p:nvPr/>
        </p:nvPicPr>
        <p:blipFill>
          <a:blip r:embed="rId2"/>
          <a:stretch>
            <a:fillRect/>
          </a:stretch>
        </p:blipFill>
        <p:spPr>
          <a:xfrm>
            <a:off x="8158481" y="851398"/>
            <a:ext cx="3312160" cy="4968240"/>
          </a:xfrm>
          <a:prstGeom prst="rect">
            <a:avLst/>
          </a:prstGeom>
          <a:effectLst>
            <a:softEdge rad="101600"/>
          </a:effectLst>
        </p:spPr>
      </p:pic>
    </p:spTree>
    <p:extLst>
      <p:ext uri="{BB962C8B-B14F-4D97-AF65-F5344CB8AC3E}">
        <p14:creationId xmlns:p14="http://schemas.microsoft.com/office/powerpoint/2010/main" val="3477407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970CC6B-A817-9633-DBCA-FF15B41C36DC}"/>
              </a:ext>
            </a:extLst>
          </p:cNvPr>
          <p:cNvSpPr txBox="1"/>
          <p:nvPr/>
        </p:nvSpPr>
        <p:spPr>
          <a:xfrm>
            <a:off x="7293539" y="4908201"/>
            <a:ext cx="36386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800" b="1" dirty="0">
                <a:solidFill>
                  <a:srgbClr val="FFFFFF"/>
                </a:solidFill>
                <a:highlight>
                  <a:srgbClr val="000000"/>
                </a:highlight>
                <a:latin typeface="Amnesty Trade Gothic Cn"/>
              </a:rPr>
              <a:t>JOUW PROTEST</a:t>
            </a:r>
            <a:endParaRPr lang="en-US" sz="4000" b="1" dirty="0">
              <a:solidFill>
                <a:srgbClr val="FFFFFF"/>
              </a:solidFill>
              <a:highlight>
                <a:srgbClr val="000000"/>
              </a:highlight>
              <a:latin typeface="Amnesty Trade Gothic Cn"/>
            </a:endParaRPr>
          </a:p>
        </p:txBody>
      </p:sp>
      <p:sp>
        <p:nvSpPr>
          <p:cNvPr id="4" name="Tekstvak 3">
            <a:extLst>
              <a:ext uri="{FF2B5EF4-FFF2-40B4-BE49-F238E27FC236}">
                <a16:creationId xmlns:a16="http://schemas.microsoft.com/office/drawing/2014/main" id="{07D6AEAA-23EC-5244-5B51-8F62B0B73400}"/>
              </a:ext>
            </a:extLst>
          </p:cNvPr>
          <p:cNvSpPr txBox="1"/>
          <p:nvPr/>
        </p:nvSpPr>
        <p:spPr>
          <a:xfrm rot="180000">
            <a:off x="5753364" y="5637934"/>
            <a:ext cx="54735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dirty="0">
                <a:solidFill>
                  <a:schemeClr val="bg1"/>
                </a:solidFill>
                <a:highlight>
                  <a:srgbClr val="000000"/>
                </a:highlight>
                <a:ea typeface="+mn-lt"/>
                <a:cs typeface="+mn-lt"/>
              </a:rPr>
              <a:t>Waar wil jij tegen (of voor) demonstreren?</a:t>
            </a:r>
            <a:endParaRPr lang="nl-NL" sz="2800" dirty="0">
              <a:solidFill>
                <a:schemeClr val="bg1"/>
              </a:solidFill>
              <a:highlight>
                <a:srgbClr val="000000"/>
              </a:highlight>
              <a:cs typeface="Calibri"/>
            </a:endParaRPr>
          </a:p>
        </p:txBody>
      </p:sp>
    </p:spTree>
    <p:extLst>
      <p:ext uri="{BB962C8B-B14F-4D97-AF65-F5344CB8AC3E}">
        <p14:creationId xmlns:p14="http://schemas.microsoft.com/office/powerpoint/2010/main" val="54265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E660F62-DF81-3D45-87C2-64707B742A4A}"/>
              </a:ext>
            </a:extLst>
          </p:cNvPr>
          <p:cNvSpPr>
            <a:spLocks noGrp="1"/>
          </p:cNvSpPr>
          <p:nvPr>
            <p:ph idx="1"/>
          </p:nvPr>
        </p:nvSpPr>
        <p:spPr>
          <a:xfrm>
            <a:off x="5577477" y="1863253"/>
            <a:ext cx="6327912" cy="870857"/>
          </a:xfrm>
        </p:spPr>
        <p:txBody>
          <a:bodyPr vert="horz" lIns="91440" tIns="45720" rIns="91440" bIns="45720" rtlCol="0" anchor="t">
            <a:normAutofit fontScale="92500" lnSpcReduction="10000"/>
          </a:bodyPr>
          <a:lstStyle/>
          <a:p>
            <a:pPr marL="0" indent="0" algn="ctr">
              <a:buNone/>
            </a:pPr>
            <a:r>
              <a:rPr lang="nl-NL" b="1" dirty="0">
                <a:latin typeface="Amnesty Trade Gothic Cn" panose="020B0506040303020004" pitchFamily="34" charset="0"/>
              </a:rPr>
              <a:t>Brainstormen </a:t>
            </a:r>
            <a:endParaRPr lang="nl-NL" b="1" dirty="0">
              <a:latin typeface="Amnesty Trade Gothic Cn" panose="020B0506040303020004" pitchFamily="34" charset="0"/>
              <a:cs typeface="Calibri Light"/>
            </a:endParaRPr>
          </a:p>
          <a:p>
            <a:pPr marL="0" indent="0" algn="ctr">
              <a:buNone/>
            </a:pPr>
            <a:r>
              <a:rPr lang="nl-NL" dirty="0">
                <a:latin typeface="Amnesty Trade Gothic Cn" panose="020B0506040303020004" pitchFamily="34" charset="0"/>
              </a:rPr>
              <a:t>Tegen wat of waar voor gaan jullie demonstreren? </a:t>
            </a:r>
            <a:endParaRPr lang="nl-NL" dirty="0">
              <a:latin typeface="Amnesty Trade Gothic Cn" panose="020B0506040303020004" pitchFamily="34" charset="0"/>
              <a:cs typeface="Calibri Light"/>
            </a:endParaRPr>
          </a:p>
          <a:p>
            <a:pPr marL="0" indent="0">
              <a:buNone/>
            </a:pPr>
            <a:endParaRPr lang="nl-NL" dirty="0">
              <a:latin typeface="Amnesty Trade Gothic Cn" panose="020B0506040303020004" pitchFamily="34" charset="0"/>
            </a:endParaRPr>
          </a:p>
        </p:txBody>
      </p:sp>
      <p:sp>
        <p:nvSpPr>
          <p:cNvPr id="7" name="Tekstvak 6">
            <a:extLst>
              <a:ext uri="{FF2B5EF4-FFF2-40B4-BE49-F238E27FC236}">
                <a16:creationId xmlns:a16="http://schemas.microsoft.com/office/drawing/2014/main" id="{29D8D2C8-4797-704E-AB0D-755B6F76693D}"/>
              </a:ext>
            </a:extLst>
          </p:cNvPr>
          <p:cNvSpPr txBox="1"/>
          <p:nvPr/>
        </p:nvSpPr>
        <p:spPr>
          <a:xfrm>
            <a:off x="5606234" y="3604016"/>
            <a:ext cx="6327912" cy="492443"/>
          </a:xfrm>
          <a:prstGeom prst="rect">
            <a:avLst/>
          </a:prstGeom>
          <a:noFill/>
        </p:spPr>
        <p:txBody>
          <a:bodyPr wrap="square" rtlCol="0">
            <a:spAutoFit/>
          </a:bodyPr>
          <a:lstStyle/>
          <a:p>
            <a:pPr algn="ctr"/>
            <a:r>
              <a:rPr lang="nl-NL" sz="2600" dirty="0">
                <a:latin typeface="Amnesty Trade Gothic Cn" panose="020B0506040303020004" pitchFamily="34" charset="0"/>
              </a:rPr>
              <a:t>Maak een </a:t>
            </a:r>
            <a:r>
              <a:rPr lang="nl-NL" sz="2600" dirty="0" err="1">
                <a:latin typeface="Amnesty Trade Gothic Cn" panose="020B0506040303020004" pitchFamily="34" charset="0"/>
              </a:rPr>
              <a:t>mindmap</a:t>
            </a:r>
            <a:r>
              <a:rPr lang="nl-NL" sz="2600" dirty="0">
                <a:latin typeface="Amnesty Trade Gothic Cn" panose="020B0506040303020004" pitchFamily="34" charset="0"/>
              </a:rPr>
              <a:t> met al jullie ideeën </a:t>
            </a:r>
          </a:p>
        </p:txBody>
      </p:sp>
      <p:sp>
        <p:nvSpPr>
          <p:cNvPr id="8" name="Tekstvak 7">
            <a:extLst>
              <a:ext uri="{FF2B5EF4-FFF2-40B4-BE49-F238E27FC236}">
                <a16:creationId xmlns:a16="http://schemas.microsoft.com/office/drawing/2014/main" id="{6F3E8816-E9C6-384E-B8B8-0B11E1B75327}"/>
              </a:ext>
            </a:extLst>
          </p:cNvPr>
          <p:cNvSpPr txBox="1"/>
          <p:nvPr/>
        </p:nvSpPr>
        <p:spPr>
          <a:xfrm>
            <a:off x="5606234" y="5207548"/>
            <a:ext cx="6327912" cy="492443"/>
          </a:xfrm>
          <a:prstGeom prst="rect">
            <a:avLst/>
          </a:prstGeom>
          <a:noFill/>
        </p:spPr>
        <p:txBody>
          <a:bodyPr wrap="square" rtlCol="0">
            <a:spAutoFit/>
          </a:bodyPr>
          <a:lstStyle/>
          <a:p>
            <a:pPr algn="ctr"/>
            <a:r>
              <a:rPr lang="nl-NL" sz="2600" dirty="0">
                <a:latin typeface="Amnesty Trade Gothic Cn" panose="020B0506040303020004" pitchFamily="34" charset="0"/>
              </a:rPr>
              <a:t>Maak jullie eigen protestbord!</a:t>
            </a:r>
          </a:p>
        </p:txBody>
      </p:sp>
      <p:sp>
        <p:nvSpPr>
          <p:cNvPr id="10" name="Tekstvak 9">
            <a:extLst>
              <a:ext uri="{FF2B5EF4-FFF2-40B4-BE49-F238E27FC236}">
                <a16:creationId xmlns:a16="http://schemas.microsoft.com/office/drawing/2014/main" id="{FBC6E428-4D92-FBA4-CC06-D88076B7BFFB}"/>
              </a:ext>
            </a:extLst>
          </p:cNvPr>
          <p:cNvSpPr txBox="1"/>
          <p:nvPr/>
        </p:nvSpPr>
        <p:spPr>
          <a:xfrm rot="300000">
            <a:off x="7339641" y="1184757"/>
            <a:ext cx="280358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b="1" dirty="0">
                <a:solidFill>
                  <a:schemeClr val="bg1"/>
                </a:solidFill>
                <a:highlight>
                  <a:srgbClr val="000000"/>
                </a:highlight>
                <a:latin typeface="Amnesty Trade Gothic Cn" panose="020B0506040303020004" pitchFamily="34" charset="0"/>
                <a:ea typeface="+mn-lt"/>
                <a:cs typeface="+mn-lt"/>
              </a:rPr>
              <a:t>STAP 1</a:t>
            </a:r>
            <a:endParaRPr lang="nl-NL" sz="3600" dirty="0">
              <a:solidFill>
                <a:schemeClr val="bg1"/>
              </a:solidFill>
              <a:highlight>
                <a:srgbClr val="000000"/>
              </a:highlight>
              <a:latin typeface="Amnesty Trade Gothic Cn" panose="020B0506040303020004" pitchFamily="34" charset="0"/>
              <a:cs typeface="Calibri"/>
            </a:endParaRPr>
          </a:p>
          <a:p>
            <a:pPr algn="l"/>
            <a:endParaRPr lang="nl-NL" sz="2400" dirty="0">
              <a:latin typeface="Amnesty Trade Gothic Cn" panose="020B0506040303020004" pitchFamily="34" charset="0"/>
              <a:cs typeface="Calibri"/>
            </a:endParaRPr>
          </a:p>
        </p:txBody>
      </p:sp>
      <p:sp>
        <p:nvSpPr>
          <p:cNvPr id="11" name="Tekstvak 10">
            <a:extLst>
              <a:ext uri="{FF2B5EF4-FFF2-40B4-BE49-F238E27FC236}">
                <a16:creationId xmlns:a16="http://schemas.microsoft.com/office/drawing/2014/main" id="{F8E70F1E-0198-C39D-362A-3E9C86BD38AA}"/>
              </a:ext>
            </a:extLst>
          </p:cNvPr>
          <p:cNvSpPr txBox="1"/>
          <p:nvPr/>
        </p:nvSpPr>
        <p:spPr>
          <a:xfrm>
            <a:off x="4724400" y="32004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FFFFFF"/>
                </a:solidFill>
                <a:latin typeface="Amnesty Trade Gothic Cn" panose="020B0506040303020004" pitchFamily="34" charset="0"/>
              </a:rPr>
              <a:t>STAP 1</a:t>
            </a:r>
            <a:r>
              <a:rPr lang="nl-NL" sz="2400">
                <a:latin typeface="Amnesty Trade Gothic Cn" panose="020B0506040303020004" pitchFamily="34" charset="0"/>
                <a:cs typeface="Calibri"/>
              </a:rPr>
              <a:t>​</a:t>
            </a:r>
            <a:endParaRPr lang="nl-NL" sz="2400">
              <a:latin typeface="Amnesty Trade Gothic Cn" panose="020B0506040303020004" pitchFamily="34" charset="0"/>
            </a:endParaRPr>
          </a:p>
        </p:txBody>
      </p:sp>
      <p:sp>
        <p:nvSpPr>
          <p:cNvPr id="14" name="Tekstvak 13">
            <a:extLst>
              <a:ext uri="{FF2B5EF4-FFF2-40B4-BE49-F238E27FC236}">
                <a16:creationId xmlns:a16="http://schemas.microsoft.com/office/drawing/2014/main" id="{5647706A-47DD-E8F5-22A2-ABB0C38C3462}"/>
              </a:ext>
            </a:extLst>
          </p:cNvPr>
          <p:cNvSpPr txBox="1"/>
          <p:nvPr/>
        </p:nvSpPr>
        <p:spPr>
          <a:xfrm rot="-180000">
            <a:off x="8052758" y="3048435"/>
            <a:ext cx="13773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b="1" dirty="0">
                <a:solidFill>
                  <a:srgbClr val="FFFFFF"/>
                </a:solidFill>
                <a:highlight>
                  <a:srgbClr val="000000"/>
                </a:highlight>
                <a:latin typeface="Amnesty Trade Gothic Cn" panose="020B0506040303020004" pitchFamily="34" charset="0"/>
              </a:rPr>
              <a:t>STAP 2</a:t>
            </a:r>
            <a:endParaRPr lang="nl-NL" sz="3600" dirty="0">
              <a:highlight>
                <a:srgbClr val="000000"/>
              </a:highlight>
              <a:latin typeface="Amnesty Trade Gothic Cn" panose="020B0506040303020004" pitchFamily="34" charset="0"/>
              <a:cs typeface="Calibri"/>
            </a:endParaRPr>
          </a:p>
        </p:txBody>
      </p:sp>
      <p:sp>
        <p:nvSpPr>
          <p:cNvPr id="15" name="Tekstvak 14">
            <a:extLst>
              <a:ext uri="{FF2B5EF4-FFF2-40B4-BE49-F238E27FC236}">
                <a16:creationId xmlns:a16="http://schemas.microsoft.com/office/drawing/2014/main" id="{D963D771-9EC8-4275-66CF-38A038A6D622}"/>
              </a:ext>
            </a:extLst>
          </p:cNvPr>
          <p:cNvSpPr txBox="1"/>
          <p:nvPr/>
        </p:nvSpPr>
        <p:spPr>
          <a:xfrm rot="180000">
            <a:off x="8062969" y="4621485"/>
            <a:ext cx="14144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b="1" dirty="0">
                <a:solidFill>
                  <a:srgbClr val="FFFFFF"/>
                </a:solidFill>
                <a:highlight>
                  <a:srgbClr val="000000"/>
                </a:highlight>
                <a:latin typeface="Amnesty Trade Gothic Cn" panose="020B0506040303020004" pitchFamily="34" charset="0"/>
              </a:rPr>
              <a:t>STAP </a:t>
            </a:r>
            <a:r>
              <a:rPr lang="nl-NL" sz="3600" b="1" dirty="0">
                <a:solidFill>
                  <a:srgbClr val="FFFFFF"/>
                </a:solidFill>
                <a:highlight>
                  <a:srgbClr val="000000"/>
                </a:highlight>
                <a:latin typeface="Amnesty Trade Gothic Cn" panose="020B0506040303020004" pitchFamily="34" charset="0"/>
                <a:cs typeface="Calibri"/>
              </a:rPr>
              <a:t>3</a:t>
            </a:r>
            <a:r>
              <a:rPr lang="nl-NL" sz="3600" dirty="0">
                <a:highlight>
                  <a:srgbClr val="000000"/>
                </a:highlight>
                <a:latin typeface="Amnesty Trade Gothic Cn" panose="020B0506040303020004" pitchFamily="34" charset="0"/>
                <a:cs typeface="Calibri"/>
              </a:rPr>
              <a:t>​</a:t>
            </a:r>
          </a:p>
        </p:txBody>
      </p:sp>
      <p:pic>
        <p:nvPicPr>
          <p:cNvPr id="5" name="Afbeelding 4" descr="Afbeelding met tekst&#10;&#10;Automatisch gegenereerde beschrijving">
            <a:extLst>
              <a:ext uri="{FF2B5EF4-FFF2-40B4-BE49-F238E27FC236}">
                <a16:creationId xmlns:a16="http://schemas.microsoft.com/office/drawing/2014/main" id="{D89BD5FE-3687-501A-30BD-1CE04E7147D9}"/>
              </a:ext>
            </a:extLst>
          </p:cNvPr>
          <p:cNvPicPr>
            <a:picLocks noChangeAspect="1"/>
          </p:cNvPicPr>
          <p:nvPr/>
        </p:nvPicPr>
        <p:blipFill>
          <a:blip r:embed="rId2"/>
          <a:stretch>
            <a:fillRect/>
          </a:stretch>
        </p:blipFill>
        <p:spPr>
          <a:xfrm>
            <a:off x="416928" y="1042348"/>
            <a:ext cx="3912062" cy="2611173"/>
          </a:xfrm>
          <a:prstGeom prst="rect">
            <a:avLst/>
          </a:prstGeom>
          <a:effectLst>
            <a:softEdge rad="63500"/>
          </a:effectLst>
        </p:spPr>
      </p:pic>
      <p:pic>
        <p:nvPicPr>
          <p:cNvPr id="9" name="Afbeelding 8" descr="Afbeelding met tekst, persoon, teken, mensen&#10;&#10;Automatisch gegenereerde beschrijving">
            <a:extLst>
              <a:ext uri="{FF2B5EF4-FFF2-40B4-BE49-F238E27FC236}">
                <a16:creationId xmlns:a16="http://schemas.microsoft.com/office/drawing/2014/main" id="{28EFBD0F-A9DD-DAB2-9D96-BBCBED1E47D3}"/>
              </a:ext>
            </a:extLst>
          </p:cNvPr>
          <p:cNvPicPr>
            <a:picLocks noChangeAspect="1"/>
          </p:cNvPicPr>
          <p:nvPr/>
        </p:nvPicPr>
        <p:blipFill>
          <a:blip r:embed="rId3"/>
          <a:stretch>
            <a:fillRect/>
          </a:stretch>
        </p:blipFill>
        <p:spPr>
          <a:xfrm>
            <a:off x="412229" y="3604016"/>
            <a:ext cx="3916760" cy="2611173"/>
          </a:xfrm>
          <a:prstGeom prst="rect">
            <a:avLst/>
          </a:prstGeom>
          <a:effectLst>
            <a:softEdge rad="63500"/>
          </a:effectLst>
        </p:spPr>
      </p:pic>
    </p:spTree>
    <p:extLst>
      <p:ext uri="{BB962C8B-B14F-4D97-AF65-F5344CB8AC3E}">
        <p14:creationId xmlns:p14="http://schemas.microsoft.com/office/powerpoint/2010/main" val="410954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CC039911-53A8-294F-B0A7-AFF4CBA35A01}"/>
              </a:ext>
            </a:extLst>
          </p:cNvPr>
          <p:cNvSpPr txBox="1"/>
          <p:nvPr/>
        </p:nvSpPr>
        <p:spPr>
          <a:xfrm>
            <a:off x="5700444" y="1963688"/>
            <a:ext cx="5946204" cy="4678204"/>
          </a:xfrm>
          <a:prstGeom prst="rect">
            <a:avLst/>
          </a:prstGeom>
          <a:noFill/>
        </p:spPr>
        <p:txBody>
          <a:bodyPr wrap="square" lIns="91440" tIns="45720" rIns="91440" bIns="45720" rtlCol="0" anchor="t">
            <a:spAutoFit/>
          </a:bodyPr>
          <a:lstStyle/>
          <a:p>
            <a:pPr marL="342900" indent="-342900">
              <a:buFont typeface="+mj-lt"/>
              <a:buAutoNum type="arabicPeriod"/>
            </a:pPr>
            <a:r>
              <a:rPr lang="nl-NL" sz="2400" b="1" dirty="0">
                <a:latin typeface="Amnesty Trade Gothic Cn" panose="020B0506040303020004" pitchFamily="34" charset="0"/>
              </a:rPr>
              <a:t>Introductie</a:t>
            </a:r>
          </a:p>
          <a:p>
            <a:pPr marL="800100" lvl="1" indent="-342900">
              <a:buFont typeface="Arial" panose="020B0604020202020204" pitchFamily="34" charset="0"/>
              <a:buChar char="•"/>
            </a:pPr>
            <a:r>
              <a:rPr lang="nl-NL" sz="2000" dirty="0">
                <a:latin typeface="Amnesty Trade Gothic Cn" panose="020B0506040303020004" pitchFamily="34" charset="0"/>
              </a:rPr>
              <a:t>	</a:t>
            </a:r>
            <a:r>
              <a:rPr lang="nl-NL" sz="2000" dirty="0" err="1">
                <a:latin typeface="Amnesty Trade Gothic Cn" panose="020B0506040303020004" pitchFamily="34" charset="0"/>
              </a:rPr>
              <a:t>Yren</a:t>
            </a:r>
            <a:r>
              <a:rPr lang="nl-NL" sz="2000" dirty="0">
                <a:latin typeface="Amnesty Trade Gothic Cn" panose="020B0506040303020004" pitchFamily="34" charset="0"/>
              </a:rPr>
              <a:t> </a:t>
            </a:r>
            <a:r>
              <a:rPr lang="nl-NL" sz="2000" dirty="0" err="1">
                <a:latin typeface="Amnesty Trade Gothic Cn" panose="020B0506040303020004" pitchFamily="34" charset="0"/>
              </a:rPr>
              <a:t>Rotela</a:t>
            </a:r>
            <a:r>
              <a:rPr lang="nl-NL" sz="2000" dirty="0">
                <a:latin typeface="Amnesty Trade Gothic Cn" panose="020B0506040303020004" pitchFamily="34" charset="0"/>
              </a:rPr>
              <a:t> &amp; </a:t>
            </a:r>
            <a:r>
              <a:rPr lang="nl-NL" sz="2000" dirty="0" err="1">
                <a:latin typeface="Amnesty Trade Gothic Cn" panose="020B0506040303020004" pitchFamily="34" charset="0"/>
              </a:rPr>
              <a:t>Mariana</a:t>
            </a:r>
            <a:r>
              <a:rPr lang="nl-NL" sz="2000" dirty="0">
                <a:latin typeface="Amnesty Trade Gothic Cn" panose="020B0506040303020004" pitchFamily="34" charset="0"/>
              </a:rPr>
              <a:t> </a:t>
            </a:r>
            <a:r>
              <a:rPr lang="nl-NL" sz="2000" dirty="0" err="1">
                <a:latin typeface="Amnesty Trade Gothic Cn" panose="020B0506040303020004" pitchFamily="34" charset="0"/>
              </a:rPr>
              <a:t>Sepulveda</a:t>
            </a:r>
            <a:endParaRPr lang="nl-NL" sz="2000" dirty="0">
              <a:latin typeface="Amnesty Trade Gothic Cn" panose="020B0506040303020004" pitchFamily="34" charset="0"/>
            </a:endParaRPr>
          </a:p>
          <a:p>
            <a:pPr marL="342900" indent="-342900">
              <a:buFont typeface="+mj-lt"/>
              <a:buAutoNum type="arabicPeriod"/>
            </a:pPr>
            <a:r>
              <a:rPr lang="nl-NL" sz="2400" b="1" dirty="0">
                <a:latin typeface="Amnesty Trade Gothic Cn" panose="020B0506040303020004" pitchFamily="34" charset="0"/>
              </a:rPr>
              <a:t>Wie, wat en waar?</a:t>
            </a:r>
          </a:p>
          <a:p>
            <a:pPr marL="800100" lvl="1" indent="-342900">
              <a:buFont typeface="Arial" panose="020B0604020202020204" pitchFamily="34" charset="0"/>
              <a:buChar char="•"/>
            </a:pPr>
            <a:r>
              <a:rPr lang="nl-NL" sz="2000" dirty="0">
                <a:latin typeface="Amnesty Trade Gothic Cn" panose="020B0506040303020004" pitchFamily="34" charset="0"/>
              </a:rPr>
              <a:t>	Kom meer te weten over deze twee activisten </a:t>
            </a:r>
          </a:p>
          <a:p>
            <a:pPr marL="342900" indent="-342900">
              <a:buFont typeface="+mj-lt"/>
              <a:buAutoNum type="arabicPeriod"/>
            </a:pPr>
            <a:r>
              <a:rPr lang="nl-NL" sz="2400" b="1" dirty="0">
                <a:latin typeface="Amnesty Trade Gothic Cn" panose="020B0506040303020004" pitchFamily="34" charset="0"/>
              </a:rPr>
              <a:t>Mensenrechten onder de loep</a:t>
            </a:r>
          </a:p>
          <a:p>
            <a:pPr marL="800100" lvl="1" indent="-342900">
              <a:buFont typeface="Arial" panose="020B0604020202020204" pitchFamily="34" charset="0"/>
              <a:buChar char="•"/>
            </a:pPr>
            <a:r>
              <a:rPr lang="nl-NL" sz="2000" dirty="0">
                <a:latin typeface="Amnesty Trade Gothic Cn" panose="020B0506040303020004" pitchFamily="34" charset="0"/>
              </a:rPr>
              <a:t>	Inzoomen op mensenrechtenschendingen in Paraguay </a:t>
            </a:r>
          </a:p>
          <a:p>
            <a:pPr marL="342900" indent="-342900">
              <a:buFont typeface="+mj-lt"/>
              <a:buAutoNum type="arabicPeriod"/>
            </a:pPr>
            <a:r>
              <a:rPr lang="nl-NL" sz="2400" b="1" dirty="0">
                <a:latin typeface="Amnesty Trade Gothic Cn" panose="020B0506040303020004" pitchFamily="34" charset="0"/>
              </a:rPr>
              <a:t>En nu terug naar Nederland!</a:t>
            </a:r>
          </a:p>
          <a:p>
            <a:pPr marL="800100" lvl="1" indent="-342900">
              <a:buFont typeface="Arial" panose="020B0604020202020204" pitchFamily="34" charset="0"/>
              <a:buChar char="•"/>
            </a:pPr>
            <a:r>
              <a:rPr lang="nl-NL" sz="2000" dirty="0">
                <a:latin typeface="Amnesty Trade Gothic Cn" panose="020B0506040303020004" pitchFamily="34" charset="0"/>
              </a:rPr>
              <a:t>	Het demonstratierecht  </a:t>
            </a:r>
          </a:p>
          <a:p>
            <a:pPr marL="342900" indent="-342900">
              <a:buFont typeface="+mj-lt"/>
              <a:buAutoNum type="arabicPeriod"/>
            </a:pPr>
            <a:r>
              <a:rPr lang="nl-NL" sz="2400" b="1" dirty="0">
                <a:latin typeface="Amnesty Trade Gothic Cn" panose="020B0506040303020004" pitchFamily="34" charset="0"/>
              </a:rPr>
              <a:t>Jullie protest</a:t>
            </a:r>
            <a:endParaRPr lang="nl-NL" sz="2400" b="1" dirty="0">
              <a:latin typeface="Amnesty Trade Gothic Cn" panose="020B0506040303020004" pitchFamily="34" charset="0"/>
              <a:cs typeface="Calibri Light"/>
            </a:endParaRPr>
          </a:p>
          <a:p>
            <a:pPr marL="800100" lvl="1" indent="-342900">
              <a:buFont typeface="Arial" panose="020B0604020202020204" pitchFamily="34" charset="0"/>
              <a:buChar char="•"/>
            </a:pPr>
            <a:r>
              <a:rPr lang="nl-NL" sz="2000" dirty="0">
                <a:latin typeface="Amnesty Trade Gothic Cn" panose="020B0506040303020004" pitchFamily="34" charset="0"/>
              </a:rPr>
              <a:t>	Spreek je uit!</a:t>
            </a:r>
          </a:p>
          <a:p>
            <a:pPr lvl="1"/>
            <a:endParaRPr lang="nl-NL" sz="2000" dirty="0"/>
          </a:p>
          <a:p>
            <a:pPr marL="342900" indent="-342900">
              <a:buFont typeface="+mj-lt"/>
              <a:buAutoNum type="arabicPeriod"/>
            </a:pPr>
            <a:endParaRPr lang="nl-NL" dirty="0"/>
          </a:p>
          <a:p>
            <a:pPr marL="342900" indent="-342900">
              <a:buFont typeface="+mj-lt"/>
              <a:buAutoNum type="arabicPeriod"/>
            </a:pPr>
            <a:endParaRPr lang="nl-NL" dirty="0"/>
          </a:p>
          <a:p>
            <a:pPr marL="342900" indent="-342900">
              <a:buFont typeface="+mj-lt"/>
              <a:buAutoNum type="arabicPeriod"/>
            </a:pPr>
            <a:endParaRPr lang="nl-NL" dirty="0"/>
          </a:p>
        </p:txBody>
      </p:sp>
      <p:sp>
        <p:nvSpPr>
          <p:cNvPr id="5" name="Titel 4">
            <a:extLst>
              <a:ext uri="{FF2B5EF4-FFF2-40B4-BE49-F238E27FC236}">
                <a16:creationId xmlns:a16="http://schemas.microsoft.com/office/drawing/2014/main" id="{B17931E6-8F0F-402B-41BD-83D9875E1FFE}"/>
              </a:ext>
            </a:extLst>
          </p:cNvPr>
          <p:cNvSpPr>
            <a:spLocks noGrp="1"/>
          </p:cNvSpPr>
          <p:nvPr>
            <p:ph type="title"/>
          </p:nvPr>
        </p:nvSpPr>
        <p:spPr>
          <a:xfrm>
            <a:off x="5509590" y="805070"/>
            <a:ext cx="6327913" cy="1027189"/>
          </a:xfrm>
        </p:spPr>
        <p:txBody>
          <a:bodyPr>
            <a:normAutofit/>
          </a:bodyPr>
          <a:lstStyle/>
          <a:p>
            <a:pPr algn="ctr"/>
            <a:r>
              <a:rPr lang="en-US" sz="5400" dirty="0" err="1">
                <a:solidFill>
                  <a:schemeClr val="bg1"/>
                </a:solidFill>
                <a:highlight>
                  <a:srgbClr val="000000"/>
                </a:highlight>
                <a:latin typeface="Amnesty Trade Gothic Cn" panose="020B0506040303020004" pitchFamily="34" charset="0"/>
              </a:rPr>
              <a:t>Inhoud</a:t>
            </a:r>
            <a:r>
              <a:rPr lang="en-US" sz="5400" dirty="0">
                <a:solidFill>
                  <a:schemeClr val="bg1"/>
                </a:solidFill>
                <a:highlight>
                  <a:srgbClr val="000000"/>
                </a:highlight>
                <a:latin typeface="Amnesty Trade Gothic Cn" panose="020B0506040303020004" pitchFamily="34" charset="0"/>
              </a:rPr>
              <a:t> van de les</a:t>
            </a:r>
            <a:endParaRPr lang="nl-NL" sz="5400" dirty="0">
              <a:solidFill>
                <a:schemeClr val="bg1"/>
              </a:solidFill>
              <a:latin typeface="Amnesty Trade Gothic Cn" panose="020B05060403030200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1767B92D-DD21-7E2D-5BCC-0FE15D34A3FC}"/>
              </a:ext>
            </a:extLst>
          </p:cNvPr>
          <p:cNvPicPr>
            <a:picLocks noChangeAspect="1"/>
          </p:cNvPicPr>
          <p:nvPr/>
        </p:nvPicPr>
        <p:blipFill>
          <a:blip r:embed="rId2"/>
          <a:stretch>
            <a:fillRect/>
          </a:stretch>
        </p:blipFill>
        <p:spPr>
          <a:xfrm>
            <a:off x="426081" y="1832259"/>
            <a:ext cx="3880073" cy="1812162"/>
          </a:xfrm>
          <a:prstGeom prst="rect">
            <a:avLst/>
          </a:prstGeom>
        </p:spPr>
      </p:pic>
    </p:spTree>
    <p:extLst>
      <p:ext uri="{BB962C8B-B14F-4D97-AF65-F5344CB8AC3E}">
        <p14:creationId xmlns:p14="http://schemas.microsoft.com/office/powerpoint/2010/main" val="3213348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A264426-73DB-F818-FB50-4BF7103D42AF}"/>
              </a:ext>
            </a:extLst>
          </p:cNvPr>
          <p:cNvSpPr txBox="1"/>
          <p:nvPr/>
        </p:nvSpPr>
        <p:spPr>
          <a:xfrm>
            <a:off x="7707824" y="5266841"/>
            <a:ext cx="35697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5400" b="1" dirty="0">
                <a:solidFill>
                  <a:srgbClr val="FFFFFF"/>
                </a:solidFill>
                <a:highlight>
                  <a:srgbClr val="000000"/>
                </a:highlight>
                <a:latin typeface="Amnesty Trade Gothic Cn"/>
              </a:rPr>
              <a:t>INTRODUCTIE</a:t>
            </a:r>
            <a:endParaRPr lang="nl-NL" sz="3800" dirty="0">
              <a:highlight>
                <a:srgbClr val="000000"/>
              </a:highlight>
              <a:cs typeface="Calibri"/>
            </a:endParaRPr>
          </a:p>
        </p:txBody>
      </p:sp>
      <p:sp>
        <p:nvSpPr>
          <p:cNvPr id="5" name="Tekstvak 4">
            <a:extLst>
              <a:ext uri="{FF2B5EF4-FFF2-40B4-BE49-F238E27FC236}">
                <a16:creationId xmlns:a16="http://schemas.microsoft.com/office/drawing/2014/main" id="{F4BC1C72-2A6A-AC48-FA72-57848B2E3C4E}"/>
              </a:ext>
            </a:extLst>
          </p:cNvPr>
          <p:cNvSpPr txBox="1"/>
          <p:nvPr/>
        </p:nvSpPr>
        <p:spPr>
          <a:xfrm>
            <a:off x="7023315" y="6049699"/>
            <a:ext cx="49387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dirty="0" err="1">
                <a:solidFill>
                  <a:srgbClr val="FFFFFF"/>
                </a:solidFill>
                <a:highlight>
                  <a:srgbClr val="000000"/>
                </a:highlight>
                <a:latin typeface="Amnesty Trade Gothic Cn"/>
              </a:rPr>
              <a:t>Yren</a:t>
            </a:r>
            <a:r>
              <a:rPr lang="nl-NL" sz="2800" b="1" dirty="0">
                <a:solidFill>
                  <a:srgbClr val="FFFFFF"/>
                </a:solidFill>
                <a:highlight>
                  <a:srgbClr val="000000"/>
                </a:highlight>
                <a:latin typeface="Amnesty Trade Gothic Cn"/>
              </a:rPr>
              <a:t> </a:t>
            </a:r>
            <a:r>
              <a:rPr lang="nl-NL" sz="2800" b="1" dirty="0" err="1">
                <a:solidFill>
                  <a:srgbClr val="FFFFFF"/>
                </a:solidFill>
                <a:highlight>
                  <a:srgbClr val="000000"/>
                </a:highlight>
                <a:latin typeface="Amnesty Trade Gothic Cn"/>
              </a:rPr>
              <a:t>Rotela</a:t>
            </a:r>
            <a:r>
              <a:rPr lang="nl-NL" sz="2800" b="1" dirty="0">
                <a:solidFill>
                  <a:srgbClr val="FFFFFF"/>
                </a:solidFill>
                <a:highlight>
                  <a:srgbClr val="000000"/>
                </a:highlight>
                <a:latin typeface="Amnesty Trade Gothic Cn"/>
              </a:rPr>
              <a:t> &amp; </a:t>
            </a:r>
            <a:r>
              <a:rPr lang="nl-NL" sz="2800" b="1" dirty="0" err="1">
                <a:solidFill>
                  <a:srgbClr val="FFFFFF"/>
                </a:solidFill>
                <a:highlight>
                  <a:srgbClr val="000000"/>
                </a:highlight>
                <a:latin typeface="Amnesty Trade Gothic Cn"/>
              </a:rPr>
              <a:t>Mariana</a:t>
            </a:r>
            <a:r>
              <a:rPr lang="nl-NL" sz="2800" b="1" dirty="0">
                <a:solidFill>
                  <a:srgbClr val="FFFFFF"/>
                </a:solidFill>
                <a:highlight>
                  <a:srgbClr val="000000"/>
                </a:highlight>
                <a:latin typeface="Amnesty Trade Gothic Cn"/>
              </a:rPr>
              <a:t> </a:t>
            </a:r>
            <a:r>
              <a:rPr lang="nl-NL" sz="2800" b="1" dirty="0" err="1">
                <a:solidFill>
                  <a:srgbClr val="FFFFFF"/>
                </a:solidFill>
                <a:highlight>
                  <a:srgbClr val="000000"/>
                </a:highlight>
                <a:latin typeface="Amnesty Trade Gothic Cn"/>
              </a:rPr>
              <a:t>Sepulveda</a:t>
            </a:r>
            <a:endParaRPr lang="nl-NL" sz="2800" dirty="0">
              <a:highlight>
                <a:srgbClr val="000000"/>
              </a:highlight>
              <a:cs typeface="Calibri"/>
            </a:endParaRPr>
          </a:p>
        </p:txBody>
      </p:sp>
    </p:spTree>
    <p:extLst>
      <p:ext uri="{BB962C8B-B14F-4D97-AF65-F5344CB8AC3E}">
        <p14:creationId xmlns:p14="http://schemas.microsoft.com/office/powerpoint/2010/main" val="135173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96571D-9E62-253A-4D90-2025AE52AD44}"/>
              </a:ext>
            </a:extLst>
          </p:cNvPr>
          <p:cNvSpPr>
            <a:spLocks noGrp="1"/>
          </p:cNvSpPr>
          <p:nvPr>
            <p:ph type="title"/>
          </p:nvPr>
        </p:nvSpPr>
        <p:spPr>
          <a:xfrm>
            <a:off x="705729" y="1172104"/>
            <a:ext cx="5537273" cy="857480"/>
          </a:xfrm>
        </p:spPr>
        <p:txBody>
          <a:bodyPr>
            <a:normAutofit/>
          </a:bodyPr>
          <a:lstStyle/>
          <a:p>
            <a:pPr algn="ctr"/>
            <a:r>
              <a:rPr lang="en-GB" sz="3200" dirty="0" err="1">
                <a:latin typeface="Amnesty Trade Gothic Cn" panose="020B0506040303020004" pitchFamily="34" charset="0"/>
              </a:rPr>
              <a:t>Yren</a:t>
            </a:r>
            <a:r>
              <a:rPr lang="en-GB" sz="3200" dirty="0">
                <a:latin typeface="Amnesty Trade Gothic Cn" panose="020B0506040303020004" pitchFamily="34" charset="0"/>
              </a:rPr>
              <a:t> </a:t>
            </a:r>
            <a:r>
              <a:rPr lang="en-GB" sz="3200" dirty="0" err="1">
                <a:latin typeface="Amnesty Trade Gothic Cn" panose="020B0506040303020004" pitchFamily="34" charset="0"/>
              </a:rPr>
              <a:t>Rotela</a:t>
            </a:r>
            <a:r>
              <a:rPr lang="en-GB" sz="3200" dirty="0">
                <a:latin typeface="Amnesty Trade Gothic Cn" panose="020B0506040303020004" pitchFamily="34" charset="0"/>
              </a:rPr>
              <a:t> </a:t>
            </a:r>
            <a:r>
              <a:rPr lang="en-GB" sz="3200" dirty="0" err="1">
                <a:latin typeface="Amnesty Trade Gothic Cn" panose="020B0506040303020004" pitchFamily="34" charset="0"/>
              </a:rPr>
              <a:t>en</a:t>
            </a:r>
            <a:r>
              <a:rPr lang="en-GB" sz="3200" dirty="0">
                <a:latin typeface="Amnesty Trade Gothic Cn" panose="020B0506040303020004" pitchFamily="34" charset="0"/>
              </a:rPr>
              <a:t> Mariana </a:t>
            </a:r>
            <a:r>
              <a:rPr lang="en-GB" sz="3200" dirty="0" err="1">
                <a:latin typeface="Amnesty Trade Gothic Cn" panose="020B0506040303020004" pitchFamily="34" charset="0"/>
              </a:rPr>
              <a:t>Sepúlveda</a:t>
            </a:r>
            <a:endParaRPr lang="en-NL" sz="3200" dirty="0">
              <a:latin typeface="Amnesty Trade Gothic"/>
            </a:endParaRPr>
          </a:p>
        </p:txBody>
      </p:sp>
      <p:sp>
        <p:nvSpPr>
          <p:cNvPr id="7" name="Content Placeholder 6">
            <a:extLst>
              <a:ext uri="{FF2B5EF4-FFF2-40B4-BE49-F238E27FC236}">
                <a16:creationId xmlns:a16="http://schemas.microsoft.com/office/drawing/2014/main" id="{81208A8E-FDFF-8F46-75EB-F01697F036D9}"/>
              </a:ext>
            </a:extLst>
          </p:cNvPr>
          <p:cNvSpPr>
            <a:spLocks noGrp="1"/>
          </p:cNvSpPr>
          <p:nvPr>
            <p:ph idx="1"/>
          </p:nvPr>
        </p:nvSpPr>
        <p:spPr>
          <a:xfrm>
            <a:off x="705730" y="2029584"/>
            <a:ext cx="5537273" cy="3536330"/>
          </a:xfrm>
        </p:spPr>
        <p:txBody>
          <a:bodyPr vert="horz" lIns="91440" tIns="45720" rIns="91440" bIns="45720" rtlCol="0" anchor="t">
            <a:normAutofit lnSpcReduction="10000"/>
          </a:bodyPr>
          <a:lstStyle/>
          <a:p>
            <a:r>
              <a:rPr lang="nl-NL" sz="2200" dirty="0" err="1">
                <a:latin typeface="Amnesty Trade Gothic Cn" panose="020B0506040303020004" pitchFamily="34" charset="0"/>
              </a:rPr>
              <a:t>Yren</a:t>
            </a:r>
            <a:r>
              <a:rPr lang="nl-NL" sz="2200" dirty="0">
                <a:latin typeface="Amnesty Trade Gothic Cn" panose="020B0506040303020004" pitchFamily="34" charset="0"/>
              </a:rPr>
              <a:t> en </a:t>
            </a:r>
            <a:r>
              <a:rPr lang="nl-NL" sz="2200" dirty="0" err="1">
                <a:latin typeface="Amnesty Trade Gothic Cn" panose="020B0506040303020004" pitchFamily="34" charset="0"/>
              </a:rPr>
              <a:t>Mariana</a:t>
            </a:r>
            <a:r>
              <a:rPr lang="nl-NL" sz="2200" dirty="0">
                <a:latin typeface="Amnesty Trade Gothic Cn" panose="020B0506040303020004" pitchFamily="34" charset="0"/>
              </a:rPr>
              <a:t> zijn twee transvrouwen uit Paraguay die actievoeren voor het veranderen van hun naam op hun paspoort. </a:t>
            </a:r>
          </a:p>
          <a:p>
            <a:r>
              <a:rPr lang="nl-NL" sz="2200" dirty="0">
                <a:latin typeface="Amnesty Trade Gothic Cn" panose="020B0506040303020004" pitchFamily="34" charset="0"/>
              </a:rPr>
              <a:t>Transgenders worden in Paraguay gediscrimineerd. Zo kunnen zij hun naam niet wettelijk veranderen en krijgen ze geen identiteitspapieren die overeenkomen met hun genderidentiteit. </a:t>
            </a:r>
          </a:p>
          <a:p>
            <a:r>
              <a:rPr lang="nl-NL" sz="2200" dirty="0">
                <a:latin typeface="Amnesty Trade Gothic Cn" panose="020B0506040303020004" pitchFamily="34" charset="0"/>
              </a:rPr>
              <a:t>Daardoor hebben ze geen diploma’s op de naam die ze zelf gekozen hebben en bij hen past. Dit zorgt ervoor dat het vinden van een baan erg lastig voor hen is. </a:t>
            </a:r>
            <a:endParaRPr lang="nl-NL" sz="2000" dirty="0"/>
          </a:p>
          <a:p>
            <a:endParaRPr lang="en-NL" sz="2000" dirty="0"/>
          </a:p>
        </p:txBody>
      </p:sp>
    </p:spTree>
    <p:extLst>
      <p:ext uri="{BB962C8B-B14F-4D97-AF65-F5344CB8AC3E}">
        <p14:creationId xmlns:p14="http://schemas.microsoft.com/office/powerpoint/2010/main" val="3379880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Yren en Mariana strijden voor gelijkheid - Write for Rights">
            <a:hlinkClick r:id="" action="ppaction://media"/>
            <a:extLst>
              <a:ext uri="{FF2B5EF4-FFF2-40B4-BE49-F238E27FC236}">
                <a16:creationId xmlns:a16="http://schemas.microsoft.com/office/drawing/2014/main" id="{B771679E-F449-1A9B-9707-DEB5CE033FCA}"/>
              </a:ext>
            </a:extLst>
          </p:cNvPr>
          <p:cNvPicPr>
            <a:picLocks noRot="1" noChangeAspect="1"/>
          </p:cNvPicPr>
          <p:nvPr>
            <a:videoFile r:link="rId1"/>
          </p:nvPr>
        </p:nvPicPr>
        <p:blipFill>
          <a:blip r:embed="rId3"/>
          <a:stretch>
            <a:fillRect/>
          </a:stretch>
        </p:blipFill>
        <p:spPr>
          <a:xfrm>
            <a:off x="1152245" y="635778"/>
            <a:ext cx="9887510" cy="5586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824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E250B3C-FB0F-18FC-2A6F-6256A6C0E204}"/>
              </a:ext>
            </a:extLst>
          </p:cNvPr>
          <p:cNvSpPr txBox="1"/>
          <p:nvPr/>
        </p:nvSpPr>
        <p:spPr>
          <a:xfrm>
            <a:off x="6889754" y="5277410"/>
            <a:ext cx="47128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800" b="1" dirty="0">
                <a:solidFill>
                  <a:srgbClr val="FFFFFF"/>
                </a:solidFill>
                <a:highlight>
                  <a:srgbClr val="000000"/>
                </a:highlight>
                <a:latin typeface="Amnesty Trade Gothic Cn"/>
              </a:rPr>
              <a:t>WIE, WAT &amp; WAAR</a:t>
            </a:r>
            <a:endParaRPr lang="nl-NL" sz="4800" dirty="0">
              <a:highlight>
                <a:srgbClr val="000000"/>
              </a:highlight>
              <a:cs typeface="Calibri"/>
            </a:endParaRPr>
          </a:p>
        </p:txBody>
      </p:sp>
      <p:sp>
        <p:nvSpPr>
          <p:cNvPr id="5" name="Tekstvak 4">
            <a:extLst>
              <a:ext uri="{FF2B5EF4-FFF2-40B4-BE49-F238E27FC236}">
                <a16:creationId xmlns:a16="http://schemas.microsoft.com/office/drawing/2014/main" id="{5A8EFC41-5336-97F4-231B-9CA7D080690E}"/>
              </a:ext>
            </a:extLst>
          </p:cNvPr>
          <p:cNvSpPr txBox="1"/>
          <p:nvPr/>
        </p:nvSpPr>
        <p:spPr>
          <a:xfrm rot="10920000" flipV="1">
            <a:off x="6103361" y="6040667"/>
            <a:ext cx="58100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chemeClr val="bg1"/>
                </a:solidFill>
                <a:highlight>
                  <a:srgbClr val="000000"/>
                </a:highlight>
                <a:latin typeface="Amnesty Trade Gothic Cn" panose="020B0506040303020004" pitchFamily="34" charset="0"/>
                <a:ea typeface="+mn-lt"/>
                <a:cs typeface="+mn-lt"/>
              </a:rPr>
              <a:t>Kom meer te weten over deze twee</a:t>
            </a:r>
            <a:r>
              <a:rPr lang="nl-NL" sz="2800" dirty="0">
                <a:solidFill>
                  <a:schemeClr val="bg1"/>
                </a:solidFill>
                <a:highlight>
                  <a:srgbClr val="000000"/>
                </a:highlight>
                <a:latin typeface="Amnesty Trade Gothic Cn" panose="020B0506040303020004" pitchFamily="34" charset="0"/>
                <a:cs typeface="Calibri" panose="020F0502020204030204"/>
              </a:rPr>
              <a:t> activisten </a:t>
            </a:r>
            <a:endParaRPr lang="nl-NL" sz="2800" dirty="0">
              <a:solidFill>
                <a:schemeClr val="bg1"/>
              </a:solidFill>
              <a:highlight>
                <a:srgbClr val="000000"/>
              </a:highlight>
              <a:latin typeface="Amnesty Trade Gothic Cn" panose="020B0506040303020004" pitchFamily="34" charset="0"/>
              <a:ea typeface="+mn-lt"/>
              <a:cs typeface="+mn-lt"/>
            </a:endParaRPr>
          </a:p>
        </p:txBody>
      </p:sp>
    </p:spTree>
    <p:extLst>
      <p:ext uri="{BB962C8B-B14F-4D97-AF65-F5344CB8AC3E}">
        <p14:creationId xmlns:p14="http://schemas.microsoft.com/office/powerpoint/2010/main" val="3081247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Political Map of Paraguay - Nations Online Project">
            <a:extLst>
              <a:ext uri="{FF2B5EF4-FFF2-40B4-BE49-F238E27FC236}">
                <a16:creationId xmlns:a16="http://schemas.microsoft.com/office/drawing/2014/main" id="{8B83AE2F-7486-BFA0-7FD0-4C9542315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17" y="858586"/>
            <a:ext cx="4093621" cy="5140827"/>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
        <p:nvSpPr>
          <p:cNvPr id="2" name="Tijdelijke aanduiding voor inhoud 1">
            <a:extLst>
              <a:ext uri="{FF2B5EF4-FFF2-40B4-BE49-F238E27FC236}">
                <a16:creationId xmlns:a16="http://schemas.microsoft.com/office/drawing/2014/main" id="{1BB6F056-4A10-0A4B-A691-E32986F6638B}"/>
              </a:ext>
            </a:extLst>
          </p:cNvPr>
          <p:cNvSpPr>
            <a:spLocks noGrp="1"/>
          </p:cNvSpPr>
          <p:nvPr>
            <p:ph idx="1"/>
          </p:nvPr>
        </p:nvSpPr>
        <p:spPr>
          <a:xfrm>
            <a:off x="5479775" y="1863928"/>
            <a:ext cx="6452508" cy="4135485"/>
          </a:xfrm>
        </p:spPr>
        <p:txBody>
          <a:bodyPr vert="horz" lIns="91440" tIns="45720" rIns="91440" bIns="45720" rtlCol="0" anchor="t">
            <a:normAutofit lnSpcReduction="10000"/>
          </a:bodyPr>
          <a:lstStyle/>
          <a:p>
            <a:r>
              <a:rPr lang="nl-NL" sz="2400" dirty="0" err="1">
                <a:latin typeface="Amnesty Trade Gothic Cn" panose="020B0506040303020004" pitchFamily="34" charset="0"/>
              </a:rPr>
              <a:t>Yren</a:t>
            </a:r>
            <a:r>
              <a:rPr lang="nl-NL" sz="2400" dirty="0">
                <a:latin typeface="Amnesty Trade Gothic Cn" panose="020B0506040303020004" pitchFamily="34" charset="0"/>
              </a:rPr>
              <a:t> en </a:t>
            </a:r>
            <a:r>
              <a:rPr lang="nl-NL" sz="2400" dirty="0" err="1">
                <a:latin typeface="Amnesty Trade Gothic Cn" panose="020B0506040303020004" pitchFamily="34" charset="0"/>
              </a:rPr>
              <a:t>Mariana</a:t>
            </a:r>
            <a:r>
              <a:rPr lang="nl-NL" sz="2400" dirty="0">
                <a:latin typeface="Amnesty Trade Gothic Cn" panose="020B0506040303020004" pitchFamily="34" charset="0"/>
              </a:rPr>
              <a:t> komen uit het Spaanstalige land Paraguay. </a:t>
            </a:r>
          </a:p>
          <a:p>
            <a:r>
              <a:rPr lang="nl-NL" sz="2400" dirty="0">
                <a:latin typeface="Amnesty Trade Gothic Cn" panose="020B0506040303020004" pitchFamily="34" charset="0"/>
              </a:rPr>
              <a:t>Het is in dit land moeilijk om je uit te spreken tegen de regering. </a:t>
            </a:r>
          </a:p>
          <a:p>
            <a:r>
              <a:rPr lang="nl-NL" sz="2400" dirty="0">
                <a:latin typeface="Amnesty Trade Gothic Cn" panose="020B0506040303020004" pitchFamily="34" charset="0"/>
              </a:rPr>
              <a:t>Zo is het bijvoorbeeld moeilijk om je uit te spreken tegen </a:t>
            </a:r>
            <a:r>
              <a:rPr lang="nl-NL" sz="2400" b="1" dirty="0">
                <a:latin typeface="Amnesty Trade Gothic Cn" panose="020B0506040303020004" pitchFamily="34" charset="0"/>
              </a:rPr>
              <a:t>landonteigening</a:t>
            </a:r>
            <a:r>
              <a:rPr lang="nl-NL" sz="2400" dirty="0">
                <a:latin typeface="Amnesty Trade Gothic Cn" panose="020B0506040303020004" pitchFamily="34" charset="0"/>
              </a:rPr>
              <a:t>. Dat is wanneer de regering land inneemt dat van de mensen zelf is. </a:t>
            </a:r>
          </a:p>
          <a:p>
            <a:r>
              <a:rPr lang="nl-NL" sz="2400" dirty="0">
                <a:latin typeface="Amnesty Trade Gothic Cn" panose="020B0506040303020004" pitchFamily="34" charset="0"/>
              </a:rPr>
              <a:t>Of zoals een jaar geleden, toen de bevolking demonstreerde tegen een wet die stelt dat een president langer dan 5 jaar de baas kan zijn over het land. Ze willen dat niet omdat Paraguay vroeger lange tijd een dictatuur was. </a:t>
            </a:r>
          </a:p>
        </p:txBody>
      </p:sp>
      <p:sp>
        <p:nvSpPr>
          <p:cNvPr id="5" name="Tekstvak 4">
            <a:extLst>
              <a:ext uri="{FF2B5EF4-FFF2-40B4-BE49-F238E27FC236}">
                <a16:creationId xmlns:a16="http://schemas.microsoft.com/office/drawing/2014/main" id="{4283E4AA-9CFE-AACC-A3ED-C26D34E0CC46}"/>
              </a:ext>
            </a:extLst>
          </p:cNvPr>
          <p:cNvSpPr txBox="1"/>
          <p:nvPr/>
        </p:nvSpPr>
        <p:spPr>
          <a:xfrm>
            <a:off x="6679728" y="858586"/>
            <a:ext cx="387901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rgbClr val="FFFFFF"/>
                </a:solidFill>
                <a:highlight>
                  <a:srgbClr val="000000"/>
                </a:highlight>
                <a:latin typeface="Amnesty Trade Gothic Cn" panose="020B0506040303020004" pitchFamily="34" charset="0"/>
              </a:rPr>
              <a:t>Paraguay</a:t>
            </a:r>
            <a:endParaRPr lang="nl-NL" sz="5400" dirty="0">
              <a:latin typeface="Amnesty Trade Gothic Cn" panose="020B0506040303020004" pitchFamily="34" charset="0"/>
              <a:cs typeface="Calibri"/>
            </a:endParaRPr>
          </a:p>
        </p:txBody>
      </p:sp>
      <p:sp>
        <p:nvSpPr>
          <p:cNvPr id="9" name="Tekstvak 8">
            <a:extLst>
              <a:ext uri="{FF2B5EF4-FFF2-40B4-BE49-F238E27FC236}">
                <a16:creationId xmlns:a16="http://schemas.microsoft.com/office/drawing/2014/main" id="{5957E308-2D1D-EAE8-0228-B5A9D16A495B}"/>
              </a:ext>
            </a:extLst>
          </p:cNvPr>
          <p:cNvSpPr txBox="1"/>
          <p:nvPr/>
        </p:nvSpPr>
        <p:spPr>
          <a:xfrm rot="20308059">
            <a:off x="2689538" y="5168055"/>
            <a:ext cx="28962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FFFFFF"/>
                </a:solidFill>
                <a:highlight>
                  <a:srgbClr val="000000"/>
                </a:highlight>
                <a:latin typeface="Amnesty Trade Gothic Cn" panose="020B0506040303020004" pitchFamily="34" charset="0"/>
              </a:rPr>
              <a:t>Pak je </a:t>
            </a:r>
            <a:r>
              <a:rPr lang="en-US" b="1" dirty="0" err="1">
                <a:solidFill>
                  <a:srgbClr val="FFFFFF"/>
                </a:solidFill>
                <a:highlight>
                  <a:srgbClr val="000000"/>
                </a:highlight>
                <a:latin typeface="Amnesty Trade Gothic Cn" panose="020B0506040303020004" pitchFamily="34" charset="0"/>
              </a:rPr>
              <a:t>mensenrechtenpaspoort</a:t>
            </a:r>
            <a:r>
              <a:rPr lang="en-US" b="1" dirty="0">
                <a:solidFill>
                  <a:srgbClr val="FFFFFF"/>
                </a:solidFill>
                <a:highlight>
                  <a:srgbClr val="000000"/>
                </a:highlight>
                <a:latin typeface="Amnesty Trade Gothic Cn" panose="020B0506040303020004" pitchFamily="34" charset="0"/>
              </a:rPr>
              <a:t> of </a:t>
            </a:r>
            <a:r>
              <a:rPr lang="en-US" b="1" dirty="0" err="1">
                <a:solidFill>
                  <a:srgbClr val="FFFFFF"/>
                </a:solidFill>
                <a:highlight>
                  <a:srgbClr val="000000"/>
                </a:highlight>
                <a:latin typeface="Amnesty Trade Gothic Cn" panose="020B0506040303020004" pitchFamily="34" charset="0"/>
              </a:rPr>
              <a:t>onderlegger</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erbij</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en</a:t>
            </a:r>
            <a:r>
              <a:rPr lang="en-US" b="1" dirty="0">
                <a:solidFill>
                  <a:srgbClr val="FFFFFF"/>
                </a:solidFill>
                <a:highlight>
                  <a:srgbClr val="000000"/>
                </a:highlight>
                <a:latin typeface="Amnesty Trade Gothic Cn" panose="020B0506040303020004" pitchFamily="34" charset="0"/>
              </a:rPr>
              <a:t> ga </a:t>
            </a:r>
            <a:r>
              <a:rPr lang="en-US" b="1" dirty="0" err="1">
                <a:solidFill>
                  <a:srgbClr val="FFFFFF"/>
                </a:solidFill>
                <a:highlight>
                  <a:srgbClr val="000000"/>
                </a:highlight>
                <a:latin typeface="Amnesty Trade Gothic Cn" panose="020B0506040303020004" pitchFamily="34" charset="0"/>
              </a:rPr>
              <a:t>na</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welke</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rechten</a:t>
            </a:r>
            <a:r>
              <a:rPr lang="en-US" b="1" dirty="0">
                <a:solidFill>
                  <a:srgbClr val="FFFFFF"/>
                </a:solidFill>
                <a:highlight>
                  <a:srgbClr val="000000"/>
                </a:highlight>
                <a:latin typeface="Amnesty Trade Gothic Cn" panose="020B0506040303020004" pitchFamily="34" charset="0"/>
              </a:rPr>
              <a:t> er in Paraguay </a:t>
            </a:r>
            <a:r>
              <a:rPr lang="en-US" b="1" dirty="0" err="1">
                <a:solidFill>
                  <a:srgbClr val="FFFFFF"/>
                </a:solidFill>
                <a:highlight>
                  <a:srgbClr val="000000"/>
                </a:highlight>
                <a:latin typeface="Amnesty Trade Gothic Cn" panose="020B0506040303020004" pitchFamily="34" charset="0"/>
              </a:rPr>
              <a:t>onder</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druk</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staan</a:t>
            </a:r>
            <a:endParaRPr lang="nl-NL" dirty="0">
              <a:highlight>
                <a:srgbClr val="000000"/>
              </a:highlight>
              <a:latin typeface="Amnesty Trade Gothic Cn" panose="020B0506040303020004" pitchFamily="34" charset="0"/>
            </a:endParaRPr>
          </a:p>
        </p:txBody>
      </p:sp>
    </p:spTree>
    <p:extLst>
      <p:ext uri="{BB962C8B-B14F-4D97-AF65-F5344CB8AC3E}">
        <p14:creationId xmlns:p14="http://schemas.microsoft.com/office/powerpoint/2010/main" val="185175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3740128-7214-AF2E-FDCF-2181A46D82E1}"/>
              </a:ext>
            </a:extLst>
          </p:cNvPr>
          <p:cNvSpPr txBox="1"/>
          <p:nvPr/>
        </p:nvSpPr>
        <p:spPr>
          <a:xfrm rot="-180000">
            <a:off x="7071024" y="5157236"/>
            <a:ext cx="3239719"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800" b="1" dirty="0">
                <a:solidFill>
                  <a:srgbClr val="FFFFFF"/>
                </a:solidFill>
                <a:highlight>
                  <a:srgbClr val="000000"/>
                </a:highlight>
                <a:latin typeface="Amnesty Trade Gothic Cn"/>
              </a:rPr>
              <a:t>MENSENRECHTEN </a:t>
            </a:r>
          </a:p>
          <a:p>
            <a:pPr algn="ctr"/>
            <a:r>
              <a:rPr lang="nl-NL" sz="3800" b="1" dirty="0">
                <a:solidFill>
                  <a:srgbClr val="FFFFFF"/>
                </a:solidFill>
                <a:highlight>
                  <a:srgbClr val="000000"/>
                </a:highlight>
                <a:latin typeface="Amnesty Trade Gothic Cn"/>
              </a:rPr>
              <a:t>ONDER DE LOEP</a:t>
            </a:r>
            <a:endParaRPr lang="nl-NL" sz="3800" dirty="0">
              <a:highlight>
                <a:srgbClr val="000000"/>
              </a:highlight>
              <a:cs typeface="Calibri"/>
            </a:endParaRPr>
          </a:p>
        </p:txBody>
      </p:sp>
      <p:sp>
        <p:nvSpPr>
          <p:cNvPr id="5" name="Tekstvak 4">
            <a:extLst>
              <a:ext uri="{FF2B5EF4-FFF2-40B4-BE49-F238E27FC236}">
                <a16:creationId xmlns:a16="http://schemas.microsoft.com/office/drawing/2014/main" id="{F3B86E25-2673-1FB4-2143-0471BC78D9A9}"/>
              </a:ext>
            </a:extLst>
          </p:cNvPr>
          <p:cNvSpPr txBox="1"/>
          <p:nvPr/>
        </p:nvSpPr>
        <p:spPr>
          <a:xfrm>
            <a:off x="6096000" y="6287589"/>
            <a:ext cx="625127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200" b="1" dirty="0">
                <a:solidFill>
                  <a:srgbClr val="FFFFFF"/>
                </a:solidFill>
                <a:highlight>
                  <a:srgbClr val="000000"/>
                </a:highlight>
                <a:latin typeface="Amnesty Trade Gothic Cn"/>
              </a:rPr>
              <a:t>Mensenrechtenschendingen in Paraguay</a:t>
            </a:r>
            <a:endParaRPr lang="nl-NL" sz="2200" dirty="0">
              <a:highlight>
                <a:srgbClr val="000000"/>
              </a:highlight>
              <a:cs typeface="Calibri"/>
            </a:endParaRPr>
          </a:p>
        </p:txBody>
      </p:sp>
    </p:spTree>
    <p:extLst>
      <p:ext uri="{BB962C8B-B14F-4D97-AF65-F5344CB8AC3E}">
        <p14:creationId xmlns:p14="http://schemas.microsoft.com/office/powerpoint/2010/main" val="630064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8B2C0764-11EF-384C-B817-77F3B283EEE8}"/>
              </a:ext>
            </a:extLst>
          </p:cNvPr>
          <p:cNvSpPr txBox="1"/>
          <p:nvPr/>
        </p:nvSpPr>
        <p:spPr>
          <a:xfrm>
            <a:off x="5077548" y="2961642"/>
            <a:ext cx="6112511" cy="212365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nl-NL" sz="2200" dirty="0">
                <a:latin typeface="Amnesty Trade Gothic Cn" panose="020B0506040303020004" pitchFamily="34" charset="0"/>
              </a:rPr>
              <a:t>Ga op zoek naar nog minimaal 3 gebeurtenissen die de afgelopen jaren in Paraguay hebben plaatsgevonden waarin mensenrechten onder druk staan</a:t>
            </a:r>
          </a:p>
          <a:p>
            <a:pPr marL="342900" indent="-342900">
              <a:buFont typeface="Arial" panose="020B0604020202020204" pitchFamily="34" charset="0"/>
              <a:buChar char="•"/>
            </a:pPr>
            <a:r>
              <a:rPr lang="nl-NL" sz="2200" dirty="0">
                <a:latin typeface="Amnesty Trade Gothic Cn" panose="020B0506040303020004" pitchFamily="34" charset="0"/>
              </a:rPr>
              <a:t>Kijk hiervoor in de database op: </a:t>
            </a:r>
            <a:r>
              <a:rPr lang="nl-NL" sz="2200" dirty="0">
                <a:latin typeface="Amnesty Trade Gothic Cn" panose="020B0506040303020004" pitchFamily="34" charset="0"/>
                <a:hlinkClick r:id="rId2"/>
              </a:rPr>
              <a:t>www.amnesty.nl</a:t>
            </a:r>
            <a:endParaRPr lang="nl-NL" sz="600" dirty="0">
              <a:latin typeface="Amnesty Trade Gothic Cn" panose="020B0506040303020004" pitchFamily="34" charset="0"/>
            </a:endParaRPr>
          </a:p>
          <a:p>
            <a:pPr marL="342900" indent="-342900">
              <a:buFont typeface="Arial" panose="020B0604020202020204" pitchFamily="34" charset="0"/>
              <a:buChar char="•"/>
            </a:pPr>
            <a:r>
              <a:rPr lang="nl-NL" sz="2200" dirty="0">
                <a:latin typeface="Amnesty Trade Gothic Cn" panose="020B0506040303020004" pitchFamily="34" charset="0"/>
              </a:rPr>
              <a:t>Je kunt ook actualiteitenwebsites gebruiken, maar check dan wel je bron!</a:t>
            </a:r>
          </a:p>
        </p:txBody>
      </p:sp>
      <p:sp>
        <p:nvSpPr>
          <p:cNvPr id="4" name="Titel 3">
            <a:extLst>
              <a:ext uri="{FF2B5EF4-FFF2-40B4-BE49-F238E27FC236}">
                <a16:creationId xmlns:a16="http://schemas.microsoft.com/office/drawing/2014/main" id="{9C92E665-0FDD-E74B-FB93-636FE15C59F2}"/>
              </a:ext>
            </a:extLst>
          </p:cNvPr>
          <p:cNvSpPr>
            <a:spLocks noGrp="1"/>
          </p:cNvSpPr>
          <p:nvPr>
            <p:ph type="title"/>
          </p:nvPr>
        </p:nvSpPr>
        <p:spPr>
          <a:xfrm>
            <a:off x="5077548" y="2104484"/>
            <a:ext cx="6327913" cy="857158"/>
          </a:xfrm>
        </p:spPr>
        <p:txBody>
          <a:bodyPr>
            <a:normAutofit/>
          </a:bodyPr>
          <a:lstStyle/>
          <a:p>
            <a:pPr algn="ctr"/>
            <a:r>
              <a:rPr lang="en-US" sz="4400" dirty="0" err="1">
                <a:solidFill>
                  <a:schemeClr val="bg1"/>
                </a:solidFill>
                <a:highlight>
                  <a:srgbClr val="000000"/>
                </a:highlight>
                <a:latin typeface="Amnesty Trade Gothic Cn" panose="020B0506040303020004" pitchFamily="34" charset="0"/>
              </a:rPr>
              <a:t>Mensenrechten</a:t>
            </a:r>
            <a:r>
              <a:rPr lang="en-US" sz="4400" dirty="0">
                <a:solidFill>
                  <a:schemeClr val="bg1"/>
                </a:solidFill>
                <a:highlight>
                  <a:srgbClr val="000000"/>
                </a:highlight>
                <a:latin typeface="Amnesty Trade Gothic Cn" panose="020B0506040303020004" pitchFamily="34" charset="0"/>
              </a:rPr>
              <a:t> </a:t>
            </a:r>
            <a:r>
              <a:rPr lang="en-US" sz="4400" dirty="0" err="1">
                <a:solidFill>
                  <a:schemeClr val="bg1"/>
                </a:solidFill>
                <a:highlight>
                  <a:srgbClr val="000000"/>
                </a:highlight>
                <a:latin typeface="Amnesty Trade Gothic Cn" panose="020B0506040303020004" pitchFamily="34" charset="0"/>
              </a:rPr>
              <a:t>onder</a:t>
            </a:r>
            <a:r>
              <a:rPr lang="en-US" sz="4400" dirty="0">
                <a:solidFill>
                  <a:schemeClr val="bg1"/>
                </a:solidFill>
                <a:highlight>
                  <a:srgbClr val="000000"/>
                </a:highlight>
                <a:latin typeface="Amnesty Trade Gothic Cn" panose="020B0506040303020004" pitchFamily="34" charset="0"/>
              </a:rPr>
              <a:t> de </a:t>
            </a:r>
            <a:r>
              <a:rPr lang="en-US" sz="4400" dirty="0" err="1">
                <a:solidFill>
                  <a:schemeClr val="bg1"/>
                </a:solidFill>
                <a:highlight>
                  <a:srgbClr val="000000"/>
                </a:highlight>
                <a:latin typeface="Amnesty Trade Gothic Cn" panose="020B0506040303020004" pitchFamily="34" charset="0"/>
              </a:rPr>
              <a:t>loep</a:t>
            </a:r>
            <a:endParaRPr lang="nl-NL" sz="4400" dirty="0" err="1">
              <a:solidFill>
                <a:schemeClr val="bg1"/>
              </a:solidFill>
              <a:latin typeface="Amnesty Trade Gothic Cn" panose="020B0506040303020004" pitchFamily="34" charset="0"/>
            </a:endParaRPr>
          </a:p>
        </p:txBody>
      </p:sp>
      <p:pic>
        <p:nvPicPr>
          <p:cNvPr id="3" name="Afbeelding 2" descr="Afbeelding met buiten, persoon, mensen, groep&#10;&#10;Automatisch gegenereerde beschrijving">
            <a:extLst>
              <a:ext uri="{FF2B5EF4-FFF2-40B4-BE49-F238E27FC236}">
                <a16:creationId xmlns:a16="http://schemas.microsoft.com/office/drawing/2014/main" id="{F8278FC2-CC10-E899-4A9E-F67481B61541}"/>
              </a:ext>
            </a:extLst>
          </p:cNvPr>
          <p:cNvPicPr>
            <a:picLocks noChangeAspect="1"/>
          </p:cNvPicPr>
          <p:nvPr/>
        </p:nvPicPr>
        <p:blipFill>
          <a:blip r:embed="rId3"/>
          <a:stretch>
            <a:fillRect/>
          </a:stretch>
        </p:blipFill>
        <p:spPr>
          <a:xfrm>
            <a:off x="786539" y="1023730"/>
            <a:ext cx="3207026" cy="4810539"/>
          </a:xfrm>
          <a:prstGeom prst="rect">
            <a:avLst/>
          </a:prstGeom>
          <a:effectLst>
            <a:softEdge rad="139700"/>
          </a:effectLst>
        </p:spPr>
      </p:pic>
    </p:spTree>
    <p:extLst>
      <p:ext uri="{BB962C8B-B14F-4D97-AF65-F5344CB8AC3E}">
        <p14:creationId xmlns:p14="http://schemas.microsoft.com/office/powerpoint/2010/main" val="274640924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26_Write for rights_Presentation" id="{46E47DBD-92FB-C64D-965C-C638C4BA2458}" vid="{16194BDC-9228-F249-B153-FAD024D6A1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3ef6810-5edc-4010-8ac5-5662b8b9199d">
      <Terms xmlns="http://schemas.microsoft.com/office/infopath/2007/PartnerControls"/>
    </lcf76f155ced4ddcb4097134ff3c332f>
    <TaxCatchAll xmlns="138e79af-97e9-467e-b691-fc96845a506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8" ma:contentTypeDescription="Create a new document." ma:contentTypeScope="" ma:versionID="93ea7bfb0423db0904a5e113386e8c10">
  <xsd:schema xmlns:xsd="http://www.w3.org/2001/XMLSchema" xmlns:xs="http://www.w3.org/2001/XMLSchema" xmlns:p="http://schemas.microsoft.com/office/2006/metadata/properties" xmlns:ns2="e3ef6810-5edc-4010-8ac5-5662b8b9199d" xmlns:ns3="bf249ecd-6919-40e3-99b7-13f982a6b9db" xmlns:ns4="138e79af-97e9-467e-b691-fc96845a5065" targetNamespace="http://schemas.microsoft.com/office/2006/metadata/properties" ma:root="true" ma:fieldsID="1edd1211eee96e42cfc26a2fa9feeccf" ns2:_="" ns3:_="" ns4:_="">
    <xsd:import namespace="e3ef6810-5edc-4010-8ac5-5662b8b9199d"/>
    <xsd:import namespace="bf249ecd-6919-40e3-99b7-13f982a6b9db"/>
    <xsd:import namespace="138e79af-97e9-467e-b691-fc96845a506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8e79af-97e9-467e-b691-fc96845a506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4d8689f-c83f-4567-853b-ab39a6a01d1d}" ma:internalName="TaxCatchAll" ma:showField="CatchAllData" ma:web="bf249ecd-6919-40e3-99b7-13f982a6b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AD3406-DB49-4177-9CDF-5D6377BB36ED}">
  <ds:schemaRefs>
    <ds:schemaRef ds:uri="http://schemas.microsoft.com/office/2006/metadata/properties"/>
    <ds:schemaRef ds:uri="http://schemas.microsoft.com/office/infopath/2007/PartnerControls"/>
    <ds:schemaRef ds:uri="e3ef6810-5edc-4010-8ac5-5662b8b9199d"/>
    <ds:schemaRef ds:uri="138e79af-97e9-467e-b691-fc96845a5065"/>
  </ds:schemaRefs>
</ds:datastoreItem>
</file>

<file path=customXml/itemProps2.xml><?xml version="1.0" encoding="utf-8"?>
<ds:datastoreItem xmlns:ds="http://schemas.openxmlformats.org/officeDocument/2006/customXml" ds:itemID="{153143D5-41BC-40DB-8250-3C4E0870FE3E}">
  <ds:schemaRefs>
    <ds:schemaRef ds:uri="http://schemas.microsoft.com/sharepoint/v3/contenttype/forms"/>
  </ds:schemaRefs>
</ds:datastoreItem>
</file>

<file path=customXml/itemProps3.xml><?xml version="1.0" encoding="utf-8"?>
<ds:datastoreItem xmlns:ds="http://schemas.openxmlformats.org/officeDocument/2006/customXml" ds:itemID="{9E776FD1-B34A-4D7A-93B3-16B0A82DA6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ef6810-5edc-4010-8ac5-5662b8b9199d"/>
    <ds:schemaRef ds:uri="bf249ecd-6919-40e3-99b7-13f982a6b9db"/>
    <ds:schemaRef ds:uri="138e79af-97e9-467e-b691-fc96845a50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AMNI26_Write for rights_PresentationV2</Template>
  <TotalTime>0</TotalTime>
  <Words>471</Words>
  <Application>Microsoft Office PowerPoint</Application>
  <PresentationFormat>Breedbeeld</PresentationFormat>
  <Paragraphs>58</Paragraphs>
  <Slides>15</Slides>
  <Notes>0</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15</vt:i4>
      </vt:variant>
    </vt:vector>
  </HeadingPairs>
  <TitlesOfParts>
    <vt:vector size="21" baseType="lpstr">
      <vt:lpstr>Amnesty Trade Gothic</vt:lpstr>
      <vt:lpstr>Amnesty Trade Gothic Cn</vt:lpstr>
      <vt:lpstr>Arial</vt:lpstr>
      <vt:lpstr>Calibri</vt:lpstr>
      <vt:lpstr>Calibri Light</vt:lpstr>
      <vt:lpstr>Kantoorthema</vt:lpstr>
      <vt:lpstr>PowerPoint-presentatie</vt:lpstr>
      <vt:lpstr>Inhoud van de les</vt:lpstr>
      <vt:lpstr>PowerPoint-presentatie</vt:lpstr>
      <vt:lpstr>Yren Rotela en Mariana Sepúlveda</vt:lpstr>
      <vt:lpstr>PowerPoint-presentatie</vt:lpstr>
      <vt:lpstr>PowerPoint-presentatie</vt:lpstr>
      <vt:lpstr>PowerPoint-presentatie</vt:lpstr>
      <vt:lpstr>PowerPoint-presentatie</vt:lpstr>
      <vt:lpstr>Mensenrechten onder de loep</vt:lpstr>
      <vt:lpstr>PowerPoint-presentatie</vt:lpstr>
      <vt:lpstr>Het demonstratierecht in Nederland</vt:lpstr>
      <vt:lpstr>Kijk de video over demonstratierecht</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Gemma Molenaar</dc:creator>
  <cp:lastModifiedBy>Gemma Molenaar</cp:lastModifiedBy>
  <cp:revision>184</cp:revision>
  <dcterms:created xsi:type="dcterms:W3CDTF">2022-11-01T13:14:00Z</dcterms:created>
  <dcterms:modified xsi:type="dcterms:W3CDTF">2022-11-15T12:20:45Z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085100-56a4-4662-94ad-723e9994b959_Enabled">
    <vt:lpwstr>true</vt:lpwstr>
  </property>
  <property fmtid="{D5CDD505-2E9C-101B-9397-08002B2CF9AE}" pid="3" name="MSIP_Label_ab085100-56a4-4662-94ad-723e9994b959_SetDate">
    <vt:lpwstr>2022-11-04T09:55:41Z</vt:lpwstr>
  </property>
  <property fmtid="{D5CDD505-2E9C-101B-9397-08002B2CF9AE}" pid="4" name="MSIP_Label_ab085100-56a4-4662-94ad-723e9994b959_Method">
    <vt:lpwstr>Standard</vt:lpwstr>
  </property>
  <property fmtid="{D5CDD505-2E9C-101B-9397-08002B2CF9AE}" pid="5" name="MSIP_Label_ab085100-56a4-4662-94ad-723e9994b959_Name">
    <vt:lpwstr>ab085100-56a4-4662-94ad-723e9994b959</vt:lpwstr>
  </property>
  <property fmtid="{D5CDD505-2E9C-101B-9397-08002B2CF9AE}" pid="6" name="MSIP_Label_ab085100-56a4-4662-94ad-723e9994b959_SiteId">
    <vt:lpwstr>c2dbf829-378d-44c1-b47a-1c043924ddf3</vt:lpwstr>
  </property>
  <property fmtid="{D5CDD505-2E9C-101B-9397-08002B2CF9AE}" pid="7" name="MSIP_Label_ab085100-56a4-4662-94ad-723e9994b959_ActionId">
    <vt:lpwstr>7621349a-835a-42a7-a6ec-38b694102289</vt:lpwstr>
  </property>
  <property fmtid="{D5CDD505-2E9C-101B-9397-08002B2CF9AE}" pid="8" name="MSIP_Label_ab085100-56a4-4662-94ad-723e9994b959_ContentBits">
    <vt:lpwstr>0</vt:lpwstr>
  </property>
  <property fmtid="{D5CDD505-2E9C-101B-9397-08002B2CF9AE}" pid="9" name="ContentTypeId">
    <vt:lpwstr>0x010100B1F06E9711FE5E419F4E1176E551A75A</vt:lpwstr>
  </property>
  <property fmtid="{D5CDD505-2E9C-101B-9397-08002B2CF9AE}" pid="10" name="MediaServiceImageTags">
    <vt:lpwstr/>
  </property>
</Properties>
</file>