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56" r:id="rId5"/>
    <p:sldId id="274" r:id="rId6"/>
    <p:sldId id="275" r:id="rId7"/>
    <p:sldId id="315" r:id="rId8"/>
    <p:sldId id="311" r:id="rId9"/>
    <p:sldId id="316" r:id="rId10"/>
    <p:sldId id="314" r:id="rId11"/>
    <p:sldId id="318" r:id="rId12"/>
    <p:sldId id="321" r:id="rId13"/>
    <p:sldId id="320" r:id="rId14"/>
    <p:sldId id="312" r:id="rId15"/>
    <p:sldId id="276" r:id="rId16"/>
    <p:sldId id="271" r:id="rId17"/>
    <p:sldId id="277" r:id="rId18"/>
    <p:sldId id="267" r:id="rId19"/>
    <p:sldId id="278" r:id="rId20"/>
    <p:sldId id="258" r:id="rId21"/>
    <p:sldId id="269" r:id="rId22"/>
    <p:sldId id="273" r:id="rId23"/>
    <p:sldId id="279" r:id="rId24"/>
    <p:sldId id="268" r:id="rId25"/>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C6C0"/>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1D81B4-DE8E-4801-AB60-070D1F0415CE}" v="1" dt="2022-11-18T09:57:58.6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00"/>
    <p:restoredTop sz="69761" autoAdjust="0"/>
  </p:normalViewPr>
  <p:slideViewPr>
    <p:cSldViewPr snapToGrid="0">
      <p:cViewPr varScale="1">
        <p:scale>
          <a:sx n="60" d="100"/>
          <a:sy n="60" d="100"/>
        </p:scale>
        <p:origin x="1685"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mma Molenaar" userId="1b817729-da00-46ab-85a3-44e586fec52a" providerId="ADAL" clId="{351D81B4-DE8E-4801-AB60-070D1F0415CE}"/>
    <pc:docChg chg="addSld delSld modSld">
      <pc:chgData name="Gemma Molenaar" userId="1b817729-da00-46ab-85a3-44e586fec52a" providerId="ADAL" clId="{351D81B4-DE8E-4801-AB60-070D1F0415CE}" dt="2022-11-18T10:00:46.163" v="2" actId="1076"/>
      <pc:docMkLst>
        <pc:docMk/>
      </pc:docMkLst>
      <pc:sldChg chg="del">
        <pc:chgData name="Gemma Molenaar" userId="1b817729-da00-46ab-85a3-44e586fec52a" providerId="ADAL" clId="{351D81B4-DE8E-4801-AB60-070D1F0415CE}" dt="2022-11-18T09:58:01.152" v="1" actId="47"/>
        <pc:sldMkLst>
          <pc:docMk/>
          <pc:sldMk cId="2474968934" sldId="319"/>
        </pc:sldMkLst>
      </pc:sldChg>
      <pc:sldChg chg="modSp mod">
        <pc:chgData name="Gemma Molenaar" userId="1b817729-da00-46ab-85a3-44e586fec52a" providerId="ADAL" clId="{351D81B4-DE8E-4801-AB60-070D1F0415CE}" dt="2022-11-18T10:00:46.163" v="2" actId="1076"/>
        <pc:sldMkLst>
          <pc:docMk/>
          <pc:sldMk cId="2973016087" sldId="320"/>
        </pc:sldMkLst>
        <pc:spChg chg="mod">
          <ac:chgData name="Gemma Molenaar" userId="1b817729-da00-46ab-85a3-44e586fec52a" providerId="ADAL" clId="{351D81B4-DE8E-4801-AB60-070D1F0415CE}" dt="2022-11-18T10:00:46.163" v="2" actId="1076"/>
          <ac:spMkLst>
            <pc:docMk/>
            <pc:sldMk cId="2973016087" sldId="320"/>
            <ac:spMk id="3" creationId="{D1B93282-4F5F-DC76-CBB6-68B5D470D7DD}"/>
          </ac:spMkLst>
        </pc:spChg>
      </pc:sldChg>
      <pc:sldChg chg="add">
        <pc:chgData name="Gemma Molenaar" userId="1b817729-da00-46ab-85a3-44e586fec52a" providerId="ADAL" clId="{351D81B4-DE8E-4801-AB60-070D1F0415CE}" dt="2022-11-18T09:57:58.679" v="0"/>
        <pc:sldMkLst>
          <pc:docMk/>
          <pc:sldMk cId="3712202381" sldId="3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12D105-5244-3E47-8AD6-498CA1D951DE}" type="datetimeFigureOut">
              <a:rPr lang="nl-NL" smtClean="0"/>
              <a:t>18-11-2022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67FD2C-99F6-784D-9711-814F1D84830A}" type="slidenum">
              <a:rPr lang="nl-NL" smtClean="0"/>
              <a:t>‹nr.›</a:t>
            </a:fld>
            <a:endParaRPr lang="nl-NL"/>
          </a:p>
        </p:txBody>
      </p:sp>
    </p:spTree>
    <p:extLst>
      <p:ext uri="{BB962C8B-B14F-4D97-AF65-F5344CB8AC3E}">
        <p14:creationId xmlns:p14="http://schemas.microsoft.com/office/powerpoint/2010/main" val="162936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Kies de dia’s van de mensenrechtenactivist waar jouw les over zal gaan. </a:t>
            </a:r>
          </a:p>
          <a:p>
            <a:r>
              <a:rPr lang="nl-NL" dirty="0"/>
              <a:t>Je kunt ervoor kiezen om de PowerPoint aan te vullen door aan de hand van de informatie in de lesbrief, de video of de website (www.writeforrights.nl)</a:t>
            </a:r>
          </a:p>
        </p:txBody>
      </p:sp>
      <p:sp>
        <p:nvSpPr>
          <p:cNvPr id="4" name="Tijdelijke aanduiding voor dianummer 3"/>
          <p:cNvSpPr>
            <a:spLocks noGrp="1"/>
          </p:cNvSpPr>
          <p:nvPr>
            <p:ph type="sldNum" sz="quarter" idx="5"/>
          </p:nvPr>
        </p:nvSpPr>
        <p:spPr/>
        <p:txBody>
          <a:bodyPr/>
          <a:lstStyle/>
          <a:p>
            <a:fld id="{F667FD2C-99F6-784D-9711-814F1D84830A}" type="slidenum">
              <a:rPr lang="nl-NL" smtClean="0"/>
              <a:t>3</a:t>
            </a:fld>
            <a:endParaRPr lang="nl-NL"/>
          </a:p>
        </p:txBody>
      </p:sp>
    </p:spTree>
    <p:extLst>
      <p:ext uri="{BB962C8B-B14F-4D97-AF65-F5344CB8AC3E}">
        <p14:creationId xmlns:p14="http://schemas.microsoft.com/office/powerpoint/2010/main" val="3029536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04A1409-09FB-D048-A463-3297D351A23F}" type="slidenum">
              <a:rPr lang="nl-NL" smtClean="0"/>
              <a:t>4</a:t>
            </a:fld>
            <a:endParaRPr lang="nl-NL"/>
          </a:p>
        </p:txBody>
      </p:sp>
    </p:spTree>
    <p:extLst>
      <p:ext uri="{BB962C8B-B14F-4D97-AF65-F5344CB8AC3E}">
        <p14:creationId xmlns:p14="http://schemas.microsoft.com/office/powerpoint/2010/main" val="3007182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04A1409-09FB-D048-A463-3297D351A23F}" type="slidenum">
              <a:rPr lang="nl-NL" smtClean="0"/>
              <a:t>10</a:t>
            </a:fld>
            <a:endParaRPr lang="nl-NL"/>
          </a:p>
        </p:txBody>
      </p:sp>
    </p:spTree>
    <p:extLst>
      <p:ext uri="{BB962C8B-B14F-4D97-AF65-F5344CB8AC3E}">
        <p14:creationId xmlns:p14="http://schemas.microsoft.com/office/powerpoint/2010/main" val="1784129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leerlingen gaan nu onderzoek doen naar de mensen mensenrechten die de activisten verdedigen.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Ook komen ze meer te weten over het land van de activist en onder welke omstandigheden de mensenrechtenactivist moet werken.</a:t>
            </a:r>
          </a:p>
          <a:p>
            <a:endParaRPr lang="nl-NL" dirty="0"/>
          </a:p>
        </p:txBody>
      </p:sp>
      <p:sp>
        <p:nvSpPr>
          <p:cNvPr id="4" name="Tijdelijke aanduiding voor dianummer 3"/>
          <p:cNvSpPr>
            <a:spLocks noGrp="1"/>
          </p:cNvSpPr>
          <p:nvPr>
            <p:ph type="sldNum" sz="quarter" idx="5"/>
          </p:nvPr>
        </p:nvSpPr>
        <p:spPr/>
        <p:txBody>
          <a:bodyPr/>
          <a:lstStyle/>
          <a:p>
            <a:fld id="{F667FD2C-99F6-784D-9711-814F1D84830A}" type="slidenum">
              <a:rPr lang="nl-NL" smtClean="0"/>
              <a:t>12</a:t>
            </a:fld>
            <a:endParaRPr lang="nl-NL"/>
          </a:p>
        </p:txBody>
      </p:sp>
    </p:spTree>
    <p:extLst>
      <p:ext uri="{BB962C8B-B14F-4D97-AF65-F5344CB8AC3E}">
        <p14:creationId xmlns:p14="http://schemas.microsoft.com/office/powerpoint/2010/main" val="3368017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dia is te gebruiken voor een introductie over het land waar de mensenrechtenverdediger vandaan komt. </a:t>
            </a:r>
          </a:p>
          <a:p>
            <a:r>
              <a:rPr lang="nl-NL" dirty="0"/>
              <a:t>Zet de naam van het land bovenaan de dia en vul de dia puntsgewijs aan met informatie uit de lesbrief en eventueel de groetenkaart. </a:t>
            </a:r>
          </a:p>
        </p:txBody>
      </p:sp>
      <p:sp>
        <p:nvSpPr>
          <p:cNvPr id="4" name="Tijdelijke aanduiding voor dianummer 3"/>
          <p:cNvSpPr>
            <a:spLocks noGrp="1"/>
          </p:cNvSpPr>
          <p:nvPr>
            <p:ph type="sldNum" sz="quarter" idx="5"/>
          </p:nvPr>
        </p:nvSpPr>
        <p:spPr/>
        <p:txBody>
          <a:bodyPr/>
          <a:lstStyle/>
          <a:p>
            <a:fld id="{F667FD2C-99F6-784D-9711-814F1D84830A}" type="slidenum">
              <a:rPr lang="nl-NL" smtClean="0"/>
              <a:t>13</a:t>
            </a:fld>
            <a:endParaRPr lang="nl-NL"/>
          </a:p>
        </p:txBody>
      </p:sp>
    </p:spTree>
    <p:extLst>
      <p:ext uri="{BB962C8B-B14F-4D97-AF65-F5344CB8AC3E}">
        <p14:creationId xmlns:p14="http://schemas.microsoft.com/office/powerpoint/2010/main" val="2092609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deze dia vind je een beschrijving van de opdracht die de leerlingen in hun werkblad hebben staan. </a:t>
            </a:r>
          </a:p>
        </p:txBody>
      </p:sp>
      <p:sp>
        <p:nvSpPr>
          <p:cNvPr id="4" name="Tijdelijke aanduiding voor dianummer 3"/>
          <p:cNvSpPr>
            <a:spLocks noGrp="1"/>
          </p:cNvSpPr>
          <p:nvPr>
            <p:ph type="sldNum" sz="quarter" idx="5"/>
          </p:nvPr>
        </p:nvSpPr>
        <p:spPr/>
        <p:txBody>
          <a:bodyPr/>
          <a:lstStyle/>
          <a:p>
            <a:fld id="{F667FD2C-99F6-784D-9711-814F1D84830A}" type="slidenum">
              <a:rPr lang="nl-NL" smtClean="0"/>
              <a:t>15</a:t>
            </a:fld>
            <a:endParaRPr lang="nl-NL"/>
          </a:p>
        </p:txBody>
      </p:sp>
    </p:spTree>
    <p:extLst>
      <p:ext uri="{BB962C8B-B14F-4D97-AF65-F5344CB8AC3E}">
        <p14:creationId xmlns:p14="http://schemas.microsoft.com/office/powerpoint/2010/main" val="3030022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Vul op de puntjes de naam in van de activist waar jouw les over gaat. </a:t>
            </a:r>
          </a:p>
        </p:txBody>
      </p:sp>
      <p:sp>
        <p:nvSpPr>
          <p:cNvPr id="4" name="Tijdelijke aanduiding voor dianummer 3"/>
          <p:cNvSpPr>
            <a:spLocks noGrp="1"/>
          </p:cNvSpPr>
          <p:nvPr>
            <p:ph type="sldNum" sz="quarter" idx="5"/>
          </p:nvPr>
        </p:nvSpPr>
        <p:spPr/>
        <p:txBody>
          <a:bodyPr/>
          <a:lstStyle/>
          <a:p>
            <a:fld id="{F667FD2C-99F6-784D-9711-814F1D84830A}" type="slidenum">
              <a:rPr lang="nl-NL" smtClean="0"/>
              <a:t>19</a:t>
            </a:fld>
            <a:endParaRPr lang="nl-NL"/>
          </a:p>
        </p:txBody>
      </p:sp>
    </p:spTree>
    <p:extLst>
      <p:ext uri="{BB962C8B-B14F-4D97-AF65-F5344CB8AC3E}">
        <p14:creationId xmlns:p14="http://schemas.microsoft.com/office/powerpoint/2010/main" val="9290599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297DAD-0D4D-68CE-C948-B132E8632A3B}"/>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197112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B54B6B-982A-E0F2-3E9C-52762D822134}"/>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E0B036E7-6B34-566B-C5EB-D8B410ABE921}"/>
              </a:ext>
            </a:extLst>
          </p:cNvPr>
          <p:cNvPicPr>
            <a:picLocks noChangeAspect="1"/>
          </p:cNvPicPr>
          <p:nvPr userDrawn="1"/>
        </p:nvPicPr>
        <p:blipFill>
          <a:blip r:embed="rId3"/>
          <a:stretch>
            <a:fillRect/>
          </a:stretch>
        </p:blipFill>
        <p:spPr>
          <a:xfrm>
            <a:off x="8336546" y="532296"/>
            <a:ext cx="3305490" cy="1543807"/>
          </a:xfrm>
          <a:prstGeom prst="rect">
            <a:avLst/>
          </a:prstGeom>
        </p:spPr>
      </p:pic>
      <p:sp>
        <p:nvSpPr>
          <p:cNvPr id="3" name="Title Placeholder 1">
            <a:extLst>
              <a:ext uri="{FF2B5EF4-FFF2-40B4-BE49-F238E27FC236}">
                <a16:creationId xmlns:a16="http://schemas.microsoft.com/office/drawing/2014/main" id="{88010A22-0851-AD6D-4688-79B12050A6FD}"/>
              </a:ext>
            </a:extLst>
          </p:cNvPr>
          <p:cNvSpPr>
            <a:spLocks noGrp="1"/>
          </p:cNvSpPr>
          <p:nvPr>
            <p:ph type="title"/>
          </p:nvPr>
        </p:nvSpPr>
        <p:spPr>
          <a:xfrm>
            <a:off x="549964" y="5784574"/>
            <a:ext cx="7786582" cy="711889"/>
          </a:xfrm>
          <a:prstGeom prst="rect">
            <a:avLst/>
          </a:prstGeom>
        </p:spPr>
        <p:txBody>
          <a:bodyPr vert="horz" lIns="91440" tIns="45720" rIns="91440" bIns="45720" rtlCol="0" anchor="ctr">
            <a:normAutofit/>
          </a:bodyPr>
          <a:lstStyle>
            <a:lvl1pPr>
              <a:defRPr sz="2500" b="1" i="0">
                <a:latin typeface="Amnesty Trade Gothic" panose="020B0503040303020004" pitchFamily="34" charset="77"/>
              </a:defRPr>
            </a:lvl1pPr>
          </a:lstStyle>
          <a:p>
            <a:r>
              <a:rPr lang="nl-NL"/>
              <a:t>Klik om stijl te bewerken</a:t>
            </a:r>
            <a:endParaRPr lang="en-NL"/>
          </a:p>
        </p:txBody>
      </p:sp>
    </p:spTree>
    <p:extLst>
      <p:ext uri="{BB962C8B-B14F-4D97-AF65-F5344CB8AC3E}">
        <p14:creationId xmlns:p14="http://schemas.microsoft.com/office/powerpoint/2010/main" val="199711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tent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3D8E1AAF-9DDE-57D8-6C95-5B75A36E91AE}"/>
              </a:ext>
            </a:extLst>
          </p:cNvPr>
          <p:cNvSpPr>
            <a:spLocks noGrp="1"/>
          </p:cNvSpPr>
          <p:nvPr>
            <p:ph idx="1"/>
          </p:nvPr>
        </p:nvSpPr>
        <p:spPr>
          <a:xfrm>
            <a:off x="5509592" y="2506662"/>
            <a:ext cx="6327912"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2" name="Title Placeholder 1">
            <a:extLst>
              <a:ext uri="{FF2B5EF4-FFF2-40B4-BE49-F238E27FC236}">
                <a16:creationId xmlns:a16="http://schemas.microsoft.com/office/drawing/2014/main" id="{6DECBCD2-FA27-9BB0-18DD-B22AE7F1A628}"/>
              </a:ext>
            </a:extLst>
          </p:cNvPr>
          <p:cNvSpPr>
            <a:spLocks noGrp="1"/>
          </p:cNvSpPr>
          <p:nvPr>
            <p:ph type="title"/>
          </p:nvPr>
        </p:nvSpPr>
        <p:spPr>
          <a:xfrm>
            <a:off x="5509590" y="1036222"/>
            <a:ext cx="6327913" cy="1325563"/>
          </a:xfrm>
          <a:prstGeom prst="rect">
            <a:avLst/>
          </a:prstGeom>
        </p:spPr>
        <p:txBody>
          <a:bodyPr vert="horz" lIns="91440" tIns="45720" rIns="91440" bIns="45720" rtlCol="0" anchor="ctr">
            <a:normAutofit/>
          </a:bodyPr>
          <a:lstStyle>
            <a:lvl1pPr>
              <a:defRPr sz="4000" b="1" i="0">
                <a:latin typeface="Amnesty Trade Gothic" panose="020B0503040303020004" pitchFamily="34" charset="77"/>
              </a:defRPr>
            </a:lvl1pPr>
          </a:lstStyle>
          <a:p>
            <a:r>
              <a:rPr lang="nl-NL"/>
              <a:t>Klik om stijl te bewerken</a:t>
            </a:r>
            <a:endParaRPr lang="en-NL"/>
          </a:p>
        </p:txBody>
      </p:sp>
    </p:spTree>
    <p:extLst>
      <p:ext uri="{BB962C8B-B14F-4D97-AF65-F5344CB8AC3E}">
        <p14:creationId xmlns:p14="http://schemas.microsoft.com/office/powerpoint/2010/main" val="2158112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12" name="Content Placeholder 2">
            <a:extLst>
              <a:ext uri="{FF2B5EF4-FFF2-40B4-BE49-F238E27FC236}">
                <a16:creationId xmlns:a16="http://schemas.microsoft.com/office/drawing/2014/main" id="{F481CEB1-0FBB-C60E-56C8-6C16A35E1DBE}"/>
              </a:ext>
            </a:extLst>
          </p:cNvPr>
          <p:cNvSpPr>
            <a:spLocks noGrp="1"/>
          </p:cNvSpPr>
          <p:nvPr>
            <p:ph idx="1"/>
          </p:nvPr>
        </p:nvSpPr>
        <p:spPr>
          <a:xfrm>
            <a:off x="549964" y="2506662"/>
            <a:ext cx="6427305"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3" name="Title Placeholder 1">
            <a:extLst>
              <a:ext uri="{FF2B5EF4-FFF2-40B4-BE49-F238E27FC236}">
                <a16:creationId xmlns:a16="http://schemas.microsoft.com/office/drawing/2014/main" id="{A68E514F-2A61-D202-5EEB-8743D44FAE34}"/>
              </a:ext>
            </a:extLst>
          </p:cNvPr>
          <p:cNvSpPr>
            <a:spLocks noGrp="1"/>
          </p:cNvSpPr>
          <p:nvPr>
            <p:ph type="title"/>
          </p:nvPr>
        </p:nvSpPr>
        <p:spPr>
          <a:xfrm>
            <a:off x="549964" y="1036222"/>
            <a:ext cx="6427305" cy="1325563"/>
          </a:xfrm>
          <a:prstGeom prst="rect">
            <a:avLst/>
          </a:prstGeom>
        </p:spPr>
        <p:txBody>
          <a:bodyPr vert="horz" lIns="91440" tIns="45720" rIns="91440" bIns="45720" rtlCol="0" anchor="ctr">
            <a:normAutofit/>
          </a:bodyPr>
          <a:lstStyle>
            <a:lvl1pPr>
              <a:defRPr sz="4000" b="1" i="0">
                <a:latin typeface="Amnesty Trade Gothic" panose="020B0503040303020004" pitchFamily="34" charset="77"/>
              </a:defRPr>
            </a:lvl1pPr>
          </a:lstStyle>
          <a:p>
            <a:r>
              <a:rPr lang="nl-NL"/>
              <a:t>Klik om stijl te bewerken</a:t>
            </a:r>
            <a:endParaRPr lang="en-NL"/>
          </a:p>
        </p:txBody>
      </p:sp>
    </p:spTree>
    <p:extLst>
      <p:ext uri="{BB962C8B-B14F-4D97-AF65-F5344CB8AC3E}">
        <p14:creationId xmlns:p14="http://schemas.microsoft.com/office/powerpoint/2010/main" val="2450158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1603AEEC-A6CA-B3D8-ACCE-2F5C7FC2C411}"/>
              </a:ext>
            </a:extLst>
          </p:cNvPr>
          <p:cNvSpPr>
            <a:spLocks noGrp="1"/>
          </p:cNvSpPr>
          <p:nvPr>
            <p:ph type="title"/>
          </p:nvPr>
        </p:nvSpPr>
        <p:spPr>
          <a:xfrm>
            <a:off x="6096000"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solidFill>
                  <a:srgbClr val="FFFFFF"/>
                </a:solidFill>
                <a:effectLst/>
                <a:latin typeface="Amnesty Trade Gothic" panose="020B0503040303020004" pitchFamily="34" charset="77"/>
              </a:rPr>
              <a:t>Klik om stijl te bewerken</a:t>
            </a:r>
            <a:endParaRPr lang="en-GB">
              <a:solidFill>
                <a:srgbClr val="FFFFFF"/>
              </a:solidFill>
              <a:effectLst/>
              <a:latin typeface="Amnesty Trade Gothic" panose="020B0503040303020004" pitchFamily="34" charset="77"/>
            </a:endParaRPr>
          </a:p>
        </p:txBody>
      </p:sp>
      <p:sp>
        <p:nvSpPr>
          <p:cNvPr id="10" name="Content Placeholder 2">
            <a:extLst>
              <a:ext uri="{FF2B5EF4-FFF2-40B4-BE49-F238E27FC236}">
                <a16:creationId xmlns:a16="http://schemas.microsoft.com/office/drawing/2014/main" id="{7EE3ABCC-FA70-FA46-2838-16D69BA4809D}"/>
              </a:ext>
            </a:extLst>
          </p:cNvPr>
          <p:cNvSpPr>
            <a:spLocks noGrp="1"/>
          </p:cNvSpPr>
          <p:nvPr>
            <p:ph idx="1"/>
          </p:nvPr>
        </p:nvSpPr>
        <p:spPr>
          <a:xfrm>
            <a:off x="6096000"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2331692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FF14FB3C-E564-4A46-F463-E1B54B4B47D4}"/>
              </a:ext>
            </a:extLst>
          </p:cNvPr>
          <p:cNvSpPr>
            <a:spLocks noGrp="1"/>
          </p:cNvSpPr>
          <p:nvPr>
            <p:ph type="title"/>
          </p:nvPr>
        </p:nvSpPr>
        <p:spPr>
          <a:xfrm>
            <a:off x="549965"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solidFill>
                  <a:srgbClr val="FFFFFF"/>
                </a:solidFill>
                <a:effectLst/>
                <a:latin typeface="Amnesty Trade Gothic" panose="020B0503040303020004" pitchFamily="34" charset="77"/>
              </a:rPr>
              <a:t>Klik om stijl te bewerken</a:t>
            </a:r>
            <a:endParaRPr lang="en-GB">
              <a:solidFill>
                <a:srgbClr val="FFFFFF"/>
              </a:solidFill>
              <a:effectLst/>
              <a:latin typeface="Amnesty Trade Gothic" panose="020B0503040303020004" pitchFamily="34" charset="77"/>
            </a:endParaRPr>
          </a:p>
        </p:txBody>
      </p:sp>
      <p:sp>
        <p:nvSpPr>
          <p:cNvPr id="10" name="Content Placeholder 2">
            <a:extLst>
              <a:ext uri="{FF2B5EF4-FFF2-40B4-BE49-F238E27FC236}">
                <a16:creationId xmlns:a16="http://schemas.microsoft.com/office/drawing/2014/main" id="{1892F6D6-1E76-7EBE-C50F-B8E076FBA66A}"/>
              </a:ext>
            </a:extLst>
          </p:cNvPr>
          <p:cNvSpPr>
            <a:spLocks noGrp="1"/>
          </p:cNvSpPr>
          <p:nvPr>
            <p:ph idx="1"/>
          </p:nvPr>
        </p:nvSpPr>
        <p:spPr>
          <a:xfrm>
            <a:off x="549965"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2452311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0F3F0599-26B5-8D9D-67CE-183C407D1F0F}"/>
              </a:ext>
            </a:extLst>
          </p:cNvPr>
          <p:cNvSpPr>
            <a:spLocks noGrp="1"/>
          </p:cNvSpPr>
          <p:nvPr>
            <p:ph type="title"/>
          </p:nvPr>
        </p:nvSpPr>
        <p:spPr>
          <a:xfrm>
            <a:off x="6096000"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solidFill>
                  <a:srgbClr val="FFFFFF"/>
                </a:solidFill>
                <a:effectLst/>
                <a:latin typeface="Amnesty Trade Gothic" panose="020B0503040303020004" pitchFamily="34" charset="77"/>
              </a:rPr>
              <a:t>Klik om stijl te bewerken</a:t>
            </a:r>
            <a:endParaRPr lang="en-GB">
              <a:solidFill>
                <a:srgbClr val="FFFFFF"/>
              </a:solidFill>
              <a:effectLst/>
              <a:latin typeface="Amnesty Trade Gothic" panose="020B0503040303020004" pitchFamily="34" charset="77"/>
            </a:endParaRPr>
          </a:p>
        </p:txBody>
      </p:sp>
      <p:sp>
        <p:nvSpPr>
          <p:cNvPr id="10" name="Content Placeholder 2">
            <a:extLst>
              <a:ext uri="{FF2B5EF4-FFF2-40B4-BE49-F238E27FC236}">
                <a16:creationId xmlns:a16="http://schemas.microsoft.com/office/drawing/2014/main" id="{BDAAAE18-ADE3-B5CE-47DC-1971EA1B3379}"/>
              </a:ext>
            </a:extLst>
          </p:cNvPr>
          <p:cNvSpPr>
            <a:spLocks noGrp="1"/>
          </p:cNvSpPr>
          <p:nvPr>
            <p:ph idx="1"/>
          </p:nvPr>
        </p:nvSpPr>
        <p:spPr>
          <a:xfrm>
            <a:off x="6096000"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3751615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A6EFF631-5C94-0AD9-AB34-94984142A87E}"/>
              </a:ext>
            </a:extLst>
          </p:cNvPr>
          <p:cNvSpPr txBox="1">
            <a:spLocks/>
          </p:cNvSpPr>
          <p:nvPr userDrawn="1"/>
        </p:nvSpPr>
        <p:spPr>
          <a:xfrm>
            <a:off x="549965" y="1036222"/>
            <a:ext cx="574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highlight>
                  <a:srgbClr val="000000"/>
                </a:highlight>
                <a:latin typeface="Amnesty Trade Gothic" panose="020B0503040303020004" pitchFamily="34" charset="77"/>
                <a:ea typeface="+mj-ea"/>
                <a:cs typeface="+mj-cs"/>
              </a:defRPr>
            </a:lvl1pPr>
          </a:lstStyle>
          <a:p>
            <a:endParaRPr lang="en-NL"/>
          </a:p>
        </p:txBody>
      </p:sp>
      <p:sp>
        <p:nvSpPr>
          <p:cNvPr id="11" name="Title 1">
            <a:extLst>
              <a:ext uri="{FF2B5EF4-FFF2-40B4-BE49-F238E27FC236}">
                <a16:creationId xmlns:a16="http://schemas.microsoft.com/office/drawing/2014/main" id="{AF784F1D-C821-9978-1C66-DBD97133848F}"/>
              </a:ext>
            </a:extLst>
          </p:cNvPr>
          <p:cNvSpPr>
            <a:spLocks noGrp="1"/>
          </p:cNvSpPr>
          <p:nvPr>
            <p:ph type="title"/>
          </p:nvPr>
        </p:nvSpPr>
        <p:spPr>
          <a:xfrm>
            <a:off x="549965"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t>Klik om stijl te bewerken</a:t>
            </a:r>
            <a:endParaRPr lang="en-NL"/>
          </a:p>
        </p:txBody>
      </p:sp>
      <p:sp>
        <p:nvSpPr>
          <p:cNvPr id="12" name="Content Placeholder 2">
            <a:extLst>
              <a:ext uri="{FF2B5EF4-FFF2-40B4-BE49-F238E27FC236}">
                <a16:creationId xmlns:a16="http://schemas.microsoft.com/office/drawing/2014/main" id="{38BDB186-1205-0E63-0115-B23610337B30}"/>
              </a:ext>
            </a:extLst>
          </p:cNvPr>
          <p:cNvSpPr>
            <a:spLocks noGrp="1"/>
          </p:cNvSpPr>
          <p:nvPr>
            <p:ph idx="1"/>
          </p:nvPr>
        </p:nvSpPr>
        <p:spPr>
          <a:xfrm>
            <a:off x="549965"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241218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5E208F2-E050-AAF4-6015-3011FAA3A3A1}"/>
              </a:ext>
            </a:extLst>
          </p:cNvPr>
          <p:cNvSpPr>
            <a:spLocks noGrp="1"/>
          </p:cNvSpPr>
          <p:nvPr>
            <p:ph type="title"/>
          </p:nvPr>
        </p:nvSpPr>
        <p:spPr>
          <a:xfrm>
            <a:off x="6096000"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t>Klik om stijl te bewerken</a:t>
            </a:r>
            <a:endParaRPr lang="en-NL"/>
          </a:p>
        </p:txBody>
      </p:sp>
      <p:sp>
        <p:nvSpPr>
          <p:cNvPr id="9" name="Content Placeholder 2">
            <a:extLst>
              <a:ext uri="{FF2B5EF4-FFF2-40B4-BE49-F238E27FC236}">
                <a16:creationId xmlns:a16="http://schemas.microsoft.com/office/drawing/2014/main" id="{E1235AA1-D664-F327-7E58-1A2F1F6EBD36}"/>
              </a:ext>
            </a:extLst>
          </p:cNvPr>
          <p:cNvSpPr>
            <a:spLocks noGrp="1"/>
          </p:cNvSpPr>
          <p:nvPr>
            <p:ph idx="1"/>
          </p:nvPr>
        </p:nvSpPr>
        <p:spPr>
          <a:xfrm>
            <a:off x="6096000"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1388675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3507533F-8000-95B0-F999-130B8DDA4062}"/>
              </a:ext>
            </a:extLst>
          </p:cNvPr>
          <p:cNvSpPr>
            <a:spLocks noGrp="1"/>
          </p:cNvSpPr>
          <p:nvPr>
            <p:ph type="title"/>
          </p:nvPr>
        </p:nvSpPr>
        <p:spPr>
          <a:xfrm>
            <a:off x="549965" y="1036222"/>
            <a:ext cx="5741504" cy="1325563"/>
          </a:xfrm>
        </p:spPr>
        <p:txBody>
          <a:bodyPr>
            <a:normAutofit/>
          </a:bodyPr>
          <a:lstStyle>
            <a:lvl1pPr>
              <a:defRPr sz="4000" b="1" i="0">
                <a:solidFill>
                  <a:schemeClr val="bg1"/>
                </a:solidFill>
                <a:highlight>
                  <a:srgbClr val="000000"/>
                </a:highlight>
                <a:latin typeface="Amnesty Trade Gothic" panose="020B0503040303020004" pitchFamily="34" charset="77"/>
              </a:defRPr>
            </a:lvl1pPr>
          </a:lstStyle>
          <a:p>
            <a:r>
              <a:rPr lang="nl-NL"/>
              <a:t>Klik om stijl te bewerken</a:t>
            </a:r>
            <a:endParaRPr lang="en-NL"/>
          </a:p>
        </p:txBody>
      </p:sp>
      <p:sp>
        <p:nvSpPr>
          <p:cNvPr id="10" name="Content Placeholder 2">
            <a:extLst>
              <a:ext uri="{FF2B5EF4-FFF2-40B4-BE49-F238E27FC236}">
                <a16:creationId xmlns:a16="http://schemas.microsoft.com/office/drawing/2014/main" id="{154B1B4A-A1ED-3E34-BA20-2101A4AFC898}"/>
              </a:ext>
            </a:extLst>
          </p:cNvPr>
          <p:cNvSpPr>
            <a:spLocks noGrp="1"/>
          </p:cNvSpPr>
          <p:nvPr>
            <p:ph idx="1"/>
          </p:nvPr>
        </p:nvSpPr>
        <p:spPr>
          <a:xfrm>
            <a:off x="549965" y="2506662"/>
            <a:ext cx="574150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Tree>
    <p:extLst>
      <p:ext uri="{BB962C8B-B14F-4D97-AF65-F5344CB8AC3E}">
        <p14:creationId xmlns:p14="http://schemas.microsoft.com/office/powerpoint/2010/main" val="3841428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B222D2-A7D9-3C64-5FCA-31A49065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NL"/>
          </a:p>
        </p:txBody>
      </p:sp>
      <p:sp>
        <p:nvSpPr>
          <p:cNvPr id="3" name="Text Placeholder 2">
            <a:extLst>
              <a:ext uri="{FF2B5EF4-FFF2-40B4-BE49-F238E27FC236}">
                <a16:creationId xmlns:a16="http://schemas.microsoft.com/office/drawing/2014/main" id="{FE508B64-407C-67F6-6961-AAEFFFA510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4" name="Date Placeholder 3">
            <a:extLst>
              <a:ext uri="{FF2B5EF4-FFF2-40B4-BE49-F238E27FC236}">
                <a16:creationId xmlns:a16="http://schemas.microsoft.com/office/drawing/2014/main" id="{D5CE675E-A121-29B9-F8A6-9865DE8AC6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38A79-3171-214A-828E-C6E5D0E0B06B}" type="datetimeFigureOut">
              <a:rPr lang="en-NL" smtClean="0"/>
              <a:t>11/18/2022</a:t>
            </a:fld>
            <a:endParaRPr lang="en-NL"/>
          </a:p>
        </p:txBody>
      </p:sp>
      <p:sp>
        <p:nvSpPr>
          <p:cNvPr id="5" name="Footer Placeholder 4">
            <a:extLst>
              <a:ext uri="{FF2B5EF4-FFF2-40B4-BE49-F238E27FC236}">
                <a16:creationId xmlns:a16="http://schemas.microsoft.com/office/drawing/2014/main" id="{1DEB2BF4-DED3-713E-852E-C80F437EE7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FCC45EE5-0E67-E4B3-29F4-C32708CCD6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2E6F4-A0A5-8A4B-A770-E5C014BFAA3F}" type="slidenum">
              <a:rPr lang="en-NL" smtClean="0"/>
              <a:t>‹nr.›</a:t>
            </a:fld>
            <a:endParaRPr lang="en-NL"/>
          </a:p>
        </p:txBody>
      </p:sp>
    </p:spTree>
    <p:extLst>
      <p:ext uri="{BB962C8B-B14F-4D97-AF65-F5344CB8AC3E}">
        <p14:creationId xmlns:p14="http://schemas.microsoft.com/office/powerpoint/2010/main" val="2492351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0.xml"/><Relationship Id="rId1" Type="http://schemas.openxmlformats.org/officeDocument/2006/relationships/video" Target="https://www.youtube.com/embed/R-N11-2cdZg?feature=oembed"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www.amnesty.n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0.xml"/><Relationship Id="rId1" Type="http://schemas.openxmlformats.org/officeDocument/2006/relationships/video" Target="https://www.youtube.com/embed/EjqJHBzMPrU?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0.xml"/><Relationship Id="rId1" Type="http://schemas.openxmlformats.org/officeDocument/2006/relationships/video" Target="https://www.youtube.com/embed/0DaW3j-Uo_E?feature=oembed"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0.xml"/><Relationship Id="rId1" Type="http://schemas.openxmlformats.org/officeDocument/2006/relationships/video" Target="https://www.youtube.com/embed/QFjkYGLhCRE?feature=oembed"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0.xml"/><Relationship Id="rId1" Type="http://schemas.openxmlformats.org/officeDocument/2006/relationships/video" Target="https://www.youtube.com/embed/-3HeFXbbdM4?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ABE2C8D-F9F9-A627-6B34-CC29A7A75658}"/>
              </a:ext>
            </a:extLst>
          </p:cNvPr>
          <p:cNvSpPr txBox="1"/>
          <p:nvPr/>
        </p:nvSpPr>
        <p:spPr>
          <a:xfrm rot="826637">
            <a:off x="1834117" y="3935080"/>
            <a:ext cx="4357957"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5200" b="1" dirty="0">
                <a:solidFill>
                  <a:schemeClr val="bg1"/>
                </a:solidFill>
                <a:highlight>
                  <a:srgbClr val="000000"/>
                </a:highlight>
                <a:latin typeface="Amnesty Trade Gothic Cn" panose="020B0506040303020004" pitchFamily="34" charset="0"/>
                <a:cs typeface="Calibri"/>
              </a:rPr>
              <a:t>VERDIEPINGSLES</a:t>
            </a:r>
          </a:p>
        </p:txBody>
      </p:sp>
    </p:spTree>
    <p:extLst>
      <p:ext uri="{BB962C8B-B14F-4D97-AF65-F5344CB8AC3E}">
        <p14:creationId xmlns:p14="http://schemas.microsoft.com/office/powerpoint/2010/main" val="1391440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B93282-4F5F-DC76-CBB6-68B5D470D7DD}"/>
              </a:ext>
            </a:extLst>
          </p:cNvPr>
          <p:cNvSpPr>
            <a:spLocks noGrp="1"/>
          </p:cNvSpPr>
          <p:nvPr>
            <p:ph type="title"/>
          </p:nvPr>
        </p:nvSpPr>
        <p:spPr>
          <a:xfrm>
            <a:off x="549965" y="1435052"/>
            <a:ext cx="5741504" cy="951716"/>
          </a:xfrm>
        </p:spPr>
        <p:txBody>
          <a:bodyPr>
            <a:normAutofit/>
          </a:bodyPr>
          <a:lstStyle/>
          <a:p>
            <a:r>
              <a:rPr lang="en-GB" sz="5400" dirty="0">
                <a:latin typeface="Amnesty Trade Gothic Cn" panose="020B0506040303020004" pitchFamily="34" charset="0"/>
              </a:rPr>
              <a:t>Nasser </a:t>
            </a:r>
            <a:r>
              <a:rPr lang="en-GB" sz="5400" dirty="0" err="1">
                <a:latin typeface="Amnesty Trade Gothic Cn" panose="020B0506040303020004" pitchFamily="34" charset="0"/>
              </a:rPr>
              <a:t>Zefzafi</a:t>
            </a:r>
            <a:endParaRPr lang="en-NL" sz="5400" dirty="0">
              <a:latin typeface="Amnesty Trade Gothic Cn" panose="020B0506040303020004" pitchFamily="34" charset="0"/>
            </a:endParaRPr>
          </a:p>
        </p:txBody>
      </p:sp>
      <p:sp>
        <p:nvSpPr>
          <p:cNvPr id="4" name="Content Placeholder 3">
            <a:extLst>
              <a:ext uri="{FF2B5EF4-FFF2-40B4-BE49-F238E27FC236}">
                <a16:creationId xmlns:a16="http://schemas.microsoft.com/office/drawing/2014/main" id="{DD581EF2-AE84-91CF-A95A-D4C933409DDE}"/>
              </a:ext>
            </a:extLst>
          </p:cNvPr>
          <p:cNvSpPr>
            <a:spLocks noGrp="1"/>
          </p:cNvSpPr>
          <p:nvPr>
            <p:ph idx="1"/>
          </p:nvPr>
        </p:nvSpPr>
        <p:spPr>
          <a:xfrm>
            <a:off x="549965" y="2434223"/>
            <a:ext cx="5741504" cy="1989554"/>
          </a:xfrm>
        </p:spPr>
        <p:txBody>
          <a:bodyPr>
            <a:normAutofit/>
          </a:bodyPr>
          <a:lstStyle/>
          <a:p>
            <a:pPr marL="0" indent="0">
              <a:buNone/>
            </a:pPr>
            <a:r>
              <a:rPr lang="nl-NL" sz="2000" dirty="0">
                <a:latin typeface="Amnesty Trade Gothic Cn" panose="020B0506040303020004" pitchFamily="34" charset="0"/>
              </a:rPr>
              <a:t>Nasser werd in mei 2017 opgepakt en gemarteld. Vervolgens werd hij veroordeeld tot 20 jaar gevangenisstraf. </a:t>
            </a:r>
          </a:p>
          <a:p>
            <a:pPr marL="0" indent="0">
              <a:buNone/>
            </a:pPr>
            <a:r>
              <a:rPr lang="nl-NL" sz="2000" dirty="0">
                <a:latin typeface="Amnesty Trade Gothic Cn" panose="020B0506040303020004" pitchFamily="34" charset="0"/>
              </a:rPr>
              <a:t>Dit gebeurde omdat hij zich uitsprak tijdens protesten in het Noorden van Marokko. Miljoenen mensen gingen daar de straat op om te demonstreren tegen grote problemen zoals werkloosheid, slecht onderwijs en slechte gezondheidszorg. </a:t>
            </a:r>
          </a:p>
        </p:txBody>
      </p:sp>
      <p:sp>
        <p:nvSpPr>
          <p:cNvPr id="2" name="Content Placeholder 3">
            <a:extLst>
              <a:ext uri="{FF2B5EF4-FFF2-40B4-BE49-F238E27FC236}">
                <a16:creationId xmlns:a16="http://schemas.microsoft.com/office/drawing/2014/main" id="{53D8AEE4-05FD-32B1-C384-A2CA1DBA34CB}"/>
              </a:ext>
            </a:extLst>
          </p:cNvPr>
          <p:cNvSpPr txBox="1">
            <a:spLocks/>
          </p:cNvSpPr>
          <p:nvPr/>
        </p:nvSpPr>
        <p:spPr>
          <a:xfrm>
            <a:off x="549965" y="4496216"/>
            <a:ext cx="5741504" cy="913697"/>
          </a:xfrm>
          <a:prstGeom prst="rect">
            <a:avLst/>
          </a:prstGeom>
          <a:solidFill>
            <a:schemeClr val="tx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nesty Trade Gothic" panose="020B0503040303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nesty Trade Gothic" panose="020B05030403030200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nesty Trade Gothic" panose="020B05030403030200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700" dirty="0">
                <a:solidFill>
                  <a:schemeClr val="bg1"/>
                </a:solidFill>
                <a:latin typeface="Amnesty Trade Gothic Cn" panose="020B0506040303020004" pitchFamily="34" charset="0"/>
              </a:rPr>
              <a:t>In </a:t>
            </a:r>
            <a:r>
              <a:rPr lang="nl-NL" sz="1700" b="1" dirty="0">
                <a:solidFill>
                  <a:schemeClr val="bg1"/>
                </a:solidFill>
                <a:latin typeface="Amnesty Trade Gothic Cn" panose="020B0506040303020004" pitchFamily="34" charset="0"/>
              </a:rPr>
              <a:t>artikel 5 </a:t>
            </a:r>
            <a:r>
              <a:rPr lang="nl-NL" sz="1700" dirty="0">
                <a:solidFill>
                  <a:schemeClr val="bg1"/>
                </a:solidFill>
                <a:latin typeface="Amnesty Trade Gothic Cn" panose="020B0506040303020004" pitchFamily="34" charset="0"/>
              </a:rPr>
              <a:t>van de </a:t>
            </a:r>
            <a:r>
              <a:rPr lang="nl-NL" sz="1700" b="1" dirty="0">
                <a:solidFill>
                  <a:schemeClr val="bg1"/>
                </a:solidFill>
                <a:latin typeface="Amnesty Trade Gothic Cn" panose="020B0506040303020004" pitchFamily="34" charset="0"/>
              </a:rPr>
              <a:t>UVRM</a:t>
            </a:r>
            <a:r>
              <a:rPr lang="nl-NL" sz="1700" dirty="0">
                <a:solidFill>
                  <a:schemeClr val="bg1"/>
                </a:solidFill>
                <a:latin typeface="Amnesty Trade Gothic Cn" panose="020B0506040303020004" pitchFamily="34" charset="0"/>
              </a:rPr>
              <a:t> staat dat niemand wreed behandeld en gestraft mag worden. Het feit dat Nasser gemarteld werd is dus een grove mensenrechtenschending. </a:t>
            </a:r>
            <a:endParaRPr lang="en-NL" sz="1700" dirty="0">
              <a:solidFill>
                <a:schemeClr val="bg1"/>
              </a:solidFill>
              <a:latin typeface="Amnesty Trade Gothic Cn" panose="020B0506040303020004" pitchFamily="34" charset="0"/>
            </a:endParaRPr>
          </a:p>
        </p:txBody>
      </p:sp>
    </p:spTree>
    <p:extLst>
      <p:ext uri="{BB962C8B-B14F-4D97-AF65-F5344CB8AC3E}">
        <p14:creationId xmlns:p14="http://schemas.microsoft.com/office/powerpoint/2010/main" val="2973016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a 2" title="Van vreedzaam protest naar eenzame opsluiting - Write for Rights">
            <a:hlinkClick r:id="" action="ppaction://media"/>
            <a:extLst>
              <a:ext uri="{FF2B5EF4-FFF2-40B4-BE49-F238E27FC236}">
                <a16:creationId xmlns:a16="http://schemas.microsoft.com/office/drawing/2014/main" id="{64C12E14-68E1-3A3C-FD8C-DAF2896F3D9E}"/>
              </a:ext>
            </a:extLst>
          </p:cNvPr>
          <p:cNvPicPr>
            <a:picLocks noRot="1" noChangeAspect="1"/>
          </p:cNvPicPr>
          <p:nvPr>
            <a:videoFile r:link="rId1"/>
          </p:nvPr>
        </p:nvPicPr>
        <p:blipFill>
          <a:blip r:embed="rId3"/>
          <a:stretch>
            <a:fillRect/>
          </a:stretch>
        </p:blipFill>
        <p:spPr>
          <a:xfrm>
            <a:off x="1432945" y="1374357"/>
            <a:ext cx="6393131" cy="4411212"/>
          </a:xfrm>
          <a:prstGeom prst="rect">
            <a:avLst/>
          </a:prstGeom>
        </p:spPr>
      </p:pic>
    </p:spTree>
    <p:extLst>
      <p:ext uri="{BB962C8B-B14F-4D97-AF65-F5344CB8AC3E}">
        <p14:creationId xmlns:p14="http://schemas.microsoft.com/office/powerpoint/2010/main" val="3646189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E250B3C-FB0F-18FC-2A6F-6256A6C0E204}"/>
              </a:ext>
            </a:extLst>
          </p:cNvPr>
          <p:cNvSpPr txBox="1"/>
          <p:nvPr/>
        </p:nvSpPr>
        <p:spPr>
          <a:xfrm>
            <a:off x="3598134" y="5845691"/>
            <a:ext cx="40173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4800" b="1" dirty="0">
                <a:solidFill>
                  <a:srgbClr val="FFFFFF"/>
                </a:solidFill>
                <a:highlight>
                  <a:srgbClr val="000000"/>
                </a:highlight>
                <a:latin typeface="Amnesty Trade Gothic Cn"/>
              </a:rPr>
              <a:t>WIE, WAT &amp; WAAR </a:t>
            </a:r>
            <a:endParaRPr lang="nl-NL" sz="4800" dirty="0">
              <a:highlight>
                <a:srgbClr val="000000"/>
              </a:highlight>
              <a:cs typeface="Calibri"/>
            </a:endParaRPr>
          </a:p>
        </p:txBody>
      </p:sp>
      <p:sp>
        <p:nvSpPr>
          <p:cNvPr id="5" name="Tekstvak 4">
            <a:extLst>
              <a:ext uri="{FF2B5EF4-FFF2-40B4-BE49-F238E27FC236}">
                <a16:creationId xmlns:a16="http://schemas.microsoft.com/office/drawing/2014/main" id="{5A8EFC41-5336-97F4-231B-9CA7D080690E}"/>
              </a:ext>
            </a:extLst>
          </p:cNvPr>
          <p:cNvSpPr txBox="1"/>
          <p:nvPr/>
        </p:nvSpPr>
        <p:spPr>
          <a:xfrm rot="10800000" flipV="1">
            <a:off x="7615450" y="5199359"/>
            <a:ext cx="371219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3000" dirty="0">
                <a:solidFill>
                  <a:schemeClr val="bg1"/>
                </a:solidFill>
                <a:highlight>
                  <a:srgbClr val="000000"/>
                </a:highlight>
                <a:latin typeface="Amnesty Trade Gothic Cn" panose="020B0506040303020004" pitchFamily="34" charset="0"/>
                <a:ea typeface="+mn-lt"/>
                <a:cs typeface="+mn-lt"/>
              </a:rPr>
              <a:t>Kom meer te weten </a:t>
            </a:r>
          </a:p>
          <a:p>
            <a:r>
              <a:rPr lang="nl-NL" sz="3000" dirty="0">
                <a:solidFill>
                  <a:schemeClr val="bg1"/>
                </a:solidFill>
                <a:highlight>
                  <a:srgbClr val="000000"/>
                </a:highlight>
                <a:latin typeface="Amnesty Trade Gothic Cn" panose="020B0506040303020004" pitchFamily="34" charset="0"/>
                <a:ea typeface="+mn-lt"/>
                <a:cs typeface="+mn-lt"/>
              </a:rPr>
              <a:t>over demonstratierecht </a:t>
            </a:r>
          </a:p>
          <a:p>
            <a:r>
              <a:rPr lang="nl-NL" sz="3000" dirty="0">
                <a:solidFill>
                  <a:schemeClr val="bg1"/>
                </a:solidFill>
                <a:highlight>
                  <a:srgbClr val="000000"/>
                </a:highlight>
                <a:latin typeface="Amnesty Trade Gothic Cn" panose="020B0506040303020004" pitchFamily="34" charset="0"/>
                <a:ea typeface="+mn-lt"/>
                <a:cs typeface="+mn-lt"/>
              </a:rPr>
              <a:t>in het land van de activist</a:t>
            </a:r>
          </a:p>
        </p:txBody>
      </p:sp>
    </p:spTree>
    <p:extLst>
      <p:ext uri="{BB962C8B-B14F-4D97-AF65-F5344CB8AC3E}">
        <p14:creationId xmlns:p14="http://schemas.microsoft.com/office/powerpoint/2010/main" val="3081247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BB6F056-4A10-0A4B-A691-E32986F6638B}"/>
              </a:ext>
            </a:extLst>
          </p:cNvPr>
          <p:cNvSpPr>
            <a:spLocks noGrp="1"/>
          </p:cNvSpPr>
          <p:nvPr>
            <p:ph idx="1"/>
          </p:nvPr>
        </p:nvSpPr>
        <p:spPr>
          <a:xfrm>
            <a:off x="5479775" y="1863928"/>
            <a:ext cx="6452508" cy="4135485"/>
          </a:xfrm>
        </p:spPr>
        <p:txBody>
          <a:bodyPr vert="horz" lIns="91440" tIns="45720" rIns="91440" bIns="45720" rtlCol="0" anchor="t">
            <a:normAutofit/>
          </a:bodyPr>
          <a:lstStyle/>
          <a:p>
            <a:endParaRPr lang="nl-NL" sz="2400" dirty="0">
              <a:latin typeface="Amnesty Trade Gothic Cn" panose="020B0506040303020004" pitchFamily="34" charset="0"/>
            </a:endParaRPr>
          </a:p>
        </p:txBody>
      </p:sp>
      <p:sp>
        <p:nvSpPr>
          <p:cNvPr id="5" name="Tekstvak 4">
            <a:extLst>
              <a:ext uri="{FF2B5EF4-FFF2-40B4-BE49-F238E27FC236}">
                <a16:creationId xmlns:a16="http://schemas.microsoft.com/office/drawing/2014/main" id="{4283E4AA-9CFE-AACC-A3ED-C26D34E0CC46}"/>
              </a:ext>
            </a:extLst>
          </p:cNvPr>
          <p:cNvSpPr txBox="1"/>
          <p:nvPr/>
        </p:nvSpPr>
        <p:spPr>
          <a:xfrm>
            <a:off x="5479775" y="858587"/>
            <a:ext cx="64525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dirty="0" err="1">
                <a:solidFill>
                  <a:srgbClr val="FFFFFF"/>
                </a:solidFill>
                <a:highlight>
                  <a:srgbClr val="000000"/>
                </a:highlight>
                <a:latin typeface="Amnesty Trade Gothic Cn" panose="020B0506040303020004" pitchFamily="34" charset="0"/>
                <a:cs typeface="Calibri"/>
              </a:rPr>
              <a:t>Introductie</a:t>
            </a:r>
            <a:r>
              <a:rPr lang="en-US" sz="4800" b="1" dirty="0">
                <a:solidFill>
                  <a:srgbClr val="FFFFFF"/>
                </a:solidFill>
                <a:highlight>
                  <a:srgbClr val="000000"/>
                </a:highlight>
                <a:latin typeface="Amnesty Trade Gothic Cn" panose="020B0506040303020004" pitchFamily="34" charset="0"/>
                <a:cs typeface="Calibri"/>
              </a:rPr>
              <a:t> over het land</a:t>
            </a:r>
            <a:endParaRPr lang="nl-NL" sz="4800" dirty="0">
              <a:latin typeface="Amnesty Trade Gothic Cn" panose="020B0506040303020004" pitchFamily="34" charset="0"/>
              <a:cs typeface="Calibri"/>
            </a:endParaRPr>
          </a:p>
        </p:txBody>
      </p:sp>
      <p:sp>
        <p:nvSpPr>
          <p:cNvPr id="9" name="Tekstvak 8">
            <a:extLst>
              <a:ext uri="{FF2B5EF4-FFF2-40B4-BE49-F238E27FC236}">
                <a16:creationId xmlns:a16="http://schemas.microsoft.com/office/drawing/2014/main" id="{5957E308-2D1D-EAE8-0228-B5A9D16A495B}"/>
              </a:ext>
            </a:extLst>
          </p:cNvPr>
          <p:cNvSpPr txBox="1"/>
          <p:nvPr/>
        </p:nvSpPr>
        <p:spPr>
          <a:xfrm rot="21004123">
            <a:off x="2501713" y="5353641"/>
            <a:ext cx="289625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FFFFFF"/>
                </a:solidFill>
                <a:highlight>
                  <a:srgbClr val="000000"/>
                </a:highlight>
                <a:latin typeface="Amnesty Trade Gothic Cn" panose="020B0506040303020004" pitchFamily="34" charset="0"/>
              </a:rPr>
              <a:t>Pak je </a:t>
            </a:r>
            <a:r>
              <a:rPr lang="en-US" b="1" dirty="0" err="1">
                <a:solidFill>
                  <a:srgbClr val="FFFFFF"/>
                </a:solidFill>
                <a:highlight>
                  <a:srgbClr val="000000"/>
                </a:highlight>
                <a:latin typeface="Amnesty Trade Gothic Cn" panose="020B0506040303020004" pitchFamily="34" charset="0"/>
              </a:rPr>
              <a:t>mensenrechtenpaspoort</a:t>
            </a:r>
            <a:r>
              <a:rPr lang="en-US" b="1" dirty="0">
                <a:solidFill>
                  <a:srgbClr val="FFFFFF"/>
                </a:solidFill>
                <a:highlight>
                  <a:srgbClr val="000000"/>
                </a:highlight>
                <a:latin typeface="Amnesty Trade Gothic Cn" panose="020B0506040303020004" pitchFamily="34" charset="0"/>
              </a:rPr>
              <a:t> of </a:t>
            </a:r>
            <a:r>
              <a:rPr lang="en-US" b="1" dirty="0" err="1">
                <a:solidFill>
                  <a:srgbClr val="FFFFFF"/>
                </a:solidFill>
                <a:highlight>
                  <a:srgbClr val="000000"/>
                </a:highlight>
                <a:latin typeface="Amnesty Trade Gothic Cn" panose="020B0506040303020004" pitchFamily="34" charset="0"/>
              </a:rPr>
              <a:t>onderlegger</a:t>
            </a:r>
            <a:r>
              <a:rPr lang="en-US" b="1" dirty="0">
                <a:solidFill>
                  <a:srgbClr val="FFFFFF"/>
                </a:solidFill>
                <a:highlight>
                  <a:srgbClr val="000000"/>
                </a:highlight>
                <a:latin typeface="Amnesty Trade Gothic Cn" panose="020B0506040303020004" pitchFamily="34" charset="0"/>
              </a:rPr>
              <a:t> </a:t>
            </a:r>
            <a:r>
              <a:rPr lang="en-US" b="1" dirty="0" err="1">
                <a:solidFill>
                  <a:srgbClr val="FFFFFF"/>
                </a:solidFill>
                <a:highlight>
                  <a:srgbClr val="000000"/>
                </a:highlight>
                <a:latin typeface="Amnesty Trade Gothic Cn" panose="020B0506040303020004" pitchFamily="34" charset="0"/>
              </a:rPr>
              <a:t>erbij</a:t>
            </a:r>
            <a:r>
              <a:rPr lang="en-US" b="1" dirty="0">
                <a:solidFill>
                  <a:srgbClr val="FFFFFF"/>
                </a:solidFill>
                <a:highlight>
                  <a:srgbClr val="000000"/>
                </a:highlight>
                <a:latin typeface="Amnesty Trade Gothic Cn" panose="020B0506040303020004" pitchFamily="34" charset="0"/>
              </a:rPr>
              <a:t> en ga </a:t>
            </a:r>
            <a:r>
              <a:rPr lang="en-US" b="1" dirty="0" err="1">
                <a:solidFill>
                  <a:srgbClr val="FFFFFF"/>
                </a:solidFill>
                <a:highlight>
                  <a:srgbClr val="000000"/>
                </a:highlight>
                <a:latin typeface="Amnesty Trade Gothic Cn" panose="020B0506040303020004" pitchFamily="34" charset="0"/>
              </a:rPr>
              <a:t>na</a:t>
            </a:r>
            <a:r>
              <a:rPr lang="en-US" b="1" dirty="0">
                <a:solidFill>
                  <a:srgbClr val="FFFFFF"/>
                </a:solidFill>
                <a:highlight>
                  <a:srgbClr val="000000"/>
                </a:highlight>
                <a:latin typeface="Amnesty Trade Gothic Cn" panose="020B0506040303020004" pitchFamily="34" charset="0"/>
              </a:rPr>
              <a:t> </a:t>
            </a:r>
            <a:r>
              <a:rPr lang="en-US" b="1" dirty="0" err="1">
                <a:solidFill>
                  <a:srgbClr val="FFFFFF"/>
                </a:solidFill>
                <a:highlight>
                  <a:srgbClr val="000000"/>
                </a:highlight>
                <a:latin typeface="Amnesty Trade Gothic Cn" panose="020B0506040303020004" pitchFamily="34" charset="0"/>
              </a:rPr>
              <a:t>welke</a:t>
            </a:r>
            <a:r>
              <a:rPr lang="en-US" b="1" dirty="0">
                <a:solidFill>
                  <a:srgbClr val="FFFFFF"/>
                </a:solidFill>
                <a:highlight>
                  <a:srgbClr val="000000"/>
                </a:highlight>
                <a:latin typeface="Amnesty Trade Gothic Cn" panose="020B0506040303020004" pitchFamily="34" charset="0"/>
              </a:rPr>
              <a:t> </a:t>
            </a:r>
            <a:r>
              <a:rPr lang="en-US" b="1" dirty="0" err="1">
                <a:solidFill>
                  <a:srgbClr val="FFFFFF"/>
                </a:solidFill>
                <a:highlight>
                  <a:srgbClr val="000000"/>
                </a:highlight>
                <a:latin typeface="Amnesty Trade Gothic Cn" panose="020B0506040303020004" pitchFamily="34" charset="0"/>
              </a:rPr>
              <a:t>rechten</a:t>
            </a:r>
            <a:r>
              <a:rPr lang="en-US" b="1" dirty="0">
                <a:solidFill>
                  <a:srgbClr val="FFFFFF"/>
                </a:solidFill>
                <a:highlight>
                  <a:srgbClr val="000000"/>
                </a:highlight>
                <a:latin typeface="Amnesty Trade Gothic Cn" panose="020B0506040303020004" pitchFamily="34" charset="0"/>
              </a:rPr>
              <a:t> er in </a:t>
            </a:r>
            <a:r>
              <a:rPr lang="en-US" b="1" dirty="0" err="1">
                <a:solidFill>
                  <a:srgbClr val="FFFFFF"/>
                </a:solidFill>
                <a:highlight>
                  <a:srgbClr val="000000"/>
                </a:highlight>
                <a:latin typeface="Amnesty Trade Gothic Cn" panose="020B0506040303020004" pitchFamily="34" charset="0"/>
              </a:rPr>
              <a:t>dit</a:t>
            </a:r>
            <a:r>
              <a:rPr lang="en-US" b="1" dirty="0">
                <a:solidFill>
                  <a:srgbClr val="FFFFFF"/>
                </a:solidFill>
                <a:highlight>
                  <a:srgbClr val="000000"/>
                </a:highlight>
                <a:latin typeface="Amnesty Trade Gothic Cn" panose="020B0506040303020004" pitchFamily="34" charset="0"/>
              </a:rPr>
              <a:t> land onder </a:t>
            </a:r>
            <a:r>
              <a:rPr lang="en-US" b="1" dirty="0" err="1">
                <a:solidFill>
                  <a:srgbClr val="FFFFFF"/>
                </a:solidFill>
                <a:highlight>
                  <a:srgbClr val="000000"/>
                </a:highlight>
                <a:latin typeface="Amnesty Trade Gothic Cn" panose="020B0506040303020004" pitchFamily="34" charset="0"/>
              </a:rPr>
              <a:t>druk</a:t>
            </a:r>
            <a:r>
              <a:rPr lang="en-US" b="1" dirty="0">
                <a:solidFill>
                  <a:srgbClr val="FFFFFF"/>
                </a:solidFill>
                <a:highlight>
                  <a:srgbClr val="000000"/>
                </a:highlight>
                <a:latin typeface="Amnesty Trade Gothic Cn" panose="020B0506040303020004" pitchFamily="34" charset="0"/>
              </a:rPr>
              <a:t> </a:t>
            </a:r>
            <a:r>
              <a:rPr lang="en-US" b="1" dirty="0" err="1">
                <a:solidFill>
                  <a:srgbClr val="FFFFFF"/>
                </a:solidFill>
                <a:highlight>
                  <a:srgbClr val="000000"/>
                </a:highlight>
                <a:latin typeface="Amnesty Trade Gothic Cn" panose="020B0506040303020004" pitchFamily="34" charset="0"/>
              </a:rPr>
              <a:t>staan</a:t>
            </a:r>
            <a:endParaRPr lang="en-US" b="1" dirty="0">
              <a:solidFill>
                <a:srgbClr val="FFFFFF"/>
              </a:solidFill>
              <a:highlight>
                <a:srgbClr val="000000"/>
              </a:highlight>
              <a:latin typeface="Amnesty Trade Gothic Cn" panose="020B0506040303020004" pitchFamily="34" charset="0"/>
            </a:endParaRPr>
          </a:p>
        </p:txBody>
      </p:sp>
      <p:sp>
        <p:nvSpPr>
          <p:cNvPr id="3" name="Tekstvak 2">
            <a:extLst>
              <a:ext uri="{FF2B5EF4-FFF2-40B4-BE49-F238E27FC236}">
                <a16:creationId xmlns:a16="http://schemas.microsoft.com/office/drawing/2014/main" id="{41B58368-A7E0-624A-B104-EA5D6F724C8A}"/>
              </a:ext>
            </a:extLst>
          </p:cNvPr>
          <p:cNvSpPr txBox="1"/>
          <p:nvPr/>
        </p:nvSpPr>
        <p:spPr>
          <a:xfrm>
            <a:off x="889968" y="2287009"/>
            <a:ext cx="3059872" cy="923330"/>
          </a:xfrm>
          <a:prstGeom prst="rect">
            <a:avLst/>
          </a:prstGeom>
          <a:noFill/>
        </p:spPr>
        <p:txBody>
          <a:bodyPr wrap="square" rtlCol="0">
            <a:spAutoFit/>
          </a:bodyPr>
          <a:lstStyle/>
          <a:p>
            <a:r>
              <a:rPr lang="nl-NL" i="1" dirty="0">
                <a:latin typeface="Amnesty Trade Gothic Cn" panose="020B0506040303020004" pitchFamily="34" charset="0"/>
              </a:rPr>
              <a:t>Plaats hier een afbeelding van de landkaart van het land van de activist waar jouw les over gaat </a:t>
            </a:r>
          </a:p>
        </p:txBody>
      </p:sp>
    </p:spTree>
    <p:extLst>
      <p:ext uri="{BB962C8B-B14F-4D97-AF65-F5344CB8AC3E}">
        <p14:creationId xmlns:p14="http://schemas.microsoft.com/office/powerpoint/2010/main" val="185175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3740128-7214-AF2E-FDCF-2181A46D82E1}"/>
              </a:ext>
            </a:extLst>
          </p:cNvPr>
          <p:cNvSpPr txBox="1"/>
          <p:nvPr/>
        </p:nvSpPr>
        <p:spPr>
          <a:xfrm>
            <a:off x="5201314" y="5447642"/>
            <a:ext cx="3803775"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800" b="1" dirty="0">
                <a:solidFill>
                  <a:srgbClr val="FFFFFF"/>
                </a:solidFill>
                <a:highlight>
                  <a:srgbClr val="000000"/>
                </a:highlight>
                <a:latin typeface="Amnesty Trade Gothic Cn"/>
              </a:rPr>
              <a:t>MENSENRECHTEN </a:t>
            </a:r>
          </a:p>
          <a:p>
            <a:pPr algn="ctr"/>
            <a:r>
              <a:rPr lang="nl-NL" sz="3800" b="1" dirty="0">
                <a:solidFill>
                  <a:srgbClr val="FFFFFF"/>
                </a:solidFill>
                <a:highlight>
                  <a:srgbClr val="000000"/>
                </a:highlight>
                <a:latin typeface="Amnesty Trade Gothic Cn"/>
              </a:rPr>
              <a:t>ONDER DE LOEP</a:t>
            </a:r>
            <a:endParaRPr lang="nl-NL" sz="3800" dirty="0">
              <a:highlight>
                <a:srgbClr val="000000"/>
              </a:highlight>
              <a:cs typeface="Calibri"/>
            </a:endParaRPr>
          </a:p>
        </p:txBody>
      </p:sp>
      <p:sp>
        <p:nvSpPr>
          <p:cNvPr id="5" name="Tekstvak 4">
            <a:extLst>
              <a:ext uri="{FF2B5EF4-FFF2-40B4-BE49-F238E27FC236}">
                <a16:creationId xmlns:a16="http://schemas.microsoft.com/office/drawing/2014/main" id="{F3B86E25-2673-1FB4-2143-0471BC78D9A9}"/>
              </a:ext>
            </a:extLst>
          </p:cNvPr>
          <p:cNvSpPr txBox="1"/>
          <p:nvPr/>
        </p:nvSpPr>
        <p:spPr>
          <a:xfrm>
            <a:off x="8383674" y="6078584"/>
            <a:ext cx="34625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dirty="0">
                <a:solidFill>
                  <a:srgbClr val="FFFFFF"/>
                </a:solidFill>
                <a:highlight>
                  <a:srgbClr val="000000"/>
                </a:highlight>
                <a:latin typeface="Amnesty Trade Gothic Cn"/>
              </a:rPr>
              <a:t>Mensenrechtenschendingen</a:t>
            </a:r>
            <a:endParaRPr lang="nl-NL" sz="2400" dirty="0">
              <a:highlight>
                <a:srgbClr val="000000"/>
              </a:highlight>
              <a:cs typeface="Calibri"/>
            </a:endParaRPr>
          </a:p>
        </p:txBody>
      </p:sp>
    </p:spTree>
    <p:extLst>
      <p:ext uri="{BB962C8B-B14F-4D97-AF65-F5344CB8AC3E}">
        <p14:creationId xmlns:p14="http://schemas.microsoft.com/office/powerpoint/2010/main" val="630064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8B2C0764-11EF-384C-B817-77F3B283EEE8}"/>
              </a:ext>
            </a:extLst>
          </p:cNvPr>
          <p:cNvSpPr txBox="1"/>
          <p:nvPr/>
        </p:nvSpPr>
        <p:spPr>
          <a:xfrm>
            <a:off x="5612332" y="1817024"/>
            <a:ext cx="5747225" cy="2677656"/>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nl-NL" sz="2400" dirty="0">
                <a:latin typeface="Amnesty Trade Gothic Cn" panose="020B0506040303020004" pitchFamily="34" charset="0"/>
              </a:rPr>
              <a:t>Ga naar de database op: </a:t>
            </a:r>
            <a:r>
              <a:rPr lang="nl-NL" sz="2400" dirty="0">
                <a:latin typeface="Amnesty Trade Gothic Cn" panose="020B0506040303020004" pitchFamily="34" charset="0"/>
                <a:hlinkClick r:id="rId3"/>
              </a:rPr>
              <a:t>www.amnesty.nl</a:t>
            </a:r>
            <a:r>
              <a:rPr lang="nl-NL" sz="2400" dirty="0">
                <a:latin typeface="Amnesty Trade Gothic Cn" panose="020B0506040303020004" pitchFamily="34" charset="0"/>
              </a:rPr>
              <a:t>. Doe dit door de zoekfunctie te gebruiken</a:t>
            </a:r>
          </a:p>
          <a:p>
            <a:pPr marL="342900" indent="-342900">
              <a:buFont typeface="Arial" panose="020B0604020202020204" pitchFamily="34" charset="0"/>
              <a:buChar char="•"/>
            </a:pPr>
            <a:r>
              <a:rPr lang="nl-NL" sz="2400" dirty="0">
                <a:latin typeface="Amnesty Trade Gothic Cn" panose="020B0506040303020004" pitchFamily="34" charset="0"/>
              </a:rPr>
              <a:t>Kies drie gebeurtenissen en geef een korte samenvatting</a:t>
            </a:r>
          </a:p>
          <a:p>
            <a:pPr marL="342900" indent="-342900">
              <a:buFont typeface="Arial" panose="020B0604020202020204" pitchFamily="34" charset="0"/>
              <a:buChar char="•"/>
            </a:pPr>
            <a:r>
              <a:rPr lang="nl-NL" sz="2400" dirty="0">
                <a:latin typeface="Amnesty Trade Gothic Cn" panose="020B0506040303020004" pitchFamily="34" charset="0"/>
              </a:rPr>
              <a:t>Kijk in het mensenrechtenpaspoort of op de onderlegger. Welke mensenrechten worden hier geschonden?</a:t>
            </a:r>
          </a:p>
        </p:txBody>
      </p:sp>
      <p:sp>
        <p:nvSpPr>
          <p:cNvPr id="4" name="Titel 3">
            <a:extLst>
              <a:ext uri="{FF2B5EF4-FFF2-40B4-BE49-F238E27FC236}">
                <a16:creationId xmlns:a16="http://schemas.microsoft.com/office/drawing/2014/main" id="{9C92E665-0FDD-E74B-FB93-636FE15C59F2}"/>
              </a:ext>
            </a:extLst>
          </p:cNvPr>
          <p:cNvSpPr>
            <a:spLocks noGrp="1"/>
          </p:cNvSpPr>
          <p:nvPr>
            <p:ph type="title"/>
          </p:nvPr>
        </p:nvSpPr>
        <p:spPr>
          <a:xfrm>
            <a:off x="5612333" y="1055401"/>
            <a:ext cx="5747225" cy="857158"/>
          </a:xfrm>
        </p:spPr>
        <p:txBody>
          <a:bodyPr>
            <a:normAutofit fontScale="90000"/>
          </a:bodyPr>
          <a:lstStyle/>
          <a:p>
            <a:pPr algn="ctr"/>
            <a:r>
              <a:rPr lang="en-US" sz="4400" dirty="0" err="1">
                <a:solidFill>
                  <a:schemeClr val="bg1"/>
                </a:solidFill>
                <a:highlight>
                  <a:srgbClr val="000000"/>
                </a:highlight>
                <a:latin typeface="Amnesty Trade Gothic Cn" panose="020B0506040303020004" pitchFamily="34" charset="0"/>
              </a:rPr>
              <a:t>Mensenrechten</a:t>
            </a:r>
            <a:r>
              <a:rPr lang="en-US" sz="4400" dirty="0">
                <a:solidFill>
                  <a:schemeClr val="bg1"/>
                </a:solidFill>
                <a:highlight>
                  <a:srgbClr val="000000"/>
                </a:highlight>
                <a:latin typeface="Amnesty Trade Gothic Cn" panose="020B0506040303020004" pitchFamily="34" charset="0"/>
              </a:rPr>
              <a:t> onder de </a:t>
            </a:r>
            <a:r>
              <a:rPr lang="en-US" sz="4400" dirty="0" err="1">
                <a:solidFill>
                  <a:schemeClr val="bg1"/>
                </a:solidFill>
                <a:highlight>
                  <a:srgbClr val="000000"/>
                </a:highlight>
                <a:latin typeface="Amnesty Trade Gothic Cn" panose="020B0506040303020004" pitchFamily="34" charset="0"/>
              </a:rPr>
              <a:t>loep</a:t>
            </a:r>
            <a:endParaRPr lang="nl-NL" sz="4400" dirty="0">
              <a:solidFill>
                <a:schemeClr val="bg1"/>
              </a:solidFill>
              <a:latin typeface="Amnesty Trade Gothic Cn" panose="020B0506040303020004" pitchFamily="34" charset="0"/>
            </a:endParaRPr>
          </a:p>
        </p:txBody>
      </p:sp>
      <p:pic>
        <p:nvPicPr>
          <p:cNvPr id="2" name="Afbeelding 4" descr="Afbeelding met tekst&#10;&#10;Automatisch gegenereerde beschrijving">
            <a:extLst>
              <a:ext uri="{FF2B5EF4-FFF2-40B4-BE49-F238E27FC236}">
                <a16:creationId xmlns:a16="http://schemas.microsoft.com/office/drawing/2014/main" id="{1A132C88-EB9A-23FE-C6CC-A17DE11775A3}"/>
              </a:ext>
            </a:extLst>
          </p:cNvPr>
          <p:cNvPicPr>
            <a:picLocks noChangeAspect="1"/>
          </p:cNvPicPr>
          <p:nvPr/>
        </p:nvPicPr>
        <p:blipFill>
          <a:blip r:embed="rId4"/>
          <a:stretch>
            <a:fillRect/>
          </a:stretch>
        </p:blipFill>
        <p:spPr>
          <a:xfrm>
            <a:off x="570486" y="3711843"/>
            <a:ext cx="3394866" cy="2330655"/>
          </a:xfrm>
          <a:prstGeom prst="rect">
            <a:avLst/>
          </a:prstGeom>
          <a:ln>
            <a:noFill/>
          </a:ln>
          <a:effectLst>
            <a:softEdge rad="112500"/>
          </a:effectLst>
        </p:spPr>
      </p:pic>
      <p:pic>
        <p:nvPicPr>
          <p:cNvPr id="9" name="Afbeelding 9" descr="Afbeelding met tekst&#10;&#10;Automatisch gegenereerde beschrijving">
            <a:extLst>
              <a:ext uri="{FF2B5EF4-FFF2-40B4-BE49-F238E27FC236}">
                <a16:creationId xmlns:a16="http://schemas.microsoft.com/office/drawing/2014/main" id="{E567C146-499E-F723-423F-1791A088EE0D}"/>
              </a:ext>
            </a:extLst>
          </p:cNvPr>
          <p:cNvPicPr>
            <a:picLocks noChangeAspect="1"/>
          </p:cNvPicPr>
          <p:nvPr/>
        </p:nvPicPr>
        <p:blipFill>
          <a:blip r:embed="rId5"/>
          <a:stretch>
            <a:fillRect/>
          </a:stretch>
        </p:blipFill>
        <p:spPr>
          <a:xfrm>
            <a:off x="1782770" y="447234"/>
            <a:ext cx="2182582" cy="3264609"/>
          </a:xfrm>
          <a:prstGeom prst="rect">
            <a:avLst/>
          </a:prstGeom>
          <a:ln>
            <a:noFill/>
          </a:ln>
          <a:effectLst>
            <a:softEdge rad="112500"/>
          </a:effectLst>
        </p:spPr>
      </p:pic>
      <p:pic>
        <p:nvPicPr>
          <p:cNvPr id="6" name="Afbeelding 5" descr="Afbeelding met tekst&#10;&#10;Automatisch gegenereerde beschrijving">
            <a:extLst>
              <a:ext uri="{FF2B5EF4-FFF2-40B4-BE49-F238E27FC236}">
                <a16:creationId xmlns:a16="http://schemas.microsoft.com/office/drawing/2014/main" id="{5F583812-7901-E03E-178A-4420B4300DE3}"/>
              </a:ext>
            </a:extLst>
          </p:cNvPr>
          <p:cNvPicPr>
            <a:picLocks noChangeAspect="1"/>
          </p:cNvPicPr>
          <p:nvPr/>
        </p:nvPicPr>
        <p:blipFill>
          <a:blip r:embed="rId6"/>
          <a:stretch>
            <a:fillRect/>
          </a:stretch>
        </p:blipFill>
        <p:spPr>
          <a:xfrm>
            <a:off x="7111360" y="4494680"/>
            <a:ext cx="2990393" cy="1993333"/>
          </a:xfrm>
          <a:prstGeom prst="rect">
            <a:avLst/>
          </a:prstGeom>
        </p:spPr>
      </p:pic>
    </p:spTree>
    <p:extLst>
      <p:ext uri="{BB962C8B-B14F-4D97-AF65-F5344CB8AC3E}">
        <p14:creationId xmlns:p14="http://schemas.microsoft.com/office/powerpoint/2010/main" val="2746409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EAB26E94-AD36-CB93-D8E6-404751B909F4}"/>
              </a:ext>
            </a:extLst>
          </p:cNvPr>
          <p:cNvSpPr txBox="1"/>
          <p:nvPr/>
        </p:nvSpPr>
        <p:spPr>
          <a:xfrm>
            <a:off x="2839258" y="5815212"/>
            <a:ext cx="5631297"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800" b="1" dirty="0">
                <a:solidFill>
                  <a:schemeClr val="bg1"/>
                </a:solidFill>
                <a:highlight>
                  <a:srgbClr val="000000"/>
                </a:highlight>
                <a:latin typeface="Amnesty Trade Gothic Cn"/>
              </a:rPr>
              <a:t>EN NU TERUG NAAR NEDERLAND</a:t>
            </a:r>
            <a:endParaRPr lang="nl-NL" sz="3800" dirty="0">
              <a:solidFill>
                <a:schemeClr val="bg1"/>
              </a:solidFill>
              <a:highlight>
                <a:srgbClr val="000000"/>
              </a:highlight>
              <a:cs typeface="Calibri"/>
            </a:endParaRPr>
          </a:p>
        </p:txBody>
      </p:sp>
      <p:sp>
        <p:nvSpPr>
          <p:cNvPr id="5" name="Tekstvak 4">
            <a:extLst>
              <a:ext uri="{FF2B5EF4-FFF2-40B4-BE49-F238E27FC236}">
                <a16:creationId xmlns:a16="http://schemas.microsoft.com/office/drawing/2014/main" id="{A787E14B-57E0-621F-607B-C25E6E087DBA}"/>
              </a:ext>
            </a:extLst>
          </p:cNvPr>
          <p:cNvSpPr txBox="1"/>
          <p:nvPr/>
        </p:nvSpPr>
        <p:spPr>
          <a:xfrm>
            <a:off x="7955824" y="5676712"/>
            <a:ext cx="383584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dirty="0">
                <a:solidFill>
                  <a:srgbClr val="FFFFFF"/>
                </a:solidFill>
                <a:highlight>
                  <a:srgbClr val="000000"/>
                </a:highlight>
                <a:latin typeface="Amnesty Trade Gothic Cn"/>
              </a:rPr>
              <a:t>Hoe gaat het hier met demonstratierecht?</a:t>
            </a:r>
            <a:endParaRPr lang="nl-NL" sz="2800" dirty="0">
              <a:highlight>
                <a:srgbClr val="000000"/>
              </a:highlight>
              <a:cs typeface="Calibri" panose="020F0502020204030204"/>
            </a:endParaRPr>
          </a:p>
        </p:txBody>
      </p:sp>
    </p:spTree>
    <p:extLst>
      <p:ext uri="{BB962C8B-B14F-4D97-AF65-F5344CB8AC3E}">
        <p14:creationId xmlns:p14="http://schemas.microsoft.com/office/powerpoint/2010/main" val="1633994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C081F2D-6C52-988F-BCC7-C74398666936}"/>
              </a:ext>
            </a:extLst>
          </p:cNvPr>
          <p:cNvSpPr>
            <a:spLocks noGrp="1"/>
          </p:cNvSpPr>
          <p:nvPr>
            <p:ph idx="1"/>
          </p:nvPr>
        </p:nvSpPr>
        <p:spPr>
          <a:xfrm>
            <a:off x="468079" y="2812775"/>
            <a:ext cx="6591065" cy="2166373"/>
          </a:xfrm>
        </p:spPr>
        <p:txBody>
          <a:bodyPr>
            <a:normAutofit/>
          </a:bodyPr>
          <a:lstStyle/>
          <a:p>
            <a:r>
              <a:rPr lang="nl-NL" sz="3200" dirty="0">
                <a:latin typeface="Amnesty Trade Gothic Cn" panose="020B0506040303020004" pitchFamily="34" charset="0"/>
              </a:rPr>
              <a:t>Het </a:t>
            </a:r>
            <a:r>
              <a:rPr lang="nl-NL" sz="3200" b="1" dirty="0">
                <a:latin typeface="Amnesty Trade Gothic Cn" panose="020B0506040303020004" pitchFamily="34" charset="0"/>
              </a:rPr>
              <a:t>demonstratierecht </a:t>
            </a:r>
            <a:r>
              <a:rPr lang="nl-NL" sz="3200" dirty="0">
                <a:latin typeface="Amnesty Trade Gothic Cn" panose="020B0506040303020004" pitchFamily="34" charset="0"/>
              </a:rPr>
              <a:t>in Nederland staat onder druk</a:t>
            </a:r>
            <a:endParaRPr lang="nl-NL" sz="700" dirty="0">
              <a:latin typeface="Amnesty Trade Gothic Cn" panose="020B0506040303020004" pitchFamily="34" charset="0"/>
            </a:endParaRPr>
          </a:p>
          <a:p>
            <a:r>
              <a:rPr lang="nl-NL" sz="3200" dirty="0">
                <a:latin typeface="Amnesty Trade Gothic Cn" panose="020B0506040303020004" pitchFamily="34" charset="0"/>
              </a:rPr>
              <a:t>De regels van dit </a:t>
            </a:r>
            <a:r>
              <a:rPr lang="nl-NL" sz="3200" b="1" dirty="0">
                <a:latin typeface="Amnesty Trade Gothic Cn" panose="020B0506040303020004" pitchFamily="34" charset="0"/>
              </a:rPr>
              <a:t>mensenrecht </a:t>
            </a:r>
            <a:r>
              <a:rPr lang="nl-NL" sz="3200" dirty="0">
                <a:latin typeface="Amnesty Trade Gothic Cn" panose="020B0506040303020004" pitchFamily="34" charset="0"/>
              </a:rPr>
              <a:t>zijn niet altijd voor iedereen duidelijk</a:t>
            </a:r>
          </a:p>
        </p:txBody>
      </p:sp>
      <p:pic>
        <p:nvPicPr>
          <p:cNvPr id="2" name="Picture 1" descr="A picture containing text&#10;&#10;Description automatically generated">
            <a:extLst>
              <a:ext uri="{FF2B5EF4-FFF2-40B4-BE49-F238E27FC236}">
                <a16:creationId xmlns:a16="http://schemas.microsoft.com/office/drawing/2014/main" id="{386A33F6-8202-6757-D5D2-05FB55DB9BD3}"/>
              </a:ext>
            </a:extLst>
          </p:cNvPr>
          <p:cNvPicPr>
            <a:picLocks noChangeAspect="1"/>
          </p:cNvPicPr>
          <p:nvPr/>
        </p:nvPicPr>
        <p:blipFill>
          <a:blip r:embed="rId2"/>
          <a:stretch>
            <a:fillRect/>
          </a:stretch>
        </p:blipFill>
        <p:spPr>
          <a:xfrm>
            <a:off x="8254666" y="771422"/>
            <a:ext cx="3305490" cy="1543807"/>
          </a:xfrm>
          <a:prstGeom prst="rect">
            <a:avLst/>
          </a:prstGeom>
        </p:spPr>
      </p:pic>
      <p:sp>
        <p:nvSpPr>
          <p:cNvPr id="3" name="Rechthoek 2">
            <a:extLst>
              <a:ext uri="{FF2B5EF4-FFF2-40B4-BE49-F238E27FC236}">
                <a16:creationId xmlns:a16="http://schemas.microsoft.com/office/drawing/2014/main" id="{B3E55620-AA93-C146-9783-D56BE7108F2D}"/>
              </a:ext>
            </a:extLst>
          </p:cNvPr>
          <p:cNvSpPr/>
          <p:nvPr/>
        </p:nvSpPr>
        <p:spPr>
          <a:xfrm>
            <a:off x="2213270" y="5238819"/>
            <a:ext cx="184731" cy="646331"/>
          </a:xfrm>
          <a:prstGeom prst="rect">
            <a:avLst/>
          </a:prstGeom>
        </p:spPr>
        <p:txBody>
          <a:bodyPr wrap="none">
            <a:spAutoFit/>
          </a:bodyPr>
          <a:lstStyle/>
          <a:p>
            <a:endParaRPr lang="nl-NL"/>
          </a:p>
          <a:p>
            <a:endParaRPr lang="nl-NL"/>
          </a:p>
        </p:txBody>
      </p:sp>
      <p:sp>
        <p:nvSpPr>
          <p:cNvPr id="7" name="Titel 6">
            <a:extLst>
              <a:ext uri="{FF2B5EF4-FFF2-40B4-BE49-F238E27FC236}">
                <a16:creationId xmlns:a16="http://schemas.microsoft.com/office/drawing/2014/main" id="{5462FD92-5802-BD92-68FE-5093A618A6E7}"/>
              </a:ext>
            </a:extLst>
          </p:cNvPr>
          <p:cNvSpPr>
            <a:spLocks noGrp="1"/>
          </p:cNvSpPr>
          <p:nvPr>
            <p:ph type="title"/>
          </p:nvPr>
        </p:nvSpPr>
        <p:spPr>
          <a:xfrm>
            <a:off x="549960" y="1182695"/>
            <a:ext cx="6427305" cy="1618354"/>
          </a:xfrm>
        </p:spPr>
        <p:txBody>
          <a:bodyPr>
            <a:noAutofit/>
          </a:bodyPr>
          <a:lstStyle/>
          <a:p>
            <a:pPr algn="ctr"/>
            <a:r>
              <a:rPr lang="nl-NL" sz="5400" dirty="0">
                <a:solidFill>
                  <a:schemeClr val="bg1"/>
                </a:solidFill>
                <a:highlight>
                  <a:srgbClr val="000000"/>
                </a:highlight>
                <a:latin typeface="Amnesty Trade Gothic Cn" panose="020B0506040303020004" pitchFamily="34" charset="0"/>
              </a:rPr>
              <a:t>Het demonstratierecht in Nederland</a:t>
            </a:r>
          </a:p>
        </p:txBody>
      </p:sp>
      <p:pic>
        <p:nvPicPr>
          <p:cNvPr id="8" name="Afbeelding 7" descr="Afbeelding met tekst, persoon, teken, mensen&#10;&#10;Automatisch gegenereerde beschrijving">
            <a:extLst>
              <a:ext uri="{FF2B5EF4-FFF2-40B4-BE49-F238E27FC236}">
                <a16:creationId xmlns:a16="http://schemas.microsoft.com/office/drawing/2014/main" id="{D0CC28AA-0514-B741-99F0-804DBE18D05B}"/>
              </a:ext>
            </a:extLst>
          </p:cNvPr>
          <p:cNvPicPr>
            <a:picLocks noChangeAspect="1"/>
          </p:cNvPicPr>
          <p:nvPr/>
        </p:nvPicPr>
        <p:blipFill>
          <a:blip r:embed="rId3"/>
          <a:stretch>
            <a:fillRect/>
          </a:stretch>
        </p:blipFill>
        <p:spPr>
          <a:xfrm rot="21398160">
            <a:off x="7986115" y="2540003"/>
            <a:ext cx="3842593" cy="2561728"/>
          </a:xfrm>
          <a:prstGeom prst="rect">
            <a:avLst/>
          </a:prstGeom>
          <a:effectLst>
            <a:softEdge rad="63500"/>
          </a:effectLst>
        </p:spPr>
      </p:pic>
    </p:spTree>
    <p:extLst>
      <p:ext uri="{BB962C8B-B14F-4D97-AF65-F5344CB8AC3E}">
        <p14:creationId xmlns:p14="http://schemas.microsoft.com/office/powerpoint/2010/main" val="606765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Vrije vorm 6">
            <a:extLst>
              <a:ext uri="{FF2B5EF4-FFF2-40B4-BE49-F238E27FC236}">
                <a16:creationId xmlns:a16="http://schemas.microsoft.com/office/drawing/2014/main" id="{64FCA129-022A-2249-9819-FDE2231BDF36}"/>
              </a:ext>
            </a:extLst>
          </p:cNvPr>
          <p:cNvSpPr/>
          <p:nvPr/>
        </p:nvSpPr>
        <p:spPr>
          <a:xfrm rot="444351">
            <a:off x="4522333" y="4715555"/>
            <a:ext cx="2735527" cy="1639620"/>
          </a:xfrm>
          <a:custGeom>
            <a:avLst/>
            <a:gdLst>
              <a:gd name="connsiteX0" fmla="*/ 0 w 2735527"/>
              <a:gd name="connsiteY0" fmla="*/ 1589315 h 1792020"/>
              <a:gd name="connsiteX1" fmla="*/ 1458685 w 2735527"/>
              <a:gd name="connsiteY1" fmla="*/ 1785258 h 1792020"/>
              <a:gd name="connsiteX2" fmla="*/ 2721428 w 2735527"/>
              <a:gd name="connsiteY2" fmla="*/ 1371600 h 1792020"/>
              <a:gd name="connsiteX3" fmla="*/ 2024742 w 2735527"/>
              <a:gd name="connsiteY3" fmla="*/ 0 h 1792020"/>
            </a:gdLst>
            <a:ahLst/>
            <a:cxnLst>
              <a:cxn ang="0">
                <a:pos x="connsiteX0" y="connsiteY0"/>
              </a:cxn>
              <a:cxn ang="0">
                <a:pos x="connsiteX1" y="connsiteY1"/>
              </a:cxn>
              <a:cxn ang="0">
                <a:pos x="connsiteX2" y="connsiteY2"/>
              </a:cxn>
              <a:cxn ang="0">
                <a:pos x="connsiteX3" y="connsiteY3"/>
              </a:cxn>
            </a:cxnLst>
            <a:rect l="l" t="t" r="r" b="b"/>
            <a:pathLst>
              <a:path w="2735527" h="1792020">
                <a:moveTo>
                  <a:pt x="0" y="1589315"/>
                </a:moveTo>
                <a:cubicBezTo>
                  <a:pt x="502557" y="1705429"/>
                  <a:pt x="1005114" y="1821544"/>
                  <a:pt x="1458685" y="1785258"/>
                </a:cubicBezTo>
                <a:cubicBezTo>
                  <a:pt x="1912256" y="1748972"/>
                  <a:pt x="2627085" y="1669143"/>
                  <a:pt x="2721428" y="1371600"/>
                </a:cubicBezTo>
                <a:cubicBezTo>
                  <a:pt x="2815771" y="1074057"/>
                  <a:pt x="2420256" y="537028"/>
                  <a:pt x="2024742" y="0"/>
                </a:cubicBezTo>
              </a:path>
            </a:pathLst>
          </a:custGeom>
          <a:noFill/>
          <a:ln w="15875">
            <a:solidFill>
              <a:srgbClr val="3AC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F292F6C-8201-AF4F-96C4-A712184686C7}"/>
              </a:ext>
            </a:extLst>
          </p:cNvPr>
          <p:cNvSpPr>
            <a:spLocks noGrp="1"/>
          </p:cNvSpPr>
          <p:nvPr>
            <p:ph type="title"/>
          </p:nvPr>
        </p:nvSpPr>
        <p:spPr>
          <a:xfrm>
            <a:off x="1753069" y="5663952"/>
            <a:ext cx="5016489" cy="655981"/>
          </a:xfrm>
        </p:spPr>
        <p:txBody>
          <a:bodyPr>
            <a:noAutofit/>
          </a:bodyPr>
          <a:lstStyle/>
          <a:p>
            <a:r>
              <a:rPr lang="nl-NL" sz="2800" dirty="0">
                <a:solidFill>
                  <a:schemeClr val="bg1"/>
                </a:solidFill>
                <a:highlight>
                  <a:srgbClr val="000000"/>
                </a:highlight>
                <a:latin typeface="Amnesty Trade Gothic Cn" panose="020B0506040303020004" pitchFamily="34" charset="0"/>
              </a:rPr>
              <a:t>Kijk de video over demonstratierecht</a:t>
            </a:r>
          </a:p>
        </p:txBody>
      </p:sp>
      <p:sp>
        <p:nvSpPr>
          <p:cNvPr id="6" name="Tekstvak 5">
            <a:extLst>
              <a:ext uri="{FF2B5EF4-FFF2-40B4-BE49-F238E27FC236}">
                <a16:creationId xmlns:a16="http://schemas.microsoft.com/office/drawing/2014/main" id="{C1F2C670-799E-9B4B-AA01-EB2BF6E9354C}"/>
              </a:ext>
            </a:extLst>
          </p:cNvPr>
          <p:cNvSpPr txBox="1"/>
          <p:nvPr/>
        </p:nvSpPr>
        <p:spPr>
          <a:xfrm>
            <a:off x="2547257" y="3004457"/>
            <a:ext cx="184731" cy="369332"/>
          </a:xfrm>
          <a:prstGeom prst="rect">
            <a:avLst/>
          </a:prstGeom>
          <a:noFill/>
        </p:spPr>
        <p:txBody>
          <a:bodyPr wrap="none" lIns="91440" tIns="45720" rIns="91440" bIns="45720" rtlCol="0" anchor="t">
            <a:spAutoFit/>
          </a:bodyPr>
          <a:lstStyle/>
          <a:p>
            <a:endParaRPr lang="nl-NL">
              <a:cs typeface="Calibri"/>
            </a:endParaRPr>
          </a:p>
        </p:txBody>
      </p:sp>
      <p:pic>
        <p:nvPicPr>
          <p:cNvPr id="3" name="Onlinemedia 2" title="Het demonstratierecht in Nederland staat onder druk">
            <a:hlinkClick r:id="" action="ppaction://media"/>
            <a:extLst>
              <a:ext uri="{FF2B5EF4-FFF2-40B4-BE49-F238E27FC236}">
                <a16:creationId xmlns:a16="http://schemas.microsoft.com/office/drawing/2014/main" id="{F5324127-4612-D959-A4C9-3B0FE3E15670}"/>
              </a:ext>
            </a:extLst>
          </p:cNvPr>
          <p:cNvPicPr>
            <a:picLocks noRot="1" noChangeAspect="1"/>
          </p:cNvPicPr>
          <p:nvPr>
            <a:videoFile r:link="rId1"/>
          </p:nvPr>
        </p:nvPicPr>
        <p:blipFill>
          <a:blip r:embed="rId3"/>
          <a:stretch>
            <a:fillRect/>
          </a:stretch>
        </p:blipFill>
        <p:spPr>
          <a:xfrm>
            <a:off x="1734869" y="986167"/>
            <a:ext cx="6019320" cy="4123665"/>
          </a:xfrm>
          <a:prstGeom prst="rect">
            <a:avLst/>
          </a:prstGeom>
        </p:spPr>
      </p:pic>
    </p:spTree>
    <p:extLst>
      <p:ext uri="{BB962C8B-B14F-4D97-AF65-F5344CB8AC3E}">
        <p14:creationId xmlns:p14="http://schemas.microsoft.com/office/powerpoint/2010/main" val="1123007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C06F8C30-8BCE-7D46-AE83-C244C58A6DB7}"/>
              </a:ext>
            </a:extLst>
          </p:cNvPr>
          <p:cNvSpPr>
            <a:spLocks noGrp="1"/>
          </p:cNvSpPr>
          <p:nvPr>
            <p:ph idx="1"/>
          </p:nvPr>
        </p:nvSpPr>
        <p:spPr>
          <a:xfrm>
            <a:off x="549963" y="1967563"/>
            <a:ext cx="6427305" cy="2120763"/>
          </a:xfrm>
        </p:spPr>
        <p:txBody>
          <a:bodyPr>
            <a:normAutofit fontScale="92500" lnSpcReduction="10000"/>
          </a:bodyPr>
          <a:lstStyle/>
          <a:p>
            <a:r>
              <a:rPr lang="nl-NL" dirty="0">
                <a:latin typeface="Amnesty Trade Gothic Cn" panose="020B0506040303020004" pitchFamily="34" charset="0"/>
              </a:rPr>
              <a:t>Werden de spelregels bij dit protest gevolgd?</a:t>
            </a:r>
          </a:p>
          <a:p>
            <a:r>
              <a:rPr lang="nl-NL" dirty="0">
                <a:latin typeface="Amnesty Trade Gothic Cn" panose="020B0506040303020004" pitchFamily="34" charset="0"/>
              </a:rPr>
              <a:t>Werd er een spelregel overtreden? </a:t>
            </a:r>
          </a:p>
          <a:p>
            <a:pPr lvl="1"/>
            <a:r>
              <a:rPr lang="nl-NL" dirty="0">
                <a:latin typeface="Amnesty Trade Gothic Cn" panose="020B0506040303020004" pitchFamily="34" charset="0"/>
              </a:rPr>
              <a:t>Zo ja, welke?</a:t>
            </a:r>
          </a:p>
          <a:p>
            <a:r>
              <a:rPr lang="nl-NL" dirty="0">
                <a:latin typeface="Amnesty Trade Gothic Cn" panose="020B0506040303020004" pitchFamily="34" charset="0"/>
              </a:rPr>
              <a:t>Welke overeenkomsten en verschillen zijn te vinden met het verhaal van de activist? </a:t>
            </a:r>
          </a:p>
        </p:txBody>
      </p:sp>
      <p:sp>
        <p:nvSpPr>
          <p:cNvPr id="3" name="Tekstvak 2">
            <a:extLst>
              <a:ext uri="{FF2B5EF4-FFF2-40B4-BE49-F238E27FC236}">
                <a16:creationId xmlns:a16="http://schemas.microsoft.com/office/drawing/2014/main" id="{3B65E15A-EDDA-0268-747B-ECD69A60D353}"/>
              </a:ext>
            </a:extLst>
          </p:cNvPr>
          <p:cNvSpPr txBox="1"/>
          <p:nvPr/>
        </p:nvSpPr>
        <p:spPr>
          <a:xfrm>
            <a:off x="549963" y="1126961"/>
            <a:ext cx="64273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4000" b="1" dirty="0">
                <a:solidFill>
                  <a:srgbClr val="FFFFFF"/>
                </a:solidFill>
                <a:highlight>
                  <a:srgbClr val="000000"/>
                </a:highlight>
                <a:latin typeface="Amnesty Trade Gothic Cn"/>
              </a:rPr>
              <a:t>Het protest van …</a:t>
            </a:r>
            <a:endParaRPr lang="nl-NL" sz="4000" dirty="0">
              <a:solidFill>
                <a:srgbClr val="000000"/>
              </a:solidFill>
              <a:highlight>
                <a:srgbClr val="000000"/>
              </a:highlight>
              <a:latin typeface="Calibri" panose="020F0502020204030204"/>
              <a:cs typeface="Calibri" panose="020F0502020204030204"/>
            </a:endParaRPr>
          </a:p>
        </p:txBody>
      </p:sp>
      <p:sp>
        <p:nvSpPr>
          <p:cNvPr id="6" name="Tekstvak 5">
            <a:extLst>
              <a:ext uri="{FF2B5EF4-FFF2-40B4-BE49-F238E27FC236}">
                <a16:creationId xmlns:a16="http://schemas.microsoft.com/office/drawing/2014/main" id="{B992C232-1226-771A-760F-E43BDBD13BE5}"/>
              </a:ext>
            </a:extLst>
          </p:cNvPr>
          <p:cNvSpPr txBox="1"/>
          <p:nvPr/>
        </p:nvSpPr>
        <p:spPr>
          <a:xfrm>
            <a:off x="549963" y="4221042"/>
            <a:ext cx="64273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4000" b="1" dirty="0">
                <a:solidFill>
                  <a:srgbClr val="FFFFFF"/>
                </a:solidFill>
                <a:highlight>
                  <a:srgbClr val="000000"/>
                </a:highlight>
                <a:latin typeface="Amnesty Trade Gothic Cn"/>
              </a:rPr>
              <a:t>En in Nederland?</a:t>
            </a:r>
            <a:endParaRPr lang="nl-NL" sz="4000" dirty="0">
              <a:solidFill>
                <a:srgbClr val="000000"/>
              </a:solidFill>
              <a:highlight>
                <a:srgbClr val="000000"/>
              </a:highlight>
              <a:latin typeface="Calibri" panose="020F0502020204030204"/>
              <a:cs typeface="Calibri" panose="020F0502020204030204"/>
            </a:endParaRPr>
          </a:p>
        </p:txBody>
      </p:sp>
      <p:sp>
        <p:nvSpPr>
          <p:cNvPr id="7" name="Tijdelijke aanduiding voor inhoud 1">
            <a:extLst>
              <a:ext uri="{FF2B5EF4-FFF2-40B4-BE49-F238E27FC236}">
                <a16:creationId xmlns:a16="http://schemas.microsoft.com/office/drawing/2014/main" id="{2C71BE5B-A786-F61A-7E8A-7EFA65DD4026}"/>
              </a:ext>
            </a:extLst>
          </p:cNvPr>
          <p:cNvSpPr txBox="1">
            <a:spLocks/>
          </p:cNvSpPr>
          <p:nvPr/>
        </p:nvSpPr>
        <p:spPr>
          <a:xfrm>
            <a:off x="549963" y="5061644"/>
            <a:ext cx="6427305" cy="9787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nesty Trade Gothic" panose="020B0503040303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nesty Trade Gothic" panose="020B05030403030200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nesty Trade Gothic" panose="020B05030403030200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400" dirty="0">
                <a:latin typeface="Amnesty Trade Gothic Cn" panose="020B0506040303020004" pitchFamily="34" charset="0"/>
              </a:rPr>
              <a:t>Welke overeenkomsten en verschillen zijn te vinden met het verhaal van ... ?</a:t>
            </a:r>
          </a:p>
        </p:txBody>
      </p:sp>
      <p:pic>
        <p:nvPicPr>
          <p:cNvPr id="10" name="Afbeelding 9" descr="Afbeelding met persoon, buiten, menigte&#10;&#10;Automatisch gegenereerde beschrijving">
            <a:extLst>
              <a:ext uri="{FF2B5EF4-FFF2-40B4-BE49-F238E27FC236}">
                <a16:creationId xmlns:a16="http://schemas.microsoft.com/office/drawing/2014/main" id="{3D674C0E-671C-ADE2-74E1-36AE870E7312}"/>
              </a:ext>
            </a:extLst>
          </p:cNvPr>
          <p:cNvPicPr>
            <a:picLocks noChangeAspect="1"/>
          </p:cNvPicPr>
          <p:nvPr/>
        </p:nvPicPr>
        <p:blipFill>
          <a:blip r:embed="rId3"/>
          <a:stretch>
            <a:fillRect/>
          </a:stretch>
        </p:blipFill>
        <p:spPr>
          <a:xfrm>
            <a:off x="8246375" y="1345064"/>
            <a:ext cx="3165782" cy="4221042"/>
          </a:xfrm>
          <a:prstGeom prst="rect">
            <a:avLst/>
          </a:prstGeom>
          <a:ln>
            <a:noFill/>
          </a:ln>
          <a:effectLst>
            <a:softEdge rad="112500"/>
          </a:effectLst>
        </p:spPr>
      </p:pic>
    </p:spTree>
    <p:extLst>
      <p:ext uri="{BB962C8B-B14F-4D97-AF65-F5344CB8AC3E}">
        <p14:creationId xmlns:p14="http://schemas.microsoft.com/office/powerpoint/2010/main" val="3477407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CC039911-53A8-294F-B0A7-AFF4CBA35A01}"/>
              </a:ext>
            </a:extLst>
          </p:cNvPr>
          <p:cNvSpPr txBox="1"/>
          <p:nvPr/>
        </p:nvSpPr>
        <p:spPr>
          <a:xfrm>
            <a:off x="5700444" y="1963688"/>
            <a:ext cx="5946204" cy="4924425"/>
          </a:xfrm>
          <a:prstGeom prst="rect">
            <a:avLst/>
          </a:prstGeom>
          <a:noFill/>
        </p:spPr>
        <p:txBody>
          <a:bodyPr wrap="square" lIns="91440" tIns="45720" rIns="91440" bIns="45720" rtlCol="0" anchor="t">
            <a:spAutoFit/>
          </a:bodyPr>
          <a:lstStyle/>
          <a:p>
            <a:pPr marL="342900" indent="-342900">
              <a:buFont typeface="+mj-lt"/>
              <a:buAutoNum type="arabicPeriod"/>
            </a:pPr>
            <a:r>
              <a:rPr lang="nl-NL" sz="2400" b="1" dirty="0">
                <a:latin typeface="Amnesty Trade Gothic Cn" panose="020B0506040303020004" pitchFamily="34" charset="0"/>
              </a:rPr>
              <a:t>Introductie</a:t>
            </a:r>
          </a:p>
          <a:p>
            <a:pPr marL="800100" lvl="1" indent="-342900">
              <a:buFont typeface="Arial" panose="020B0604020202020204" pitchFamily="34" charset="0"/>
              <a:buChar char="•"/>
            </a:pPr>
            <a:r>
              <a:rPr lang="nl-NL" sz="2000" dirty="0">
                <a:latin typeface="Amnesty Trade Gothic Cn"/>
              </a:rPr>
              <a:t> Leer de activist kennen </a:t>
            </a:r>
            <a:endParaRPr lang="nl-NL" sz="2000" dirty="0">
              <a:latin typeface="Amnesty Trade Gothic Cn" panose="020B0506040303020004" pitchFamily="34" charset="0"/>
            </a:endParaRPr>
          </a:p>
          <a:p>
            <a:pPr marL="342900" indent="-342900">
              <a:buFont typeface="+mj-lt"/>
              <a:buAutoNum type="arabicPeriod"/>
            </a:pPr>
            <a:r>
              <a:rPr lang="nl-NL" sz="2400" b="1" dirty="0">
                <a:latin typeface="Amnesty Trade Gothic Cn" panose="020B0506040303020004" pitchFamily="34" charset="0"/>
              </a:rPr>
              <a:t>Wie, wat en waar?</a:t>
            </a:r>
          </a:p>
          <a:p>
            <a:pPr marL="800100" lvl="1" indent="-342900">
              <a:buFont typeface="Arial" panose="020B0604020202020204" pitchFamily="34" charset="0"/>
              <a:buChar char="•"/>
            </a:pPr>
            <a:r>
              <a:rPr lang="nl-NL" sz="2000" dirty="0">
                <a:latin typeface="Amnesty Trade Gothic Cn" panose="020B0506040303020004" pitchFamily="34" charset="0"/>
              </a:rPr>
              <a:t>	Kom meer te weten over deze activist</a:t>
            </a:r>
          </a:p>
          <a:p>
            <a:pPr marL="342900" indent="-342900">
              <a:buFont typeface="+mj-lt"/>
              <a:buAutoNum type="arabicPeriod"/>
            </a:pPr>
            <a:r>
              <a:rPr lang="nl-NL" sz="2400" b="1" dirty="0">
                <a:latin typeface="Amnesty Trade Gothic Cn" panose="020B0506040303020004" pitchFamily="34" charset="0"/>
              </a:rPr>
              <a:t>Mensenrechten onder de loep</a:t>
            </a:r>
          </a:p>
          <a:p>
            <a:pPr marL="800100" lvl="1" indent="-342900">
              <a:buFont typeface="Arial" panose="020B0604020202020204" pitchFamily="34" charset="0"/>
              <a:buChar char="•"/>
            </a:pPr>
            <a:r>
              <a:rPr lang="nl-NL" sz="2000" dirty="0">
                <a:latin typeface="Amnesty Trade Gothic Cn"/>
              </a:rPr>
              <a:t> Inzoomen op mensenrechtenschendingen   in	het land van de activist</a:t>
            </a:r>
          </a:p>
          <a:p>
            <a:pPr marL="342900" indent="-342900">
              <a:buFont typeface="+mj-lt"/>
              <a:buAutoNum type="arabicPeriod"/>
            </a:pPr>
            <a:r>
              <a:rPr lang="nl-NL" sz="2400" b="1" dirty="0">
                <a:latin typeface="Amnesty Trade Gothic Cn" panose="020B0506040303020004" pitchFamily="34" charset="0"/>
              </a:rPr>
              <a:t>En nu terug naar Nederland</a:t>
            </a:r>
          </a:p>
          <a:p>
            <a:pPr marL="800100" lvl="1" indent="-342900">
              <a:buFont typeface="Arial" panose="020B0604020202020204" pitchFamily="34" charset="0"/>
              <a:buChar char="•"/>
            </a:pPr>
            <a:r>
              <a:rPr lang="nl-NL" sz="2000" dirty="0">
                <a:latin typeface="Amnesty Trade Gothic Cn" panose="020B0506040303020004" pitchFamily="34" charset="0"/>
              </a:rPr>
              <a:t>	Het demonstratierecht  </a:t>
            </a:r>
          </a:p>
          <a:p>
            <a:pPr marL="342900" indent="-342900">
              <a:buFont typeface="+mj-lt"/>
              <a:buAutoNum type="arabicPeriod"/>
            </a:pPr>
            <a:r>
              <a:rPr lang="nl-NL" sz="2400" b="1" dirty="0">
                <a:latin typeface="Amnesty Trade Gothic Cn" panose="020B0506040303020004" pitchFamily="34" charset="0"/>
              </a:rPr>
              <a:t>Jouw protest</a:t>
            </a:r>
            <a:endParaRPr lang="nl-NL" sz="2400" b="1" dirty="0">
              <a:latin typeface="Amnesty Trade Gothic Cn" panose="020B0506040303020004" pitchFamily="34" charset="0"/>
              <a:cs typeface="Calibri Light"/>
            </a:endParaRPr>
          </a:p>
          <a:p>
            <a:pPr marL="800100" lvl="1" indent="-342900">
              <a:buFont typeface="Arial" panose="020B0604020202020204" pitchFamily="34" charset="0"/>
              <a:buChar char="•"/>
            </a:pPr>
            <a:r>
              <a:rPr lang="nl-NL" sz="2000" dirty="0">
                <a:latin typeface="Amnesty Trade Gothic Cn"/>
              </a:rPr>
              <a:t>	Waar wil jij tegen (of voor) demonstreren?</a:t>
            </a:r>
            <a:endParaRPr lang="nl-NL" sz="2000" dirty="0">
              <a:latin typeface="Amnesty Trade Gothic Cn" panose="020B0506040303020004" pitchFamily="34" charset="0"/>
            </a:endParaRPr>
          </a:p>
          <a:p>
            <a:pPr lvl="1"/>
            <a:endParaRPr lang="nl-NL" sz="2000" dirty="0"/>
          </a:p>
          <a:p>
            <a:pPr marL="342900" indent="-342900">
              <a:buFont typeface="+mj-lt"/>
              <a:buAutoNum type="arabicPeriod"/>
            </a:pPr>
            <a:endParaRPr lang="nl-NL" dirty="0"/>
          </a:p>
          <a:p>
            <a:pPr marL="342900" indent="-342900">
              <a:buFont typeface="+mj-lt"/>
              <a:buAutoNum type="arabicPeriod"/>
            </a:pPr>
            <a:endParaRPr lang="nl-NL" dirty="0"/>
          </a:p>
          <a:p>
            <a:pPr marL="342900" indent="-342900">
              <a:buFont typeface="+mj-lt"/>
              <a:buAutoNum type="arabicPeriod"/>
            </a:pPr>
            <a:endParaRPr lang="nl-NL" dirty="0"/>
          </a:p>
        </p:txBody>
      </p:sp>
      <p:sp>
        <p:nvSpPr>
          <p:cNvPr id="5" name="Titel 4">
            <a:extLst>
              <a:ext uri="{FF2B5EF4-FFF2-40B4-BE49-F238E27FC236}">
                <a16:creationId xmlns:a16="http://schemas.microsoft.com/office/drawing/2014/main" id="{B17931E6-8F0F-402B-41BD-83D9875E1FFE}"/>
              </a:ext>
            </a:extLst>
          </p:cNvPr>
          <p:cNvSpPr>
            <a:spLocks noGrp="1"/>
          </p:cNvSpPr>
          <p:nvPr>
            <p:ph type="title"/>
          </p:nvPr>
        </p:nvSpPr>
        <p:spPr>
          <a:xfrm>
            <a:off x="5509590" y="805070"/>
            <a:ext cx="6327913" cy="1027189"/>
          </a:xfrm>
        </p:spPr>
        <p:txBody>
          <a:bodyPr>
            <a:normAutofit/>
          </a:bodyPr>
          <a:lstStyle/>
          <a:p>
            <a:pPr algn="ctr"/>
            <a:r>
              <a:rPr lang="en-US" sz="5400" err="1">
                <a:solidFill>
                  <a:schemeClr val="bg1"/>
                </a:solidFill>
                <a:highlight>
                  <a:srgbClr val="000000"/>
                </a:highlight>
                <a:latin typeface="Amnesty Trade Gothic Cn" panose="020B0506040303020004" pitchFamily="34" charset="0"/>
              </a:rPr>
              <a:t>Inhoud</a:t>
            </a:r>
            <a:r>
              <a:rPr lang="en-US" sz="5400">
                <a:solidFill>
                  <a:schemeClr val="bg1"/>
                </a:solidFill>
                <a:highlight>
                  <a:srgbClr val="000000"/>
                </a:highlight>
                <a:latin typeface="Amnesty Trade Gothic Cn" panose="020B0506040303020004" pitchFamily="34" charset="0"/>
              </a:rPr>
              <a:t> van de les</a:t>
            </a:r>
            <a:endParaRPr lang="nl-NL" sz="5400">
              <a:solidFill>
                <a:schemeClr val="bg1"/>
              </a:solidFill>
              <a:latin typeface="Amnesty Trade Gothic Cn" panose="020B05060403030200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1767B92D-DD21-7E2D-5BCC-0FE15D34A3FC}"/>
              </a:ext>
            </a:extLst>
          </p:cNvPr>
          <p:cNvPicPr>
            <a:picLocks noChangeAspect="1"/>
          </p:cNvPicPr>
          <p:nvPr/>
        </p:nvPicPr>
        <p:blipFill>
          <a:blip r:embed="rId2"/>
          <a:stretch>
            <a:fillRect/>
          </a:stretch>
        </p:blipFill>
        <p:spPr>
          <a:xfrm>
            <a:off x="426081" y="1832259"/>
            <a:ext cx="3880073" cy="1812162"/>
          </a:xfrm>
          <a:prstGeom prst="rect">
            <a:avLst/>
          </a:prstGeom>
        </p:spPr>
      </p:pic>
    </p:spTree>
    <p:extLst>
      <p:ext uri="{BB962C8B-B14F-4D97-AF65-F5344CB8AC3E}">
        <p14:creationId xmlns:p14="http://schemas.microsoft.com/office/powerpoint/2010/main" val="3213348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970CC6B-A817-9633-DBCA-FF15B41C36DC}"/>
              </a:ext>
            </a:extLst>
          </p:cNvPr>
          <p:cNvSpPr txBox="1"/>
          <p:nvPr/>
        </p:nvSpPr>
        <p:spPr>
          <a:xfrm>
            <a:off x="7293539" y="4908201"/>
            <a:ext cx="363862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4800" b="1" dirty="0">
                <a:solidFill>
                  <a:srgbClr val="FFFFFF"/>
                </a:solidFill>
                <a:highlight>
                  <a:srgbClr val="000000"/>
                </a:highlight>
                <a:latin typeface="Amnesty Trade Gothic Cn"/>
              </a:rPr>
              <a:t>JOUW PROTEST</a:t>
            </a:r>
            <a:endParaRPr lang="en-US" sz="4000" b="1" dirty="0">
              <a:solidFill>
                <a:srgbClr val="FFFFFF"/>
              </a:solidFill>
              <a:highlight>
                <a:srgbClr val="000000"/>
              </a:highlight>
              <a:latin typeface="Amnesty Trade Gothic Cn"/>
            </a:endParaRPr>
          </a:p>
        </p:txBody>
      </p:sp>
      <p:sp>
        <p:nvSpPr>
          <p:cNvPr id="4" name="Tekstvak 3">
            <a:extLst>
              <a:ext uri="{FF2B5EF4-FFF2-40B4-BE49-F238E27FC236}">
                <a16:creationId xmlns:a16="http://schemas.microsoft.com/office/drawing/2014/main" id="{07D6AEAA-23EC-5244-5B51-8F62B0B73400}"/>
              </a:ext>
            </a:extLst>
          </p:cNvPr>
          <p:cNvSpPr txBox="1"/>
          <p:nvPr/>
        </p:nvSpPr>
        <p:spPr>
          <a:xfrm rot="180000">
            <a:off x="5753364" y="5637934"/>
            <a:ext cx="547350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dirty="0">
                <a:solidFill>
                  <a:schemeClr val="bg1"/>
                </a:solidFill>
                <a:highlight>
                  <a:srgbClr val="000000"/>
                </a:highlight>
                <a:ea typeface="+mn-lt"/>
                <a:cs typeface="+mn-lt"/>
              </a:rPr>
              <a:t>Waar wil jij tegen (of voor) demonstreren?</a:t>
            </a:r>
            <a:endParaRPr lang="nl-NL" sz="2800" dirty="0">
              <a:solidFill>
                <a:schemeClr val="bg1"/>
              </a:solidFill>
              <a:highlight>
                <a:srgbClr val="000000"/>
              </a:highlight>
              <a:cs typeface="Calibri"/>
            </a:endParaRPr>
          </a:p>
        </p:txBody>
      </p:sp>
    </p:spTree>
    <p:extLst>
      <p:ext uri="{BB962C8B-B14F-4D97-AF65-F5344CB8AC3E}">
        <p14:creationId xmlns:p14="http://schemas.microsoft.com/office/powerpoint/2010/main" val="54265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E660F62-DF81-3D45-87C2-64707B742A4A}"/>
              </a:ext>
            </a:extLst>
          </p:cNvPr>
          <p:cNvSpPr>
            <a:spLocks noGrp="1"/>
          </p:cNvSpPr>
          <p:nvPr>
            <p:ph idx="1"/>
          </p:nvPr>
        </p:nvSpPr>
        <p:spPr>
          <a:xfrm>
            <a:off x="5577477" y="1863253"/>
            <a:ext cx="6327912" cy="870857"/>
          </a:xfrm>
        </p:spPr>
        <p:txBody>
          <a:bodyPr vert="horz" lIns="91440" tIns="45720" rIns="91440" bIns="45720" rtlCol="0" anchor="t">
            <a:normAutofit fontScale="92500" lnSpcReduction="10000"/>
          </a:bodyPr>
          <a:lstStyle/>
          <a:p>
            <a:pPr marL="0" indent="0" algn="ctr">
              <a:buNone/>
            </a:pPr>
            <a:r>
              <a:rPr lang="nl-NL" b="1" dirty="0">
                <a:latin typeface="Amnesty Trade Gothic Cn" panose="020B0506040303020004" pitchFamily="34" charset="0"/>
              </a:rPr>
              <a:t>Brainstormen </a:t>
            </a:r>
            <a:endParaRPr lang="nl-NL" b="1" dirty="0">
              <a:latin typeface="Amnesty Trade Gothic Cn" panose="020B0506040303020004" pitchFamily="34" charset="0"/>
              <a:cs typeface="Calibri Light"/>
            </a:endParaRPr>
          </a:p>
          <a:p>
            <a:pPr marL="0" indent="0" algn="ctr">
              <a:buNone/>
            </a:pPr>
            <a:r>
              <a:rPr lang="nl-NL" dirty="0">
                <a:latin typeface="Amnesty Trade Gothic Cn" panose="020B0506040303020004" pitchFamily="34" charset="0"/>
              </a:rPr>
              <a:t>Tegen wat of waar voor gaan jullie demonstreren? </a:t>
            </a:r>
            <a:endParaRPr lang="nl-NL" dirty="0">
              <a:latin typeface="Amnesty Trade Gothic Cn" panose="020B0506040303020004" pitchFamily="34" charset="0"/>
              <a:cs typeface="Calibri Light"/>
            </a:endParaRPr>
          </a:p>
          <a:p>
            <a:pPr marL="0" indent="0">
              <a:buNone/>
            </a:pPr>
            <a:endParaRPr lang="nl-NL" dirty="0">
              <a:latin typeface="Amnesty Trade Gothic Cn" panose="020B0506040303020004" pitchFamily="34" charset="0"/>
            </a:endParaRPr>
          </a:p>
        </p:txBody>
      </p:sp>
      <p:sp>
        <p:nvSpPr>
          <p:cNvPr id="7" name="Tekstvak 6">
            <a:extLst>
              <a:ext uri="{FF2B5EF4-FFF2-40B4-BE49-F238E27FC236}">
                <a16:creationId xmlns:a16="http://schemas.microsoft.com/office/drawing/2014/main" id="{29D8D2C8-4797-704E-AB0D-755B6F76693D}"/>
              </a:ext>
            </a:extLst>
          </p:cNvPr>
          <p:cNvSpPr txBox="1"/>
          <p:nvPr/>
        </p:nvSpPr>
        <p:spPr>
          <a:xfrm>
            <a:off x="5606234" y="3604016"/>
            <a:ext cx="6327912" cy="492443"/>
          </a:xfrm>
          <a:prstGeom prst="rect">
            <a:avLst/>
          </a:prstGeom>
          <a:noFill/>
        </p:spPr>
        <p:txBody>
          <a:bodyPr wrap="square" rtlCol="0">
            <a:spAutoFit/>
          </a:bodyPr>
          <a:lstStyle/>
          <a:p>
            <a:pPr algn="ctr"/>
            <a:r>
              <a:rPr lang="nl-NL" sz="2600" dirty="0">
                <a:latin typeface="Amnesty Trade Gothic Cn" panose="020B0506040303020004" pitchFamily="34" charset="0"/>
              </a:rPr>
              <a:t>Maak een </a:t>
            </a:r>
            <a:r>
              <a:rPr lang="nl-NL" sz="2600" dirty="0" err="1">
                <a:latin typeface="Amnesty Trade Gothic Cn" panose="020B0506040303020004" pitchFamily="34" charset="0"/>
              </a:rPr>
              <a:t>mindmap</a:t>
            </a:r>
            <a:r>
              <a:rPr lang="nl-NL" sz="2600" dirty="0">
                <a:latin typeface="Amnesty Trade Gothic Cn" panose="020B0506040303020004" pitchFamily="34" charset="0"/>
              </a:rPr>
              <a:t> met al jullie ideeën </a:t>
            </a:r>
          </a:p>
        </p:txBody>
      </p:sp>
      <p:sp>
        <p:nvSpPr>
          <p:cNvPr id="8" name="Tekstvak 7">
            <a:extLst>
              <a:ext uri="{FF2B5EF4-FFF2-40B4-BE49-F238E27FC236}">
                <a16:creationId xmlns:a16="http://schemas.microsoft.com/office/drawing/2014/main" id="{6F3E8816-E9C6-384E-B8B8-0B11E1B75327}"/>
              </a:ext>
            </a:extLst>
          </p:cNvPr>
          <p:cNvSpPr txBox="1"/>
          <p:nvPr/>
        </p:nvSpPr>
        <p:spPr>
          <a:xfrm>
            <a:off x="5606234" y="5207548"/>
            <a:ext cx="6327912" cy="492443"/>
          </a:xfrm>
          <a:prstGeom prst="rect">
            <a:avLst/>
          </a:prstGeom>
          <a:noFill/>
        </p:spPr>
        <p:txBody>
          <a:bodyPr wrap="square" rtlCol="0">
            <a:spAutoFit/>
          </a:bodyPr>
          <a:lstStyle/>
          <a:p>
            <a:pPr algn="ctr"/>
            <a:r>
              <a:rPr lang="nl-NL" sz="2600" dirty="0">
                <a:latin typeface="Amnesty Trade Gothic Cn" panose="020B0506040303020004" pitchFamily="34" charset="0"/>
              </a:rPr>
              <a:t>Maak jullie eigen protestbord!</a:t>
            </a:r>
          </a:p>
        </p:txBody>
      </p:sp>
      <p:sp>
        <p:nvSpPr>
          <p:cNvPr id="10" name="Tekstvak 9">
            <a:extLst>
              <a:ext uri="{FF2B5EF4-FFF2-40B4-BE49-F238E27FC236}">
                <a16:creationId xmlns:a16="http://schemas.microsoft.com/office/drawing/2014/main" id="{FBC6E428-4D92-FBA4-CC06-D88076B7BFFB}"/>
              </a:ext>
            </a:extLst>
          </p:cNvPr>
          <p:cNvSpPr txBox="1"/>
          <p:nvPr/>
        </p:nvSpPr>
        <p:spPr>
          <a:xfrm rot="300000">
            <a:off x="7339641" y="1184757"/>
            <a:ext cx="280358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600" b="1" dirty="0">
                <a:solidFill>
                  <a:schemeClr val="bg1"/>
                </a:solidFill>
                <a:highlight>
                  <a:srgbClr val="000000"/>
                </a:highlight>
                <a:latin typeface="Amnesty Trade Gothic Cn" panose="020B0506040303020004" pitchFamily="34" charset="0"/>
                <a:ea typeface="+mn-lt"/>
                <a:cs typeface="+mn-lt"/>
              </a:rPr>
              <a:t>STAP 1</a:t>
            </a:r>
            <a:endParaRPr lang="nl-NL" sz="3600" dirty="0">
              <a:solidFill>
                <a:schemeClr val="bg1"/>
              </a:solidFill>
              <a:highlight>
                <a:srgbClr val="000000"/>
              </a:highlight>
              <a:latin typeface="Amnesty Trade Gothic Cn" panose="020B0506040303020004" pitchFamily="34" charset="0"/>
              <a:cs typeface="Calibri"/>
            </a:endParaRPr>
          </a:p>
          <a:p>
            <a:pPr algn="l"/>
            <a:endParaRPr lang="nl-NL" sz="2400" dirty="0">
              <a:latin typeface="Amnesty Trade Gothic Cn" panose="020B0506040303020004" pitchFamily="34" charset="0"/>
              <a:cs typeface="Calibri"/>
            </a:endParaRPr>
          </a:p>
        </p:txBody>
      </p:sp>
      <p:sp>
        <p:nvSpPr>
          <p:cNvPr id="11" name="Tekstvak 10">
            <a:extLst>
              <a:ext uri="{FF2B5EF4-FFF2-40B4-BE49-F238E27FC236}">
                <a16:creationId xmlns:a16="http://schemas.microsoft.com/office/drawing/2014/main" id="{F8E70F1E-0198-C39D-362A-3E9C86BD38AA}"/>
              </a:ext>
            </a:extLst>
          </p:cNvPr>
          <p:cNvSpPr txBox="1"/>
          <p:nvPr/>
        </p:nvSpPr>
        <p:spPr>
          <a:xfrm>
            <a:off x="4724400" y="320040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solidFill>
                  <a:srgbClr val="FFFFFF"/>
                </a:solidFill>
                <a:latin typeface="Amnesty Trade Gothic Cn" panose="020B0506040303020004" pitchFamily="34" charset="0"/>
              </a:rPr>
              <a:t>STAP 1</a:t>
            </a:r>
            <a:r>
              <a:rPr lang="nl-NL" sz="2400">
                <a:latin typeface="Amnesty Trade Gothic Cn" panose="020B0506040303020004" pitchFamily="34" charset="0"/>
                <a:cs typeface="Calibri"/>
              </a:rPr>
              <a:t>​</a:t>
            </a:r>
            <a:endParaRPr lang="nl-NL" sz="2400">
              <a:latin typeface="Amnesty Trade Gothic Cn" panose="020B0506040303020004" pitchFamily="34" charset="0"/>
            </a:endParaRPr>
          </a:p>
        </p:txBody>
      </p:sp>
      <p:sp>
        <p:nvSpPr>
          <p:cNvPr id="14" name="Tekstvak 13">
            <a:extLst>
              <a:ext uri="{FF2B5EF4-FFF2-40B4-BE49-F238E27FC236}">
                <a16:creationId xmlns:a16="http://schemas.microsoft.com/office/drawing/2014/main" id="{5647706A-47DD-E8F5-22A2-ABB0C38C3462}"/>
              </a:ext>
            </a:extLst>
          </p:cNvPr>
          <p:cNvSpPr txBox="1"/>
          <p:nvPr/>
        </p:nvSpPr>
        <p:spPr>
          <a:xfrm rot="-180000">
            <a:off x="8052758" y="3048435"/>
            <a:ext cx="137735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600" b="1" dirty="0">
                <a:solidFill>
                  <a:srgbClr val="FFFFFF"/>
                </a:solidFill>
                <a:highlight>
                  <a:srgbClr val="000000"/>
                </a:highlight>
                <a:latin typeface="Amnesty Trade Gothic Cn" panose="020B0506040303020004" pitchFamily="34" charset="0"/>
              </a:rPr>
              <a:t>STAP 2</a:t>
            </a:r>
            <a:endParaRPr lang="nl-NL" sz="3600" dirty="0">
              <a:highlight>
                <a:srgbClr val="000000"/>
              </a:highlight>
              <a:latin typeface="Amnesty Trade Gothic Cn" panose="020B0506040303020004" pitchFamily="34" charset="0"/>
              <a:cs typeface="Calibri"/>
            </a:endParaRPr>
          </a:p>
        </p:txBody>
      </p:sp>
      <p:sp>
        <p:nvSpPr>
          <p:cNvPr id="15" name="Tekstvak 14">
            <a:extLst>
              <a:ext uri="{FF2B5EF4-FFF2-40B4-BE49-F238E27FC236}">
                <a16:creationId xmlns:a16="http://schemas.microsoft.com/office/drawing/2014/main" id="{D963D771-9EC8-4275-66CF-38A038A6D622}"/>
              </a:ext>
            </a:extLst>
          </p:cNvPr>
          <p:cNvSpPr txBox="1"/>
          <p:nvPr/>
        </p:nvSpPr>
        <p:spPr>
          <a:xfrm rot="180000">
            <a:off x="8062969" y="4621485"/>
            <a:ext cx="14144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600" b="1" dirty="0">
                <a:solidFill>
                  <a:srgbClr val="FFFFFF"/>
                </a:solidFill>
                <a:highlight>
                  <a:srgbClr val="000000"/>
                </a:highlight>
                <a:latin typeface="Amnesty Trade Gothic Cn" panose="020B0506040303020004" pitchFamily="34" charset="0"/>
              </a:rPr>
              <a:t>STAP </a:t>
            </a:r>
            <a:r>
              <a:rPr lang="nl-NL" sz="3600" b="1" dirty="0">
                <a:solidFill>
                  <a:srgbClr val="FFFFFF"/>
                </a:solidFill>
                <a:highlight>
                  <a:srgbClr val="000000"/>
                </a:highlight>
                <a:latin typeface="Amnesty Trade Gothic Cn" panose="020B0506040303020004" pitchFamily="34" charset="0"/>
                <a:cs typeface="Calibri"/>
              </a:rPr>
              <a:t>3</a:t>
            </a:r>
            <a:r>
              <a:rPr lang="nl-NL" sz="3600" dirty="0">
                <a:highlight>
                  <a:srgbClr val="000000"/>
                </a:highlight>
                <a:latin typeface="Amnesty Trade Gothic Cn" panose="020B0506040303020004" pitchFamily="34" charset="0"/>
                <a:cs typeface="Calibri"/>
              </a:rPr>
              <a:t>​</a:t>
            </a:r>
          </a:p>
        </p:txBody>
      </p:sp>
      <p:pic>
        <p:nvPicPr>
          <p:cNvPr id="5" name="Afbeelding 4" descr="Afbeelding met tekst&#10;&#10;Automatisch gegenereerde beschrijving">
            <a:extLst>
              <a:ext uri="{FF2B5EF4-FFF2-40B4-BE49-F238E27FC236}">
                <a16:creationId xmlns:a16="http://schemas.microsoft.com/office/drawing/2014/main" id="{D89BD5FE-3687-501A-30BD-1CE04E7147D9}"/>
              </a:ext>
            </a:extLst>
          </p:cNvPr>
          <p:cNvPicPr>
            <a:picLocks noChangeAspect="1"/>
          </p:cNvPicPr>
          <p:nvPr/>
        </p:nvPicPr>
        <p:blipFill>
          <a:blip r:embed="rId2"/>
          <a:stretch>
            <a:fillRect/>
          </a:stretch>
        </p:blipFill>
        <p:spPr>
          <a:xfrm>
            <a:off x="416928" y="1042348"/>
            <a:ext cx="3912062" cy="2611173"/>
          </a:xfrm>
          <a:prstGeom prst="rect">
            <a:avLst/>
          </a:prstGeom>
          <a:effectLst>
            <a:softEdge rad="63500"/>
          </a:effectLst>
        </p:spPr>
      </p:pic>
      <p:pic>
        <p:nvPicPr>
          <p:cNvPr id="12" name="Afbeelding 11" descr="Afbeelding met boom, persoon, buiten, mensen&#10;&#10;Automatisch gegenereerde beschrijving">
            <a:extLst>
              <a:ext uri="{FF2B5EF4-FFF2-40B4-BE49-F238E27FC236}">
                <a16:creationId xmlns:a16="http://schemas.microsoft.com/office/drawing/2014/main" id="{33494DAF-BEEE-9891-1ED0-1E5B59AA7F77}"/>
              </a:ext>
            </a:extLst>
          </p:cNvPr>
          <p:cNvPicPr>
            <a:picLocks noChangeAspect="1"/>
          </p:cNvPicPr>
          <p:nvPr/>
        </p:nvPicPr>
        <p:blipFill>
          <a:blip r:embed="rId3"/>
          <a:stretch>
            <a:fillRect/>
          </a:stretch>
        </p:blipFill>
        <p:spPr>
          <a:xfrm>
            <a:off x="358651" y="3602254"/>
            <a:ext cx="4027187" cy="2684791"/>
          </a:xfrm>
          <a:prstGeom prst="rect">
            <a:avLst/>
          </a:prstGeom>
          <a:ln>
            <a:noFill/>
          </a:ln>
          <a:effectLst>
            <a:softEdge rad="112500"/>
          </a:effectLst>
        </p:spPr>
      </p:pic>
    </p:spTree>
    <p:extLst>
      <p:ext uri="{BB962C8B-B14F-4D97-AF65-F5344CB8AC3E}">
        <p14:creationId xmlns:p14="http://schemas.microsoft.com/office/powerpoint/2010/main" val="4109549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2A264426-73DB-F818-FB50-4BF7103D42AF}"/>
              </a:ext>
            </a:extLst>
          </p:cNvPr>
          <p:cNvSpPr txBox="1"/>
          <p:nvPr/>
        </p:nvSpPr>
        <p:spPr>
          <a:xfrm>
            <a:off x="7436530" y="5388759"/>
            <a:ext cx="359590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5400" b="1" dirty="0">
                <a:solidFill>
                  <a:srgbClr val="FFFFFF"/>
                </a:solidFill>
                <a:highlight>
                  <a:srgbClr val="000000"/>
                </a:highlight>
                <a:latin typeface="Amnesty Trade Gothic Cn"/>
              </a:rPr>
              <a:t>INTRODUCTIE</a:t>
            </a:r>
            <a:endParaRPr lang="nl-NL" sz="3800" dirty="0">
              <a:highlight>
                <a:srgbClr val="000000"/>
              </a:highlight>
              <a:cs typeface="Calibri"/>
            </a:endParaRPr>
          </a:p>
        </p:txBody>
      </p:sp>
      <p:sp>
        <p:nvSpPr>
          <p:cNvPr id="3" name="Rechthoek 2">
            <a:extLst>
              <a:ext uri="{FF2B5EF4-FFF2-40B4-BE49-F238E27FC236}">
                <a16:creationId xmlns:a16="http://schemas.microsoft.com/office/drawing/2014/main" id="{345DD883-4DE3-274B-AD07-625D760C1045}"/>
              </a:ext>
            </a:extLst>
          </p:cNvPr>
          <p:cNvSpPr/>
          <p:nvPr/>
        </p:nvSpPr>
        <p:spPr>
          <a:xfrm>
            <a:off x="7436530" y="6035090"/>
            <a:ext cx="3595906" cy="553998"/>
          </a:xfrm>
          <a:prstGeom prst="rect">
            <a:avLst/>
          </a:prstGeom>
        </p:spPr>
        <p:txBody>
          <a:bodyPr wrap="square">
            <a:spAutoFit/>
          </a:bodyPr>
          <a:lstStyle/>
          <a:p>
            <a:pPr algn="ctr"/>
            <a:r>
              <a:rPr lang="nl-NL" sz="3000" dirty="0">
                <a:solidFill>
                  <a:schemeClr val="bg1"/>
                </a:solidFill>
                <a:highlight>
                  <a:srgbClr val="000000"/>
                </a:highlight>
                <a:latin typeface="Amnesty Trade Gothic Cn" panose="020B0506040303020004" pitchFamily="34" charset="0"/>
                <a:ea typeface="+mn-lt"/>
                <a:cs typeface="+mn-lt"/>
              </a:rPr>
              <a:t>Leer de activist kennen</a:t>
            </a:r>
          </a:p>
        </p:txBody>
      </p:sp>
    </p:spTree>
    <p:extLst>
      <p:ext uri="{BB962C8B-B14F-4D97-AF65-F5344CB8AC3E}">
        <p14:creationId xmlns:p14="http://schemas.microsoft.com/office/powerpoint/2010/main" val="1351737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5DFFD8-7BCB-EA2E-DCC0-2A3CE73B7D78}"/>
              </a:ext>
            </a:extLst>
          </p:cNvPr>
          <p:cNvSpPr>
            <a:spLocks noGrp="1"/>
          </p:cNvSpPr>
          <p:nvPr>
            <p:ph type="title"/>
          </p:nvPr>
        </p:nvSpPr>
        <p:spPr>
          <a:xfrm>
            <a:off x="6030012" y="1386786"/>
            <a:ext cx="5675516" cy="917035"/>
          </a:xfrm>
        </p:spPr>
        <p:txBody>
          <a:bodyPr>
            <a:normAutofit/>
          </a:bodyPr>
          <a:lstStyle/>
          <a:p>
            <a:r>
              <a:rPr lang="en-GB" b="1" dirty="0" err="1">
                <a:solidFill>
                  <a:srgbClr val="FFFFFF"/>
                </a:solidFill>
                <a:effectLst/>
                <a:latin typeface="Amnesty Trade Gothic Cn" panose="020B0506040303020004" pitchFamily="34" charset="0"/>
              </a:rPr>
              <a:t>Shahnewaz</a:t>
            </a:r>
            <a:r>
              <a:rPr lang="en-GB" b="1" dirty="0">
                <a:solidFill>
                  <a:srgbClr val="FFFFFF"/>
                </a:solidFill>
                <a:effectLst/>
                <a:latin typeface="Amnesty Trade Gothic Cn" panose="020B0506040303020004" pitchFamily="34" charset="0"/>
              </a:rPr>
              <a:t> Chowdhury</a:t>
            </a:r>
            <a:endParaRPr lang="en-NL" dirty="0">
              <a:latin typeface="Amnesty Trade Gothic Cn" panose="020B0506040303020004" pitchFamily="34" charset="0"/>
            </a:endParaRPr>
          </a:p>
        </p:txBody>
      </p:sp>
      <p:sp>
        <p:nvSpPr>
          <p:cNvPr id="2" name="Content Placeholder 1">
            <a:extLst>
              <a:ext uri="{FF2B5EF4-FFF2-40B4-BE49-F238E27FC236}">
                <a16:creationId xmlns:a16="http://schemas.microsoft.com/office/drawing/2014/main" id="{02A868E1-2D3F-CA43-7233-CF0F000145CC}"/>
              </a:ext>
            </a:extLst>
          </p:cNvPr>
          <p:cNvSpPr>
            <a:spLocks noGrp="1"/>
          </p:cNvSpPr>
          <p:nvPr>
            <p:ph idx="1"/>
          </p:nvPr>
        </p:nvSpPr>
        <p:spPr>
          <a:xfrm>
            <a:off x="6096000" y="2303821"/>
            <a:ext cx="5741504" cy="1958542"/>
          </a:xfrm>
        </p:spPr>
        <p:txBody>
          <a:bodyPr vert="horz" lIns="91440" tIns="45720" rIns="91440" bIns="45720" rtlCol="0" anchor="t">
            <a:normAutofit/>
          </a:bodyPr>
          <a:lstStyle/>
          <a:p>
            <a:pPr marL="0" indent="0">
              <a:buNone/>
            </a:pPr>
            <a:r>
              <a:rPr lang="nl-NL" sz="2000" dirty="0" err="1">
                <a:latin typeface="Amnesty Trade Gothic Cn" panose="020B0506040303020004" pitchFamily="34" charset="0"/>
              </a:rPr>
              <a:t>Shahnewaz</a:t>
            </a:r>
            <a:r>
              <a:rPr lang="nl-NL" sz="2000" dirty="0">
                <a:latin typeface="Amnesty Trade Gothic Cn" panose="020B0506040303020004" pitchFamily="34" charset="0"/>
              </a:rPr>
              <a:t> uitte zijn zorgen over de grote schade die de bouw van een energiecentrale heeft aangedaan aan zijn dorp op Facebook. Het energiebedrijf klaagde hem aan en hij werd zonder rechtszaak 80 dagen lang gevangengezet. </a:t>
            </a:r>
          </a:p>
          <a:p>
            <a:pPr marL="0" indent="0">
              <a:buNone/>
            </a:pPr>
            <a:r>
              <a:rPr lang="nl-NL" sz="2000" dirty="0">
                <a:latin typeface="Amnesty Trade Gothic Cn" panose="020B0506040303020004" pitchFamily="34" charset="0"/>
              </a:rPr>
              <a:t>Hij kwam op borgtocht vrij, maar als hij wordt veroordeeld kan hij een lange gevangenisstraf krijgen. </a:t>
            </a:r>
          </a:p>
          <a:p>
            <a:pPr marL="0" indent="0">
              <a:buNone/>
            </a:pPr>
            <a:endParaRPr lang="nl-NL" sz="2000" dirty="0">
              <a:latin typeface="Amnesty Trade Gothic Cn" panose="020B0506040303020004" pitchFamily="34" charset="0"/>
            </a:endParaRPr>
          </a:p>
          <a:p>
            <a:pPr marL="0" indent="0">
              <a:buNone/>
            </a:pPr>
            <a:endParaRPr lang="nl-NL" sz="1800" dirty="0"/>
          </a:p>
          <a:p>
            <a:pPr marL="0" indent="0">
              <a:buNone/>
            </a:pPr>
            <a:endParaRPr lang="nl-NL" dirty="0"/>
          </a:p>
          <a:p>
            <a:pPr marL="0" indent="0">
              <a:buNone/>
            </a:pPr>
            <a:endParaRPr lang="en-NL" dirty="0"/>
          </a:p>
        </p:txBody>
      </p:sp>
      <p:sp>
        <p:nvSpPr>
          <p:cNvPr id="4" name="Content Placeholder 1">
            <a:extLst>
              <a:ext uri="{FF2B5EF4-FFF2-40B4-BE49-F238E27FC236}">
                <a16:creationId xmlns:a16="http://schemas.microsoft.com/office/drawing/2014/main" id="{16B8948B-0366-E2A5-A2C2-5953EDFC326D}"/>
              </a:ext>
            </a:extLst>
          </p:cNvPr>
          <p:cNvSpPr txBox="1">
            <a:spLocks/>
          </p:cNvSpPr>
          <p:nvPr/>
        </p:nvSpPr>
        <p:spPr>
          <a:xfrm>
            <a:off x="6096000" y="4456907"/>
            <a:ext cx="5675516" cy="1218029"/>
          </a:xfrm>
          <a:prstGeom prst="rect">
            <a:avLst/>
          </a:prstGeom>
          <a:solidFill>
            <a:schemeClr val="tx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nesty Trade Gothic" panose="020B0503040303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nesty Trade Gothic" panose="020B05030403030200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nesty Trade Gothic" panose="020B05030403030200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2000" dirty="0">
                <a:solidFill>
                  <a:schemeClr val="bg1"/>
                </a:solidFill>
                <a:latin typeface="Amnesty Trade Gothic Cn" panose="020B0506040303020004" pitchFamily="34" charset="0"/>
              </a:rPr>
              <a:t>Volgens </a:t>
            </a:r>
            <a:r>
              <a:rPr lang="nl-NL" sz="2000" b="1" dirty="0">
                <a:solidFill>
                  <a:schemeClr val="bg1"/>
                </a:solidFill>
                <a:latin typeface="Amnesty Trade Gothic Cn" panose="020B0506040303020004" pitchFamily="34" charset="0"/>
              </a:rPr>
              <a:t>Artikel 25 </a:t>
            </a:r>
            <a:r>
              <a:rPr lang="nl-NL" sz="2000" dirty="0">
                <a:solidFill>
                  <a:schemeClr val="bg1"/>
                </a:solidFill>
                <a:latin typeface="Amnesty Trade Gothic Cn" panose="020B0506040303020004" pitchFamily="34" charset="0"/>
              </a:rPr>
              <a:t>van de </a:t>
            </a:r>
            <a:r>
              <a:rPr lang="nl-NL" sz="2000" b="1" dirty="0">
                <a:solidFill>
                  <a:schemeClr val="bg1"/>
                </a:solidFill>
                <a:latin typeface="Amnesty Trade Gothic Cn" panose="020B0506040303020004" pitchFamily="34" charset="0"/>
              </a:rPr>
              <a:t>Universele Verklaring van de Rechten van de Mens</a:t>
            </a:r>
            <a:r>
              <a:rPr lang="nl-NL" sz="2000" dirty="0">
                <a:solidFill>
                  <a:schemeClr val="bg1"/>
                </a:solidFill>
                <a:latin typeface="Amnesty Trade Gothic Cn" panose="020B0506040303020004" pitchFamily="34" charset="0"/>
              </a:rPr>
              <a:t> heeft iedereen recht op toegang tot water, voldoende en gezond voedsel, een dak boven je hoofd en goede gezondheidszorg!</a:t>
            </a:r>
            <a:endParaRPr lang="nl-NL" sz="1800" dirty="0"/>
          </a:p>
          <a:p>
            <a:pPr marL="0" indent="0">
              <a:buFont typeface="Arial" panose="020B0604020202020204" pitchFamily="34" charset="0"/>
              <a:buNone/>
            </a:pPr>
            <a:endParaRPr lang="nl-NL" dirty="0"/>
          </a:p>
          <a:p>
            <a:pPr marL="0" indent="0">
              <a:buFont typeface="Arial" panose="020B0604020202020204" pitchFamily="34" charset="0"/>
              <a:buNone/>
            </a:pPr>
            <a:endParaRPr lang="en-NL" dirty="0"/>
          </a:p>
        </p:txBody>
      </p:sp>
    </p:spTree>
    <p:extLst>
      <p:ext uri="{BB962C8B-B14F-4D97-AF65-F5344CB8AC3E}">
        <p14:creationId xmlns:p14="http://schemas.microsoft.com/office/powerpoint/2010/main" val="2769988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a 2" title="10 jaar cel voor klimaatactivisme? - Write for Rights">
            <a:hlinkClick r:id="" action="ppaction://media"/>
            <a:extLst>
              <a:ext uri="{FF2B5EF4-FFF2-40B4-BE49-F238E27FC236}">
                <a16:creationId xmlns:a16="http://schemas.microsoft.com/office/drawing/2014/main" id="{C75B31BE-3772-0822-1B9F-A28400D18467}"/>
              </a:ext>
            </a:extLst>
          </p:cNvPr>
          <p:cNvPicPr>
            <a:picLocks noRot="1" noChangeAspect="1"/>
          </p:cNvPicPr>
          <p:nvPr>
            <a:videoFile r:link="rId1"/>
          </p:nvPr>
        </p:nvPicPr>
        <p:blipFill>
          <a:blip r:embed="rId3"/>
          <a:stretch>
            <a:fillRect/>
          </a:stretch>
        </p:blipFill>
        <p:spPr>
          <a:xfrm>
            <a:off x="1332302" y="1460620"/>
            <a:ext cx="6637547" cy="4511854"/>
          </a:xfrm>
          <a:prstGeom prst="rect">
            <a:avLst/>
          </a:prstGeom>
        </p:spPr>
      </p:pic>
    </p:spTree>
    <p:extLst>
      <p:ext uri="{BB962C8B-B14F-4D97-AF65-F5344CB8AC3E}">
        <p14:creationId xmlns:p14="http://schemas.microsoft.com/office/powerpoint/2010/main" val="2927306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C4F205-DEA8-DC66-49BB-EA9EB6C654A4}"/>
              </a:ext>
            </a:extLst>
          </p:cNvPr>
          <p:cNvSpPr>
            <a:spLocks noGrp="1"/>
          </p:cNvSpPr>
          <p:nvPr>
            <p:ph type="title"/>
          </p:nvPr>
        </p:nvSpPr>
        <p:spPr>
          <a:xfrm>
            <a:off x="549965" y="1574276"/>
            <a:ext cx="5675516" cy="844070"/>
          </a:xfrm>
        </p:spPr>
        <p:txBody>
          <a:bodyPr>
            <a:normAutofit/>
          </a:bodyPr>
          <a:lstStyle/>
          <a:p>
            <a:r>
              <a:rPr lang="en-GB" b="1" dirty="0">
                <a:solidFill>
                  <a:srgbClr val="FFFFFF"/>
                </a:solidFill>
                <a:effectLst/>
                <a:latin typeface="Amnesty Trade Gothic Cn" panose="020B0506040303020004" pitchFamily="34" charset="0"/>
              </a:rPr>
              <a:t>Aleksandra </a:t>
            </a:r>
            <a:r>
              <a:rPr lang="en-GB" b="1" dirty="0" err="1">
                <a:solidFill>
                  <a:srgbClr val="FFFFFF"/>
                </a:solidFill>
                <a:effectLst/>
                <a:latin typeface="Amnesty Trade Gothic Cn" panose="020B0506040303020004" pitchFamily="34" charset="0"/>
              </a:rPr>
              <a:t>Skochilenko</a:t>
            </a:r>
            <a:endParaRPr lang="en-NL" dirty="0">
              <a:latin typeface="Amnesty Trade Gothic Cn" panose="020B0506040303020004" pitchFamily="34" charset="0"/>
            </a:endParaRPr>
          </a:p>
        </p:txBody>
      </p:sp>
      <p:sp>
        <p:nvSpPr>
          <p:cNvPr id="4" name="Content Placeholder 3">
            <a:extLst>
              <a:ext uri="{FF2B5EF4-FFF2-40B4-BE49-F238E27FC236}">
                <a16:creationId xmlns:a16="http://schemas.microsoft.com/office/drawing/2014/main" id="{3F3ADE07-D1E4-C81C-FECA-93388EDA29A8}"/>
              </a:ext>
            </a:extLst>
          </p:cNvPr>
          <p:cNvSpPr>
            <a:spLocks noGrp="1"/>
          </p:cNvSpPr>
          <p:nvPr>
            <p:ph idx="1"/>
          </p:nvPr>
        </p:nvSpPr>
        <p:spPr>
          <a:xfrm>
            <a:off x="549965" y="2418346"/>
            <a:ext cx="5636826" cy="1734599"/>
          </a:xfrm>
        </p:spPr>
        <p:txBody>
          <a:bodyPr vert="horz" lIns="91440" tIns="45720" rIns="91440" bIns="45720" rtlCol="0" anchor="t">
            <a:normAutofit lnSpcReduction="10000"/>
          </a:bodyPr>
          <a:lstStyle/>
          <a:p>
            <a:pPr marL="0" indent="0" fontAlgn="base">
              <a:buNone/>
            </a:pPr>
            <a:r>
              <a:rPr lang="nl-NL" sz="2000" dirty="0" err="1">
                <a:latin typeface="Amnesty Trade Gothic Cn" panose="020B0506040303020004" pitchFamily="34" charset="0"/>
              </a:rPr>
              <a:t>Aleksandra</a:t>
            </a:r>
            <a:r>
              <a:rPr lang="nl-NL" sz="2000" dirty="0">
                <a:latin typeface="Amnesty Trade Gothic Cn" panose="020B0506040303020004" pitchFamily="34" charset="0"/>
              </a:rPr>
              <a:t> werd aangeklaagd vanwege 'het verspreiden van valse informatie over het Russische leger’. Wat ze in werkelijkheid deed was informatie verspreiden over het Russische bombardement op het theater in de Oekraïense stad </a:t>
            </a:r>
            <a:r>
              <a:rPr lang="nl-NL" sz="2000" dirty="0" err="1">
                <a:latin typeface="Amnesty Trade Gothic Cn" panose="020B0506040303020004" pitchFamily="34" charset="0"/>
              </a:rPr>
              <a:t>Marioepol</a:t>
            </a:r>
            <a:r>
              <a:rPr lang="nl-NL" sz="2000" dirty="0">
                <a:latin typeface="Amnesty Trade Gothic Cn" panose="020B0506040303020004" pitchFamily="34" charset="0"/>
              </a:rPr>
              <a:t>. </a:t>
            </a:r>
          </a:p>
          <a:p>
            <a:pPr marL="0" indent="0" fontAlgn="base">
              <a:buNone/>
            </a:pPr>
            <a:r>
              <a:rPr lang="nl-NL" sz="2000" dirty="0">
                <a:latin typeface="Amnesty Trade Gothic Cn" panose="020B0506040303020004" pitchFamily="34" charset="0"/>
              </a:rPr>
              <a:t>Ze kan hiervoor 10 jaar gevangenisstraf krijgen. </a:t>
            </a:r>
            <a:endParaRPr lang="en-US" sz="2000" dirty="0">
              <a:latin typeface="Amnesty Trade Gothic Cn" panose="020B0506040303020004" pitchFamily="34" charset="0"/>
            </a:endParaRPr>
          </a:p>
        </p:txBody>
      </p:sp>
      <p:sp>
        <p:nvSpPr>
          <p:cNvPr id="6" name="Content Placeholder 1">
            <a:extLst>
              <a:ext uri="{FF2B5EF4-FFF2-40B4-BE49-F238E27FC236}">
                <a16:creationId xmlns:a16="http://schemas.microsoft.com/office/drawing/2014/main" id="{BF80C777-7739-5854-CA4E-3438550560B5}"/>
              </a:ext>
            </a:extLst>
          </p:cNvPr>
          <p:cNvSpPr txBox="1">
            <a:spLocks/>
          </p:cNvSpPr>
          <p:nvPr/>
        </p:nvSpPr>
        <p:spPr>
          <a:xfrm>
            <a:off x="549965" y="4291537"/>
            <a:ext cx="5675516" cy="1218029"/>
          </a:xfrm>
          <a:prstGeom prst="rect">
            <a:avLst/>
          </a:prstGeom>
          <a:solidFill>
            <a:schemeClr val="tx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nesty Trade Gothic" panose="020B0503040303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nesty Trade Gothic" panose="020B05030403030200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nesty Trade Gothic" panose="020B05030403030200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2000" dirty="0">
                <a:solidFill>
                  <a:schemeClr val="bg1"/>
                </a:solidFill>
                <a:latin typeface="Amnesty Trade Gothic Cn" panose="020B0506040303020004" pitchFamily="34" charset="0"/>
              </a:rPr>
              <a:t>In </a:t>
            </a:r>
            <a:r>
              <a:rPr lang="nl-NL" sz="2000" b="1" dirty="0">
                <a:solidFill>
                  <a:schemeClr val="bg1"/>
                </a:solidFill>
                <a:latin typeface="Amnesty Trade Gothic Cn" panose="020B0506040303020004" pitchFamily="34" charset="0"/>
              </a:rPr>
              <a:t>Artikel 9 </a:t>
            </a:r>
            <a:r>
              <a:rPr lang="nl-NL" sz="2000" dirty="0">
                <a:solidFill>
                  <a:schemeClr val="bg1"/>
                </a:solidFill>
                <a:latin typeface="Amnesty Trade Gothic Cn" panose="020B0506040303020004" pitchFamily="34" charset="0"/>
              </a:rPr>
              <a:t>van de </a:t>
            </a:r>
            <a:r>
              <a:rPr lang="nl-NL" sz="2000" b="1" dirty="0">
                <a:solidFill>
                  <a:schemeClr val="bg1"/>
                </a:solidFill>
                <a:latin typeface="Amnesty Trade Gothic Cn" panose="020B0506040303020004" pitchFamily="34" charset="0"/>
              </a:rPr>
              <a:t>Universele Verklaring van de Rechten van de Mens </a:t>
            </a:r>
            <a:r>
              <a:rPr lang="nl-NL" sz="2000" dirty="0">
                <a:solidFill>
                  <a:schemeClr val="bg1"/>
                </a:solidFill>
                <a:latin typeface="Amnesty Trade Gothic Cn" panose="020B0506040303020004" pitchFamily="34" charset="0"/>
              </a:rPr>
              <a:t>staat dat niemand zomaar opgesloten mag worden. </a:t>
            </a:r>
            <a:r>
              <a:rPr lang="nl-NL" sz="2000" dirty="0" err="1">
                <a:solidFill>
                  <a:schemeClr val="bg1"/>
                </a:solidFill>
                <a:latin typeface="Amnesty Trade Gothic Cn" panose="020B0506040303020004" pitchFamily="34" charset="0"/>
              </a:rPr>
              <a:t>Aleksandra</a:t>
            </a:r>
            <a:r>
              <a:rPr lang="nl-NL" sz="2000" dirty="0">
                <a:solidFill>
                  <a:schemeClr val="bg1"/>
                </a:solidFill>
                <a:latin typeface="Amnesty Trade Gothic Cn" panose="020B0506040303020004" pitchFamily="34" charset="0"/>
              </a:rPr>
              <a:t> had dus niet vastgezet mogen worden voor het verspreiden van informatie. </a:t>
            </a:r>
            <a:endParaRPr lang="en-NL" sz="2000" dirty="0">
              <a:solidFill>
                <a:schemeClr val="bg1"/>
              </a:solidFill>
              <a:latin typeface="Amnesty Trade Gothic Cn" panose="020B0506040303020004" pitchFamily="34" charset="0"/>
            </a:endParaRPr>
          </a:p>
        </p:txBody>
      </p:sp>
    </p:spTree>
    <p:extLst>
      <p:ext uri="{BB962C8B-B14F-4D97-AF65-F5344CB8AC3E}">
        <p14:creationId xmlns:p14="http://schemas.microsoft.com/office/powerpoint/2010/main" val="2346216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a 2" title="Aangeklaagd voor protest tegen de oorlog - Write for Rights">
            <a:hlinkClick r:id="" action="ppaction://media"/>
            <a:extLst>
              <a:ext uri="{FF2B5EF4-FFF2-40B4-BE49-F238E27FC236}">
                <a16:creationId xmlns:a16="http://schemas.microsoft.com/office/drawing/2014/main" id="{59CC0555-C8A3-43D1-0C92-283DD7806754}"/>
              </a:ext>
            </a:extLst>
          </p:cNvPr>
          <p:cNvPicPr>
            <a:picLocks noRot="1" noChangeAspect="1"/>
          </p:cNvPicPr>
          <p:nvPr>
            <a:videoFile r:link="rId1"/>
          </p:nvPr>
        </p:nvPicPr>
        <p:blipFill>
          <a:blip r:embed="rId3"/>
          <a:stretch>
            <a:fillRect/>
          </a:stretch>
        </p:blipFill>
        <p:spPr>
          <a:xfrm>
            <a:off x="1778000" y="1216205"/>
            <a:ext cx="5947434" cy="4583740"/>
          </a:xfrm>
          <a:prstGeom prst="rect">
            <a:avLst/>
          </a:prstGeom>
        </p:spPr>
      </p:pic>
    </p:spTree>
    <p:extLst>
      <p:ext uri="{BB962C8B-B14F-4D97-AF65-F5344CB8AC3E}">
        <p14:creationId xmlns:p14="http://schemas.microsoft.com/office/powerpoint/2010/main" val="3622014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7742A1-51F1-03EE-0A1D-2794F57D904C}"/>
              </a:ext>
            </a:extLst>
          </p:cNvPr>
          <p:cNvSpPr>
            <a:spLocks noGrp="1"/>
          </p:cNvSpPr>
          <p:nvPr>
            <p:ph type="title"/>
          </p:nvPr>
        </p:nvSpPr>
        <p:spPr>
          <a:xfrm>
            <a:off x="6096000" y="1593130"/>
            <a:ext cx="5741504" cy="768655"/>
          </a:xfrm>
        </p:spPr>
        <p:txBody>
          <a:bodyPr>
            <a:normAutofit/>
          </a:bodyPr>
          <a:lstStyle/>
          <a:p>
            <a:r>
              <a:rPr lang="en-GB" dirty="0">
                <a:latin typeface="Amnesty Trade Gothic Cn" panose="020B0506040303020004" pitchFamily="34" charset="0"/>
              </a:rPr>
              <a:t>Luis Manuel Otero </a:t>
            </a:r>
            <a:r>
              <a:rPr lang="en-GB" dirty="0" err="1">
                <a:latin typeface="Amnesty Trade Gothic Cn" panose="020B0506040303020004" pitchFamily="34" charset="0"/>
              </a:rPr>
              <a:t>Alcántara</a:t>
            </a:r>
            <a:endParaRPr lang="en-NL" dirty="0">
              <a:latin typeface="Amnesty Trade Gothic Cn" panose="020B0506040303020004" pitchFamily="34" charset="0"/>
            </a:endParaRPr>
          </a:p>
        </p:txBody>
      </p:sp>
      <p:sp>
        <p:nvSpPr>
          <p:cNvPr id="4" name="Content Placeholder 3">
            <a:extLst>
              <a:ext uri="{FF2B5EF4-FFF2-40B4-BE49-F238E27FC236}">
                <a16:creationId xmlns:a16="http://schemas.microsoft.com/office/drawing/2014/main" id="{15F8EBDB-9751-38B3-E46F-4942EDD4367F}"/>
              </a:ext>
            </a:extLst>
          </p:cNvPr>
          <p:cNvSpPr>
            <a:spLocks noGrp="1"/>
          </p:cNvSpPr>
          <p:nvPr>
            <p:ph idx="1"/>
          </p:nvPr>
        </p:nvSpPr>
        <p:spPr>
          <a:xfrm>
            <a:off x="6096000" y="2435724"/>
            <a:ext cx="5741504" cy="1561241"/>
          </a:xfrm>
        </p:spPr>
        <p:txBody>
          <a:bodyPr vert="horz" lIns="91440" tIns="45720" rIns="91440" bIns="45720" rtlCol="0" anchor="t">
            <a:normAutofit lnSpcReduction="10000"/>
          </a:bodyPr>
          <a:lstStyle/>
          <a:p>
            <a:pPr marL="0" indent="0">
              <a:buNone/>
            </a:pPr>
            <a:r>
              <a:rPr lang="nl-NL" sz="2000" dirty="0">
                <a:latin typeface="Amnesty Trade Gothic Cn" panose="020B0506040303020004" pitchFamily="34" charset="0"/>
              </a:rPr>
              <a:t>Luis kreeg 5 jaar gevangenisstraf nadat hij een video online zette waarin hij zei dat hij deel zou gaan nemen aan een grote demonstratie in Cuba. </a:t>
            </a:r>
          </a:p>
          <a:p>
            <a:pPr marL="0" indent="0">
              <a:buNone/>
            </a:pPr>
            <a:r>
              <a:rPr lang="nl-NL" sz="2000" dirty="0">
                <a:latin typeface="Amnesty Trade Gothic Cn" panose="020B0506040303020004" pitchFamily="34" charset="0"/>
              </a:rPr>
              <a:t>In Cuba is er een wet die bepaalt wat mensen wel en niet mogen maken en zeggen. Daar is Luis het niet mee eens. </a:t>
            </a:r>
          </a:p>
          <a:p>
            <a:pPr marL="0" indent="0">
              <a:buNone/>
            </a:pPr>
            <a:endParaRPr lang="nl-NL" sz="1700" dirty="0"/>
          </a:p>
          <a:p>
            <a:pPr marL="0" indent="0">
              <a:buNone/>
            </a:pPr>
            <a:endParaRPr lang="nl-NL" sz="1700" dirty="0"/>
          </a:p>
          <a:p>
            <a:pPr marL="0" indent="0">
              <a:buNone/>
            </a:pPr>
            <a:endParaRPr lang="en-NL" sz="1700" dirty="0"/>
          </a:p>
        </p:txBody>
      </p:sp>
      <p:sp>
        <p:nvSpPr>
          <p:cNvPr id="2" name="Content Placeholder 3">
            <a:extLst>
              <a:ext uri="{FF2B5EF4-FFF2-40B4-BE49-F238E27FC236}">
                <a16:creationId xmlns:a16="http://schemas.microsoft.com/office/drawing/2014/main" id="{883754AC-92E2-8EE0-3B25-8D5F9992B527}"/>
              </a:ext>
            </a:extLst>
          </p:cNvPr>
          <p:cNvSpPr txBox="1">
            <a:spLocks/>
          </p:cNvSpPr>
          <p:nvPr/>
        </p:nvSpPr>
        <p:spPr>
          <a:xfrm>
            <a:off x="6096000" y="3996965"/>
            <a:ext cx="5423555" cy="886120"/>
          </a:xfrm>
          <a:prstGeom prst="rect">
            <a:avLst/>
          </a:prstGeom>
          <a:solidFill>
            <a:schemeClr val="tx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nesty Trade Gothic" panose="020B0503040303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nesty Trade Gothic" panose="020B05030403030200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nesty Trade Gothic" panose="020B05030403030200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nesty Trade Gothic" panose="020B05030403030200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700" dirty="0">
                <a:solidFill>
                  <a:schemeClr val="bg1"/>
                </a:solidFill>
                <a:latin typeface="Amnesty Trade Gothic Cn" panose="020B0506040303020004" pitchFamily="34" charset="0"/>
              </a:rPr>
              <a:t>Volgens </a:t>
            </a:r>
            <a:r>
              <a:rPr lang="nl-NL" sz="1700" b="1" dirty="0">
                <a:solidFill>
                  <a:schemeClr val="bg1"/>
                </a:solidFill>
                <a:latin typeface="Amnesty Trade Gothic Cn" panose="020B0506040303020004" pitchFamily="34" charset="0"/>
              </a:rPr>
              <a:t>artikel 19 </a:t>
            </a:r>
            <a:r>
              <a:rPr lang="nl-NL" sz="1700" dirty="0">
                <a:solidFill>
                  <a:schemeClr val="bg1"/>
                </a:solidFill>
                <a:latin typeface="Amnesty Trade Gothic Cn" panose="020B0506040303020004" pitchFamily="34" charset="0"/>
              </a:rPr>
              <a:t>van de </a:t>
            </a:r>
            <a:r>
              <a:rPr lang="nl-NL" sz="1700" b="1" dirty="0">
                <a:solidFill>
                  <a:schemeClr val="bg1"/>
                </a:solidFill>
                <a:latin typeface="Amnesty Trade Gothic Cn" panose="020B0506040303020004" pitchFamily="34" charset="0"/>
              </a:rPr>
              <a:t>Universele Verklaring van de Rechten van de Mens</a:t>
            </a:r>
            <a:r>
              <a:rPr lang="nl-NL" sz="1700" dirty="0">
                <a:solidFill>
                  <a:schemeClr val="bg1"/>
                </a:solidFill>
                <a:latin typeface="Amnesty Trade Gothic Cn" panose="020B0506040303020004" pitchFamily="34" charset="0"/>
              </a:rPr>
              <a:t> heb je het recht om uit te komen voor je eigen mening en dus hadden ze Luis nooit op mogen pakken. </a:t>
            </a:r>
          </a:p>
          <a:p>
            <a:pPr marL="0" indent="0">
              <a:buFont typeface="Arial" panose="020B0604020202020204" pitchFamily="34" charset="0"/>
              <a:buNone/>
            </a:pPr>
            <a:endParaRPr lang="nl-NL" sz="1700" dirty="0"/>
          </a:p>
          <a:p>
            <a:pPr marL="0" indent="0">
              <a:buFont typeface="Arial" panose="020B0604020202020204" pitchFamily="34" charset="0"/>
              <a:buNone/>
            </a:pPr>
            <a:endParaRPr lang="nl-NL" sz="1700" dirty="0"/>
          </a:p>
          <a:p>
            <a:pPr marL="0" indent="0">
              <a:buFont typeface="Arial" panose="020B0604020202020204" pitchFamily="34" charset="0"/>
              <a:buNone/>
            </a:pPr>
            <a:endParaRPr lang="en-NL" sz="1700" dirty="0"/>
          </a:p>
        </p:txBody>
      </p:sp>
    </p:spTree>
    <p:extLst>
      <p:ext uri="{BB962C8B-B14F-4D97-AF65-F5344CB8AC3E}">
        <p14:creationId xmlns:p14="http://schemas.microsoft.com/office/powerpoint/2010/main" val="1096096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Opgepakt vanwege zijn mening - Write for Rights">
            <a:hlinkClick r:id="" action="ppaction://media"/>
            <a:extLst>
              <a:ext uri="{FF2B5EF4-FFF2-40B4-BE49-F238E27FC236}">
                <a16:creationId xmlns:a16="http://schemas.microsoft.com/office/drawing/2014/main" id="{1BE244D5-CACC-660E-61A4-8CC3E9BC04E2}"/>
              </a:ext>
            </a:extLst>
          </p:cNvPr>
          <p:cNvPicPr>
            <a:picLocks noRot="1" noChangeAspect="1"/>
          </p:cNvPicPr>
          <p:nvPr>
            <a:videoFile r:link="rId1"/>
          </p:nvPr>
        </p:nvPicPr>
        <p:blipFill>
          <a:blip r:embed="rId3"/>
          <a:stretch>
            <a:fillRect/>
          </a:stretch>
        </p:blipFill>
        <p:spPr>
          <a:xfrm>
            <a:off x="1221477" y="674894"/>
            <a:ext cx="9749046" cy="5508211"/>
          </a:xfrm>
          <a:prstGeom prst="rect">
            <a:avLst/>
          </a:prstGeom>
        </p:spPr>
      </p:pic>
    </p:spTree>
    <p:extLst>
      <p:ext uri="{BB962C8B-B14F-4D97-AF65-F5344CB8AC3E}">
        <p14:creationId xmlns:p14="http://schemas.microsoft.com/office/powerpoint/2010/main" val="371220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NI26_Write for rights_Presentation" id="{46E47DBD-92FB-C64D-965C-C638C4BA2458}" vid="{16194BDC-9228-F249-B153-FAD024D6A13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3ef6810-5edc-4010-8ac5-5662b8b9199d">
      <Terms xmlns="http://schemas.microsoft.com/office/infopath/2007/PartnerControls"/>
    </lcf76f155ced4ddcb4097134ff3c332f>
    <TaxCatchAll xmlns="138e79af-97e9-467e-b691-fc96845a506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1F06E9711FE5E419F4E1176E551A75A" ma:contentTypeVersion="18" ma:contentTypeDescription="Create a new document." ma:contentTypeScope="" ma:versionID="93ea7bfb0423db0904a5e113386e8c10">
  <xsd:schema xmlns:xsd="http://www.w3.org/2001/XMLSchema" xmlns:xs="http://www.w3.org/2001/XMLSchema" xmlns:p="http://schemas.microsoft.com/office/2006/metadata/properties" xmlns:ns2="e3ef6810-5edc-4010-8ac5-5662b8b9199d" xmlns:ns3="bf249ecd-6919-40e3-99b7-13f982a6b9db" xmlns:ns4="138e79af-97e9-467e-b691-fc96845a5065" targetNamespace="http://schemas.microsoft.com/office/2006/metadata/properties" ma:root="true" ma:fieldsID="1edd1211eee96e42cfc26a2fa9feeccf" ns2:_="" ns3:_="" ns4:_="">
    <xsd:import namespace="e3ef6810-5edc-4010-8ac5-5662b8b9199d"/>
    <xsd:import namespace="bf249ecd-6919-40e3-99b7-13f982a6b9db"/>
    <xsd:import namespace="138e79af-97e9-467e-b691-fc96845a506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ef6810-5edc-4010-8ac5-5662b8b919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98aaf55-db08-4835-90a1-c58ae7bb5e2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f249ecd-6919-40e3-99b7-13f982a6b9d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8e79af-97e9-467e-b691-fc96845a5065"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64d8689f-c83f-4567-853b-ab39a6a01d1d}" ma:internalName="TaxCatchAll" ma:showField="CatchAllData" ma:web="bf249ecd-6919-40e3-99b7-13f982a6b9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3FA700-7D09-488C-98A1-E2F830FC4BB8}">
  <ds:schemaRefs>
    <ds:schemaRef ds:uri="e3ef6810-5edc-4010-8ac5-5662b8b9199d"/>
    <ds:schemaRef ds:uri="http://purl.org/dc/dcmitype/"/>
    <ds:schemaRef ds:uri="bf249ecd-6919-40e3-99b7-13f982a6b9db"/>
    <ds:schemaRef ds:uri="http://purl.org/dc/elements/1.1/"/>
    <ds:schemaRef ds:uri="http://schemas.openxmlformats.org/package/2006/metadata/core-properties"/>
    <ds:schemaRef ds:uri="http://schemas.microsoft.com/office/2006/documentManagement/types"/>
    <ds:schemaRef ds:uri="138e79af-97e9-467e-b691-fc96845a5065"/>
    <ds:schemaRef ds:uri="http://schemas.microsoft.com/office/infopath/2007/PartnerControls"/>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27B30189-6582-4E39-9296-BD39409459E3}">
  <ds:schemaRefs>
    <ds:schemaRef ds:uri="http://schemas.microsoft.com/sharepoint/v3/contenttype/forms"/>
  </ds:schemaRefs>
</ds:datastoreItem>
</file>

<file path=customXml/itemProps3.xml><?xml version="1.0" encoding="utf-8"?>
<ds:datastoreItem xmlns:ds="http://schemas.openxmlformats.org/officeDocument/2006/customXml" ds:itemID="{28B42413-4D8C-45BF-8449-D9F9ADF81154}"/>
</file>

<file path=docProps/app.xml><?xml version="1.0" encoding="utf-8"?>
<Properties xmlns="http://schemas.openxmlformats.org/officeDocument/2006/extended-properties" xmlns:vt="http://schemas.openxmlformats.org/officeDocument/2006/docPropsVTypes">
  <Template>AMNI26_Write for rights_PresentationV2</Template>
  <TotalTime>286</TotalTime>
  <Words>824</Words>
  <Application>Microsoft Office PowerPoint</Application>
  <PresentationFormat>Breedbeeld</PresentationFormat>
  <Paragraphs>88</Paragraphs>
  <Slides>21</Slides>
  <Notes>7</Notes>
  <HiddenSlides>0</HiddenSlides>
  <MMClips>5</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21</vt:i4>
      </vt:variant>
    </vt:vector>
  </HeadingPairs>
  <TitlesOfParts>
    <vt:vector size="27" baseType="lpstr">
      <vt:lpstr>Amnesty Trade Gothic</vt:lpstr>
      <vt:lpstr>Amnesty Trade Gothic Cn</vt:lpstr>
      <vt:lpstr>Arial</vt:lpstr>
      <vt:lpstr>Calibri</vt:lpstr>
      <vt:lpstr>Calibri Light</vt:lpstr>
      <vt:lpstr>Kantoorthema</vt:lpstr>
      <vt:lpstr>PowerPoint-presentatie</vt:lpstr>
      <vt:lpstr>Inhoud van de les</vt:lpstr>
      <vt:lpstr>PowerPoint-presentatie</vt:lpstr>
      <vt:lpstr>Shahnewaz Chowdhury</vt:lpstr>
      <vt:lpstr>PowerPoint-presentatie</vt:lpstr>
      <vt:lpstr>Aleksandra Skochilenko</vt:lpstr>
      <vt:lpstr>PowerPoint-presentatie</vt:lpstr>
      <vt:lpstr>Luis Manuel Otero Alcántara</vt:lpstr>
      <vt:lpstr>PowerPoint-presentatie</vt:lpstr>
      <vt:lpstr>Nasser Zefzafi</vt:lpstr>
      <vt:lpstr>PowerPoint-presentatie</vt:lpstr>
      <vt:lpstr>PowerPoint-presentatie</vt:lpstr>
      <vt:lpstr>PowerPoint-presentatie</vt:lpstr>
      <vt:lpstr>PowerPoint-presentatie</vt:lpstr>
      <vt:lpstr>Mensenrechten onder de loep</vt:lpstr>
      <vt:lpstr>PowerPoint-presentatie</vt:lpstr>
      <vt:lpstr>Het demonstratierecht in Nederland</vt:lpstr>
      <vt:lpstr>Kijk de video over demonstratierecht</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Gemma Molenaar</dc:creator>
  <cp:lastModifiedBy>Gemma Molenaar</cp:lastModifiedBy>
  <cp:revision>110</cp:revision>
  <dcterms:created xsi:type="dcterms:W3CDTF">2022-11-01T13:14:00Z</dcterms:created>
  <dcterms:modified xsi:type="dcterms:W3CDTF">2022-11-18T10:00:55Z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b085100-56a4-4662-94ad-723e9994b959_Enabled">
    <vt:lpwstr>true</vt:lpwstr>
  </property>
  <property fmtid="{D5CDD505-2E9C-101B-9397-08002B2CF9AE}" pid="3" name="MSIP_Label_ab085100-56a4-4662-94ad-723e9994b959_SetDate">
    <vt:lpwstr>2022-11-04T09:55:41Z</vt:lpwstr>
  </property>
  <property fmtid="{D5CDD505-2E9C-101B-9397-08002B2CF9AE}" pid="4" name="MSIP_Label_ab085100-56a4-4662-94ad-723e9994b959_Method">
    <vt:lpwstr>Standard</vt:lpwstr>
  </property>
  <property fmtid="{D5CDD505-2E9C-101B-9397-08002B2CF9AE}" pid="5" name="MSIP_Label_ab085100-56a4-4662-94ad-723e9994b959_Name">
    <vt:lpwstr>ab085100-56a4-4662-94ad-723e9994b959</vt:lpwstr>
  </property>
  <property fmtid="{D5CDD505-2E9C-101B-9397-08002B2CF9AE}" pid="6" name="MSIP_Label_ab085100-56a4-4662-94ad-723e9994b959_SiteId">
    <vt:lpwstr>c2dbf829-378d-44c1-b47a-1c043924ddf3</vt:lpwstr>
  </property>
  <property fmtid="{D5CDD505-2E9C-101B-9397-08002B2CF9AE}" pid="7" name="MSIP_Label_ab085100-56a4-4662-94ad-723e9994b959_ActionId">
    <vt:lpwstr>7621349a-835a-42a7-a6ec-38b694102289</vt:lpwstr>
  </property>
  <property fmtid="{D5CDD505-2E9C-101B-9397-08002B2CF9AE}" pid="8" name="MSIP_Label_ab085100-56a4-4662-94ad-723e9994b959_ContentBits">
    <vt:lpwstr>0</vt:lpwstr>
  </property>
  <property fmtid="{D5CDD505-2E9C-101B-9397-08002B2CF9AE}" pid="9" name="ContentTypeId">
    <vt:lpwstr>0x010100B1F06E9711FE5E419F4E1176E551A75A</vt:lpwstr>
  </property>
  <property fmtid="{D5CDD505-2E9C-101B-9397-08002B2CF9AE}" pid="10" name="MediaServiceImageTags">
    <vt:lpwstr/>
  </property>
</Properties>
</file>