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75" r:id="rId4"/>
    <p:sldId id="259" r:id="rId5"/>
    <p:sldId id="310" r:id="rId6"/>
    <p:sldId id="276" r:id="rId7"/>
    <p:sldId id="271" r:id="rId8"/>
    <p:sldId id="277" r:id="rId9"/>
    <p:sldId id="311" r:id="rId10"/>
    <p:sldId id="267" r:id="rId11"/>
    <p:sldId id="278" r:id="rId12"/>
    <p:sldId id="258" r:id="rId13"/>
    <p:sldId id="314" r:id="rId14"/>
    <p:sldId id="313" r:id="rId15"/>
    <p:sldId id="315" r:id="rId16"/>
    <p:sldId id="279" r:id="rId17"/>
    <p:sldId id="312" r:id="rId1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C6C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91258-6D78-4DB9-A9F4-7CB0125C6A36}" v="1" dt="2022-11-17T17:04:58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2"/>
    <p:restoredTop sz="81784" autoAdjust="0"/>
  </p:normalViewPr>
  <p:slideViewPr>
    <p:cSldViewPr snapToGrid="0">
      <p:cViewPr varScale="1">
        <p:scale>
          <a:sx n="70" d="100"/>
          <a:sy n="70" d="100"/>
        </p:scale>
        <p:origin x="9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Molenaar" userId="1b817729-da00-46ab-85a3-44e586fec52a" providerId="ADAL" clId="{38991258-6D78-4DB9-A9F4-7CB0125C6A36}"/>
    <pc:docChg chg="custSel modSld">
      <pc:chgData name="Gemma Molenaar" userId="1b817729-da00-46ab-85a3-44e586fec52a" providerId="ADAL" clId="{38991258-6D78-4DB9-A9F4-7CB0125C6A36}" dt="2022-11-17T17:05:27.872" v="8" actId="1076"/>
      <pc:docMkLst>
        <pc:docMk/>
      </pc:docMkLst>
      <pc:sldChg chg="addSp delSp modSp mod">
        <pc:chgData name="Gemma Molenaar" userId="1b817729-da00-46ab-85a3-44e586fec52a" providerId="ADAL" clId="{38991258-6D78-4DB9-A9F4-7CB0125C6A36}" dt="2022-11-17T17:05:27.872" v="8" actId="1076"/>
        <pc:sldMkLst>
          <pc:docMk/>
          <pc:sldMk cId="979792564" sldId="315"/>
        </pc:sldMkLst>
        <pc:picChg chg="del">
          <ac:chgData name="Gemma Molenaar" userId="1b817729-da00-46ab-85a3-44e586fec52a" providerId="ADAL" clId="{38991258-6D78-4DB9-A9F4-7CB0125C6A36}" dt="2022-11-17T17:04:50.444" v="0" actId="478"/>
          <ac:picMkLst>
            <pc:docMk/>
            <pc:sldMk cId="979792564" sldId="315"/>
            <ac:picMk id="8" creationId="{27E1D4E3-4942-4B53-0930-E4EC0B73CC08}"/>
          </ac:picMkLst>
        </pc:picChg>
        <pc:picChg chg="add mod">
          <ac:chgData name="Gemma Molenaar" userId="1b817729-da00-46ab-85a3-44e586fec52a" providerId="ADAL" clId="{38991258-6D78-4DB9-A9F4-7CB0125C6A36}" dt="2022-11-17T17:05:27.872" v="8" actId="1076"/>
          <ac:picMkLst>
            <pc:docMk/>
            <pc:sldMk cId="979792564" sldId="315"/>
            <ac:picMk id="13" creationId="{1CEBA8D7-24D8-B698-1D6A-B8A9C6633C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9181B-6540-EA4B-A60D-917873561328}" type="datetimeFigureOut">
              <a:rPr lang="nl-NL" smtClean="0"/>
              <a:t>17-11-2022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BCE1F-1D41-5E47-8971-40BF0A38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7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Deze slide geeft een beeld van de introductie over </a:t>
            </a:r>
            <a:r>
              <a:rPr lang="nl-NL" dirty="0" err="1"/>
              <a:t>Shahnewaz</a:t>
            </a:r>
            <a:r>
              <a:rPr lang="nl-NL" dirty="0"/>
              <a:t>. De slide is naar eigen inzicht aan te passen.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27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slide geeft een beeld van een introductie die je kan geven over Bangladesh. De slide is naar eigen inzicht aan te passen.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31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Deze slide geeft een beeld van het verhaal van </a:t>
            </a:r>
            <a:r>
              <a:rPr lang="nl-NL" dirty="0" err="1"/>
              <a:t>Dipti</a:t>
            </a:r>
            <a:r>
              <a:rPr lang="nl-NL" dirty="0"/>
              <a:t>. De slide is naar eigen inzicht aan te passen.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147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Deze slide geeft een overzicht van de vragen in het werkblad. De slide is naar eigen inzicht aan te passen.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63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Deze slide geeft een overzicht van de vragen in het werkblad. De slide is naar eigen inzicht aan te passen.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9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Deze slide geeft een overzicht van de vragen in het werkblad. De slide is naar eigen inzicht aan te passen.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BCE1F-1D41-5E47-8971-40BF0A38AB1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24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297DAD-0D4D-68CE-C948-B132E8632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0B036E7-6B34-566B-C5EB-D8B410ABE9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6546" y="532296"/>
            <a:ext cx="3305490" cy="1543807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8010A22-0851-AD6D-4688-79B12050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4" y="5784574"/>
            <a:ext cx="7786582" cy="711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500" b="1" i="0"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E1AAF-9DDE-57D8-6C95-5B75A36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592" y="2506662"/>
            <a:ext cx="6327912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CBCD2-FA27-9BB0-18DD-B22AE7F1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590" y="1036222"/>
            <a:ext cx="6327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 i="0"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81CEB1-0FBB-C60E-56C8-6C16A35E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4" y="2506662"/>
            <a:ext cx="6427305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8E514F-2A61-D202-5EEB-8743D44F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4" y="1036222"/>
            <a:ext cx="6427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 i="0"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015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03AEEC-A6CA-B3D8-ACCE-2F5C7FC2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>
                <a:solidFill>
                  <a:srgbClr val="FFFFFF"/>
                </a:solidFill>
                <a:effectLst/>
                <a:latin typeface="Amnesty Trade Gothic" panose="020B0503040303020004" pitchFamily="34" charset="77"/>
              </a:rPr>
              <a:t>Klik om stijl te bewerken</a:t>
            </a:r>
            <a:endParaRPr lang="en-GB">
              <a:solidFill>
                <a:srgbClr val="FFFFFF"/>
              </a:solidFill>
              <a:effectLst/>
              <a:latin typeface="Amnesty Trade Gothic" panose="020B0503040303020004" pitchFamily="34" charset="77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E3ABCC-FA70-FA46-2838-16D69BA48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F14FB3C-E564-4A46-F463-E1B54B4B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>
                <a:solidFill>
                  <a:srgbClr val="FFFFFF"/>
                </a:solidFill>
                <a:effectLst/>
                <a:latin typeface="Amnesty Trade Gothic" panose="020B0503040303020004" pitchFamily="34" charset="77"/>
              </a:rPr>
              <a:t>Klik om stijl te bewerken</a:t>
            </a:r>
            <a:endParaRPr lang="en-GB">
              <a:solidFill>
                <a:srgbClr val="FFFFFF"/>
              </a:solidFill>
              <a:effectLst/>
              <a:latin typeface="Amnesty Trade Gothic" panose="020B0503040303020004" pitchFamily="34" charset="77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92F6D6-1E76-7EBE-C50F-B8E076FBA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5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3F0599-26B5-8D9D-67CE-183C407D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>
                <a:solidFill>
                  <a:srgbClr val="FFFFFF"/>
                </a:solidFill>
                <a:effectLst/>
                <a:latin typeface="Amnesty Trade Gothic" panose="020B0503040303020004" pitchFamily="34" charset="77"/>
              </a:rPr>
              <a:t>Klik om stijl te bewerken</a:t>
            </a:r>
            <a:endParaRPr lang="en-GB">
              <a:solidFill>
                <a:srgbClr val="FFFFFF"/>
              </a:solidFill>
              <a:effectLst/>
              <a:latin typeface="Amnesty Trade Gothic" panose="020B0503040303020004" pitchFamily="34" charset="77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AAAE18-ADE3-B5CE-47DC-1971EA1B3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784F1D-C821-9978-1C66-DBD97133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BDB186-1205-0E63-0115-B23610337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5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E208F2-E050-AAF4-6015-3011FAA3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235AA1-D664-F327-7E58-1A2F1F6EB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07533F-8000-95B0-F999-130B8DDA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1036222"/>
            <a:ext cx="5741504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</a:defRPr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4B1B4A-A1ED-3E34-BA20-2101A4AF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5" y="2506662"/>
            <a:ext cx="574150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11/17/2022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0DaW3j-Uo_E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0DaW3j-Uo_E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BE2C8D-F9F9-A627-6B34-CC29A7A75658}"/>
              </a:ext>
            </a:extLst>
          </p:cNvPr>
          <p:cNvSpPr txBox="1"/>
          <p:nvPr/>
        </p:nvSpPr>
        <p:spPr>
          <a:xfrm rot="1175790">
            <a:off x="2456597" y="4124654"/>
            <a:ext cx="430242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52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  <a:cs typeface="Calibri"/>
              </a:rPr>
              <a:t>VERDIEPINGSLES</a:t>
            </a:r>
          </a:p>
        </p:txBody>
      </p:sp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8B2C0764-11EF-384C-B817-77F3B283EEE8}"/>
              </a:ext>
            </a:extLst>
          </p:cNvPr>
          <p:cNvSpPr txBox="1"/>
          <p:nvPr/>
        </p:nvSpPr>
        <p:spPr>
          <a:xfrm>
            <a:off x="5185246" y="2862582"/>
            <a:ext cx="6112511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>
                <a:latin typeface="Amnesty Trade Gothic Cn" panose="020B0506040303020004" pitchFamily="34" charset="0"/>
              </a:rPr>
              <a:t>Wat had </a:t>
            </a: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 gedaan waardoor ze in de gevangenis kwam?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>
                <a:latin typeface="Amnesty Trade Gothic Cn" panose="020B0506040303020004" pitchFamily="34" charset="0"/>
              </a:rPr>
              <a:t>Over welke mensenrechten gaat het verhaal van </a:t>
            </a: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>
                <a:latin typeface="Amnesty Trade Gothic Cn" panose="020B0506040303020004" pitchFamily="34" charset="0"/>
              </a:rPr>
              <a:t>Waarom vond het mensenrechtencomité dat </a:t>
            </a: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 heeft geen mensenrechten had geschonden?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C92E665-0FDD-E74B-FB93-636FE15C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544" y="2005424"/>
            <a:ext cx="6327913" cy="857158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Mensenrechten</a:t>
            </a:r>
            <a:r>
              <a:rPr lang="en-US" sz="44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 onder de </a:t>
            </a:r>
            <a:r>
              <a:rPr lang="en-US" sz="44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loep</a:t>
            </a:r>
            <a:endParaRPr lang="nl-NL" sz="4400" dirty="0">
              <a:solidFill>
                <a:schemeClr val="bg1"/>
              </a:solidFill>
              <a:latin typeface="Amnesty Trade Gothic Cn" panose="020B0506040303020004" pitchFamily="34" charset="0"/>
            </a:endParaRPr>
          </a:p>
        </p:txBody>
      </p:sp>
      <p:pic>
        <p:nvPicPr>
          <p:cNvPr id="1026" name="Picture 2" descr="Amnesty urges govt to release girl detained over Facebook post">
            <a:extLst>
              <a:ext uri="{FF2B5EF4-FFF2-40B4-BE49-F238E27FC236}">
                <a16:creationId xmlns:a16="http://schemas.microsoft.com/office/drawing/2014/main" id="{6165D78B-54A3-91FB-ADC2-269FD153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363" y="1778838"/>
            <a:ext cx="5212433" cy="2937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0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B26E94-AD36-CB93-D8E6-404751B909F4}"/>
              </a:ext>
            </a:extLst>
          </p:cNvPr>
          <p:cNvSpPr txBox="1"/>
          <p:nvPr/>
        </p:nvSpPr>
        <p:spPr>
          <a:xfrm>
            <a:off x="6176982" y="5333259"/>
            <a:ext cx="584084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8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EN NU TERUG NAAR NEDERLAND</a:t>
            </a:r>
            <a:endParaRPr lang="nl-NL" sz="3800" dirty="0">
              <a:solidFill>
                <a:schemeClr val="bg1"/>
              </a:solidFill>
              <a:highlight>
                <a:srgbClr val="000000"/>
              </a:highlight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787E14B-57E0-621F-607B-C25E6E087DBA}"/>
              </a:ext>
            </a:extLst>
          </p:cNvPr>
          <p:cNvSpPr txBox="1"/>
          <p:nvPr/>
        </p:nvSpPr>
        <p:spPr>
          <a:xfrm rot="180000">
            <a:off x="6591435" y="5948555"/>
            <a:ext cx="47218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Hoe zit het hier met protesteren?</a:t>
            </a:r>
            <a:endParaRPr lang="nl-NL" sz="2400" dirty="0">
              <a:highlight>
                <a:srgbClr val="000000"/>
              </a:highlight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399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081F2D-6C52-988F-BCC7-C7439866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78" y="1767025"/>
            <a:ext cx="6591065" cy="1416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600" b="1" dirty="0">
                <a:latin typeface="Amnesty Trade Gothic Cn"/>
              </a:rPr>
              <a:t>Demonstreren </a:t>
            </a:r>
            <a:r>
              <a:rPr lang="nl-NL" sz="2600" dirty="0">
                <a:latin typeface="Amnesty Trade Gothic Cn"/>
              </a:rPr>
              <a:t>is een mensenrecht</a:t>
            </a:r>
            <a:endParaRPr lang="nl-NL" sz="2600" b="1" dirty="0">
              <a:latin typeface="Amnesty Trade Gothic Cn"/>
            </a:endParaRPr>
          </a:p>
          <a:p>
            <a:r>
              <a:rPr lang="nl-NL" sz="2600" dirty="0">
                <a:latin typeface="Amnesty Trade Gothic Cn"/>
              </a:rPr>
              <a:t>Helaas zijn de regels niet altijd voor iedereen duidelijk</a:t>
            </a:r>
          </a:p>
          <a:p>
            <a:pPr marL="0" indent="0">
              <a:buNone/>
            </a:pPr>
            <a:endParaRPr lang="nl-NL" sz="1500" dirty="0">
              <a:solidFill>
                <a:srgbClr val="000000"/>
              </a:solidFill>
              <a:latin typeface="Amnesty Trade Gothic Cn"/>
            </a:endParaRPr>
          </a:p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highlight>
                <a:srgbClr val="000000"/>
              </a:highlight>
              <a:latin typeface="Amnesty Trade Gothic Cn"/>
            </a:endParaRPr>
          </a:p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highlight>
                <a:srgbClr val="000000"/>
              </a:highlight>
              <a:latin typeface="Amnesty Trade Gothic Cn" panose="020B05060403030200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86A33F6-8202-6757-D5D2-05FB55DB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667" y="1257197"/>
            <a:ext cx="3305490" cy="154380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3E55620-AA93-C146-9783-D56BE7108F2D}"/>
              </a:ext>
            </a:extLst>
          </p:cNvPr>
          <p:cNvSpPr/>
          <p:nvPr/>
        </p:nvSpPr>
        <p:spPr>
          <a:xfrm>
            <a:off x="2213270" y="523881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/>
          </a:p>
          <a:p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462FD92-5802-BD92-68FE-5093A61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77" y="920191"/>
            <a:ext cx="6591065" cy="870985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Het demonstratierecht in Nederland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99071F-6142-D3E6-7208-8D02D6A7CA88}"/>
              </a:ext>
            </a:extLst>
          </p:cNvPr>
          <p:cNvSpPr txBox="1"/>
          <p:nvPr/>
        </p:nvSpPr>
        <p:spPr>
          <a:xfrm>
            <a:off x="468077" y="5540676"/>
            <a:ext cx="65910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  <a:ea typeface="+mn-lt"/>
                <a:cs typeface="+mn-lt"/>
              </a:rPr>
              <a:t>Welke vijf regels vinden jullie belangrijk?</a:t>
            </a:r>
            <a:endParaRPr lang="nl-NL" sz="3200" b="1" dirty="0">
              <a:solidFill>
                <a:schemeClr val="bg1"/>
              </a:solidFill>
              <a:latin typeface="Amnesty Trade Gothic Cn" panose="020B0506040303020004" pitchFamily="34" charset="0"/>
              <a:cs typeface="Calibri" panose="020F0502020204030204"/>
            </a:endParaRPr>
          </a:p>
        </p:txBody>
      </p:sp>
      <p:pic>
        <p:nvPicPr>
          <p:cNvPr id="2050" name="Picture 2" descr="Van kwaad tot kwader: dit is anderhalve maand boerenprotest">
            <a:extLst>
              <a:ext uri="{FF2B5EF4-FFF2-40B4-BE49-F238E27FC236}">
                <a16:creationId xmlns:a16="http://schemas.microsoft.com/office/drawing/2014/main" id="{8DE19612-73CB-1AAE-578F-33801451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2" y="3219826"/>
            <a:ext cx="3548751" cy="2199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86B3D39A-C088-A35D-D23B-940369D4F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543" y="3219826"/>
            <a:ext cx="3299921" cy="219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76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10 jaar cel voor klimaatactivisme? - Write for Rights">
            <a:hlinkClick r:id="" action="ppaction://media"/>
            <a:extLst>
              <a:ext uri="{FF2B5EF4-FFF2-40B4-BE49-F238E27FC236}">
                <a16:creationId xmlns:a16="http://schemas.microsoft.com/office/drawing/2014/main" id="{9756182C-BC76-9949-05E6-EC9E813B34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4478" y="824595"/>
            <a:ext cx="6507237" cy="49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4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53A2E6D-9AE6-5E41-AF15-B7A56A97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449" y="2874320"/>
            <a:ext cx="6327912" cy="14627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Amnesty Trade Gothic Cn" panose="020B0506040303020004" pitchFamily="34" charset="0"/>
              </a:rPr>
              <a:t>Gelden de regels ook voor online berichten? Waarom wel of niet?</a:t>
            </a:r>
          </a:p>
          <a:p>
            <a:r>
              <a:rPr lang="nl-NL" dirty="0">
                <a:latin typeface="Amnesty Trade Gothic Cn"/>
              </a:rPr>
              <a:t>Hoe moet de lijst aangepast worden?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478011-98A0-5B46-964C-08B2ADB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449" y="1871285"/>
            <a:ext cx="6327912" cy="1003035"/>
          </a:xfrm>
        </p:spPr>
        <p:txBody>
          <a:bodyPr>
            <a:noAutofit/>
          </a:bodyPr>
          <a:lstStyle/>
          <a:p>
            <a:pPr algn="ctr"/>
            <a:r>
              <a:rPr lang="nl-NL" sz="5000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Online protesteren</a:t>
            </a:r>
            <a:endParaRPr lang="nl-NL" sz="5000" dirty="0"/>
          </a:p>
        </p:txBody>
      </p:sp>
      <p:pic>
        <p:nvPicPr>
          <p:cNvPr id="6" name="Afbeelding 5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95ECC727-6FBA-6A93-B25B-0E82A20A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2142671"/>
            <a:ext cx="3858986" cy="257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60B82BF-8AFE-6990-7228-8917EBA2347A}"/>
              </a:ext>
            </a:extLst>
          </p:cNvPr>
          <p:cNvSpPr txBox="1"/>
          <p:nvPr/>
        </p:nvSpPr>
        <p:spPr>
          <a:xfrm>
            <a:off x="5105872" y="4761393"/>
            <a:ext cx="65910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  <a:ea typeface="+mn-lt"/>
                <a:cs typeface="+mn-lt"/>
              </a:rPr>
              <a:t>Maak een nieuwe lijst met vijf regels</a:t>
            </a:r>
            <a:endParaRPr lang="nl-NL" sz="3200" b="1" dirty="0">
              <a:solidFill>
                <a:schemeClr val="bg1"/>
              </a:solidFill>
              <a:latin typeface="Amnesty Trade Gothic Cn" panose="020B0506040303020004" pitchFamily="34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843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081F2D-6C52-988F-BCC7-C7439866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78" y="1767025"/>
            <a:ext cx="6591065" cy="141698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nl-NL" sz="2600" dirty="0">
                <a:latin typeface="Amnesty Trade Gothic Cn"/>
              </a:rPr>
              <a:t>Wat weten jullie over de klimaatprotesten in Nederland?</a:t>
            </a:r>
          </a:p>
          <a:p>
            <a:r>
              <a:rPr lang="nl-NL" sz="2600" dirty="0">
                <a:latin typeface="Amnesty Trade Gothic Cn"/>
              </a:rPr>
              <a:t>Welke overeenkomsten zijn er tussen het verhaal van </a:t>
            </a:r>
            <a:r>
              <a:rPr lang="nl-NL" sz="2600" dirty="0" err="1">
                <a:latin typeface="Amnesty Trade Gothic Cn"/>
              </a:rPr>
              <a:t>Shahnewaz</a:t>
            </a:r>
            <a:r>
              <a:rPr lang="nl-NL" sz="2600" dirty="0">
                <a:latin typeface="Amnesty Trade Gothic Cn"/>
              </a:rPr>
              <a:t> en de protesten in Nederland?</a:t>
            </a:r>
          </a:p>
          <a:p>
            <a:pPr marL="0" indent="0">
              <a:buNone/>
            </a:pPr>
            <a:endParaRPr lang="nl-NL" sz="1500" dirty="0">
              <a:solidFill>
                <a:srgbClr val="000000"/>
              </a:solidFill>
              <a:latin typeface="Amnesty Trade Gothic Cn"/>
            </a:endParaRPr>
          </a:p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highlight>
                <a:srgbClr val="000000"/>
              </a:highlight>
              <a:latin typeface="Amnesty Trade Gothic Cn"/>
            </a:endParaRPr>
          </a:p>
          <a:p>
            <a:pPr marL="0" indent="0" algn="ctr">
              <a:buNone/>
            </a:pPr>
            <a:endParaRPr lang="nl-NL" dirty="0">
              <a:solidFill>
                <a:schemeClr val="bg1"/>
              </a:solidFill>
              <a:highlight>
                <a:srgbClr val="000000"/>
              </a:highlight>
              <a:latin typeface="Amnesty Trade Gothic Cn" panose="020B05060403030200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86A33F6-8202-6757-D5D2-05FB55DB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667" y="1257197"/>
            <a:ext cx="3305490" cy="154380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3E55620-AA93-C146-9783-D56BE7108F2D}"/>
              </a:ext>
            </a:extLst>
          </p:cNvPr>
          <p:cNvSpPr/>
          <p:nvPr/>
        </p:nvSpPr>
        <p:spPr>
          <a:xfrm>
            <a:off x="2213270" y="523881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/>
          </a:p>
          <a:p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462FD92-5802-BD92-68FE-5093A61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77" y="920191"/>
            <a:ext cx="6591065" cy="870985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Klimaatprotest in Nederland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99071F-6142-D3E6-7208-8D02D6A7CA88}"/>
              </a:ext>
            </a:extLst>
          </p:cNvPr>
          <p:cNvSpPr txBox="1"/>
          <p:nvPr/>
        </p:nvSpPr>
        <p:spPr>
          <a:xfrm>
            <a:off x="468077" y="5540676"/>
            <a:ext cx="65910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  <a:ea typeface="+mn-lt"/>
                <a:cs typeface="+mn-lt"/>
              </a:rPr>
              <a:t>Welke overeenkomsten zijn er nog meer tussen Bangladesh en Nederland?</a:t>
            </a:r>
            <a:endParaRPr lang="nl-NL" sz="2400" b="1" dirty="0">
              <a:solidFill>
                <a:schemeClr val="bg1"/>
              </a:solidFill>
              <a:latin typeface="Amnesty Trade Gothic Cn" panose="020B0506040303020004" pitchFamily="34" charset="0"/>
              <a:cs typeface="Calibri" panose="020F0502020204030204"/>
            </a:endParaRP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1A88C247-57EF-D5D8-9324-164FCEC63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09" y="3111688"/>
            <a:ext cx="3186871" cy="2127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 descr="Afbeelding met persoon, buiten, mensen, teken&#10;&#10;Automatisch gegenereerde beschrijving">
            <a:extLst>
              <a:ext uri="{FF2B5EF4-FFF2-40B4-BE49-F238E27FC236}">
                <a16:creationId xmlns:a16="http://schemas.microsoft.com/office/drawing/2014/main" id="{1CEBA8D7-24D8-B698-1D6A-B8A9C663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38" y="3111688"/>
            <a:ext cx="3186871" cy="212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79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970CC6B-A817-9633-DBCA-FF15B41C36DC}"/>
              </a:ext>
            </a:extLst>
          </p:cNvPr>
          <p:cNvSpPr txBox="1"/>
          <p:nvPr/>
        </p:nvSpPr>
        <p:spPr>
          <a:xfrm>
            <a:off x="6564450" y="5253669"/>
            <a:ext cx="53495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4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JOUW PROTEST</a:t>
            </a:r>
            <a:endParaRPr lang="en-US" sz="4000" b="1" dirty="0">
              <a:solidFill>
                <a:srgbClr val="FFFFFF"/>
              </a:solidFill>
              <a:highlight>
                <a:srgbClr val="000000"/>
              </a:highlight>
              <a:latin typeface="Amnesty Trade Gothic Cn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D6AEAA-23EC-5244-5B51-8F62B0B73400}"/>
              </a:ext>
            </a:extLst>
          </p:cNvPr>
          <p:cNvSpPr txBox="1"/>
          <p:nvPr/>
        </p:nvSpPr>
        <p:spPr>
          <a:xfrm rot="180000">
            <a:off x="6782514" y="5986071"/>
            <a:ext cx="35845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  <a:ea typeface="+mn-lt"/>
                <a:cs typeface="+mn-lt"/>
              </a:rPr>
              <a:t>Spreek je uit! Maar hoe?</a:t>
            </a:r>
            <a:endParaRPr lang="nl-NL" dirty="0">
              <a:latin typeface="Amnesty Trade Gothic Cn" panose="020B0506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B3347BF-DD62-D946-9F68-24C456B0B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677" y="2769974"/>
            <a:ext cx="6327912" cy="3315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 err="1">
                <a:latin typeface="Amnesty Trade Gothic Cn" panose="020B0506040303020004" pitchFamily="34" charset="0"/>
              </a:rPr>
              <a:t>Shahnewaz</a:t>
            </a:r>
            <a:r>
              <a:rPr lang="nl-NL" dirty="0">
                <a:latin typeface="Amnesty Trade Gothic Cn" panose="020B0506040303020004" pitchFamily="34" charset="0"/>
              </a:rPr>
              <a:t> gebruikte Facebook om zich uit te spreken. </a:t>
            </a:r>
          </a:p>
          <a:p>
            <a:r>
              <a:rPr lang="nl-NL" dirty="0">
                <a:latin typeface="Amnesty Trade Gothic Cn" panose="020B0506040303020004" pitchFamily="34" charset="0"/>
              </a:rPr>
              <a:t>Waar wil jij je over uitspreken? Kies een mensenrecht of kinderrecht.</a:t>
            </a:r>
          </a:p>
          <a:p>
            <a:r>
              <a:rPr lang="nl-NL" dirty="0">
                <a:latin typeface="Amnesty Trade Gothic Cn" panose="020B0506040303020004" pitchFamily="34" charset="0"/>
              </a:rPr>
              <a:t>Net als </a:t>
            </a:r>
            <a:r>
              <a:rPr lang="nl-NL" dirty="0" err="1">
                <a:latin typeface="Amnesty Trade Gothic Cn" panose="020B0506040303020004" pitchFamily="34" charset="0"/>
              </a:rPr>
              <a:t>Shahnewaz</a:t>
            </a:r>
            <a:r>
              <a:rPr lang="nl-NL" dirty="0">
                <a:latin typeface="Amnesty Trade Gothic Cn" panose="020B0506040303020004" pitchFamily="34" charset="0"/>
              </a:rPr>
              <a:t> maak je een bericht voor op </a:t>
            </a:r>
            <a:r>
              <a:rPr lang="nl-NL" dirty="0" err="1">
                <a:latin typeface="Amnesty Trade Gothic Cn" panose="020B0506040303020004" pitchFamily="34" charset="0"/>
              </a:rPr>
              <a:t>social</a:t>
            </a:r>
            <a:r>
              <a:rPr lang="nl-NL" dirty="0">
                <a:latin typeface="Amnesty Trade Gothic Cn" panose="020B0506040303020004" pitchFamily="34" charset="0"/>
              </a:rPr>
              <a:t> media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ED1279-8D5C-F44C-BC02-0233718B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677" y="1763511"/>
            <a:ext cx="6327913" cy="908620"/>
          </a:xfrm>
        </p:spPr>
        <p:txBody>
          <a:bodyPr>
            <a:normAutofit/>
          </a:bodyPr>
          <a:lstStyle/>
          <a:p>
            <a:r>
              <a:rPr lang="nl-NL" sz="50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Social media post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82ED30-CE72-419E-6EB2-A0B8E67D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39" y="1012471"/>
            <a:ext cx="3728358" cy="483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36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C039911-53A8-294F-B0A7-AFF4CBA35A01}"/>
              </a:ext>
            </a:extLst>
          </p:cNvPr>
          <p:cNvSpPr txBox="1"/>
          <p:nvPr/>
        </p:nvSpPr>
        <p:spPr>
          <a:xfrm>
            <a:off x="5509590" y="1925981"/>
            <a:ext cx="594620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400" b="1">
                <a:latin typeface="Amnesty Trade Gothic Cn"/>
              </a:rPr>
              <a:t>Introductie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err="1">
                <a:latin typeface="Amnesty Trade Gothic Cn"/>
              </a:rPr>
              <a:t>Shahnewaz</a:t>
            </a:r>
            <a:r>
              <a:rPr lang="nl-NL" sz="2000">
                <a:latin typeface="Amnesty Trade Gothic Cn"/>
              </a:rPr>
              <a:t> </a:t>
            </a:r>
            <a:r>
              <a:rPr lang="nl-NL" sz="2000" err="1">
                <a:latin typeface="Amnesty Trade Gothic Cn"/>
              </a:rPr>
              <a:t>Chowdhury</a:t>
            </a:r>
            <a:r>
              <a:rPr lang="nl-NL" sz="2000">
                <a:latin typeface="Amnesty Trade Gothic Cn"/>
              </a:rPr>
              <a:t> </a:t>
            </a:r>
            <a:endParaRPr lang="nl-NL" sz="2000" dirty="0">
              <a:latin typeface="Amnesty Trade Gothic Cn" panose="020B0506040303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b="1">
                <a:latin typeface="Amnesty Trade Gothic Cn"/>
              </a:rPr>
              <a:t>Wie, wat en waar?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>
                <a:latin typeface="Amnesty Trade Gothic Cn"/>
              </a:rPr>
              <a:t>	Kom meer te weten over deze activist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b="1">
                <a:latin typeface="Amnesty Trade Gothic Cn"/>
              </a:rPr>
              <a:t>Mensenrechten onder de loep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>
                <a:latin typeface="Amnesty Trade Gothic Cn"/>
              </a:rPr>
              <a:t>Inzoomen op mensenrechtenschendingen in Bangladesh </a:t>
            </a:r>
            <a:endParaRPr lang="nl-NL" sz="2000" dirty="0">
              <a:latin typeface="Amnesty Trade Gothic Cn" panose="020B0506040303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b="1">
                <a:latin typeface="Amnesty Trade Gothic Cn"/>
              </a:rPr>
              <a:t>En nu terug naar Nederland!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>
                <a:latin typeface="Amnesty Trade Gothic Cn"/>
              </a:rPr>
              <a:t>	Het demonstratierecht  </a:t>
            </a:r>
            <a:endParaRPr lang="nl-NL" sz="2000" dirty="0">
              <a:latin typeface="Amnesty Trade Gothic Cn" panose="020B0506040303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b="1">
                <a:latin typeface="Amnesty Trade Gothic Cn"/>
                <a:cs typeface="Calibri Light"/>
              </a:rPr>
              <a:t>Jouw </a:t>
            </a:r>
            <a:r>
              <a:rPr lang="nl-NL" sz="2400" b="1" err="1">
                <a:latin typeface="Amnesty Trade Gothic Cn"/>
                <a:cs typeface="Calibri Light"/>
              </a:rPr>
              <a:t>social</a:t>
            </a:r>
            <a:r>
              <a:rPr lang="nl-NL" sz="2400" b="1">
                <a:latin typeface="Amnesty Trade Gothic Cn"/>
                <a:cs typeface="Calibri Light"/>
              </a:rPr>
              <a:t> media post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mnesty Trade Gothic Cn"/>
              </a:rPr>
              <a:t>Spreek je uit! Maar hoe?</a:t>
            </a:r>
            <a:endParaRPr lang="nl-NL" sz="2000" dirty="0">
              <a:latin typeface="Amnesty Trade Gothic Cn" panose="020B05060403030200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7931E6-8F0F-402B-41BD-83D9875E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591" y="805070"/>
            <a:ext cx="5946204" cy="1027189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Inhoud</a:t>
            </a:r>
            <a:r>
              <a:rPr lang="en-US" sz="54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 van de les</a:t>
            </a:r>
            <a:endParaRPr lang="nl-NL" sz="5400" dirty="0">
              <a:solidFill>
                <a:schemeClr val="bg1"/>
              </a:solidFill>
              <a:latin typeface="Amnesty Trade Gothic Cn" panose="020B05060403030200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767B92D-DD21-7E2D-5BCC-0FE15D34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1" y="1832259"/>
            <a:ext cx="3880073" cy="18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4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A264426-73DB-F818-FB50-4BF7103D42AF}"/>
              </a:ext>
            </a:extLst>
          </p:cNvPr>
          <p:cNvSpPr txBox="1"/>
          <p:nvPr/>
        </p:nvSpPr>
        <p:spPr>
          <a:xfrm>
            <a:off x="7663073" y="5289204"/>
            <a:ext cx="34675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54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INTRODUCTIE</a:t>
            </a:r>
            <a:endParaRPr lang="nl-NL" sz="3800" dirty="0">
              <a:highlight>
                <a:srgbClr val="000000"/>
              </a:highlight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4BC1C72-2A6A-AC48-FA72-57848B2E3C4E}"/>
              </a:ext>
            </a:extLst>
          </p:cNvPr>
          <p:cNvSpPr txBox="1"/>
          <p:nvPr/>
        </p:nvSpPr>
        <p:spPr>
          <a:xfrm>
            <a:off x="7663072" y="6089985"/>
            <a:ext cx="34675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Shahnewaz </a:t>
            </a:r>
            <a:r>
              <a:rPr lang="nl-NL" sz="2800" b="1" dirty="0" err="1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Chowdhury</a:t>
            </a:r>
            <a:endParaRPr lang="nl-NL" sz="2800" dirty="0">
              <a:highlight>
                <a:srgbClr val="0000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73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5DFFD8-7BCB-EA2E-DCC0-2A3CE73B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30198"/>
            <a:ext cx="5741504" cy="881777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Amnesty Trade Gothic Cn" panose="020B0506040303020004" pitchFamily="34" charset="0"/>
              </a:rPr>
              <a:t>Shahnewaz</a:t>
            </a:r>
            <a:r>
              <a:rPr lang="en-GB" b="1" dirty="0">
                <a:solidFill>
                  <a:srgbClr val="FFFFFF"/>
                </a:solidFill>
                <a:effectLst/>
                <a:latin typeface="Amnesty Trade Gothic Cn" panose="020B0506040303020004" pitchFamily="34" charset="0"/>
              </a:rPr>
              <a:t> Chowdhury</a:t>
            </a:r>
            <a:endParaRPr lang="en-NL" dirty="0">
              <a:latin typeface="Amnesty Trade Gothic Cn" panose="020B05060403030200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A868E1-2D3F-CA43-7233-CF0F00014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11975"/>
            <a:ext cx="5741504" cy="35521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000" dirty="0">
                <a:latin typeface="Amnesty Trade Gothic Cn" panose="020B0506040303020004" pitchFamily="34" charset="0"/>
              </a:rPr>
              <a:t>Volgens Shahnewaz zorgde de bouw van een nieuwe elektriciteitscentrale voor problemen in het gebied waar hij woont.</a:t>
            </a:r>
          </a:p>
          <a:p>
            <a:r>
              <a:rPr lang="nl-NL" sz="2000" dirty="0">
                <a:latin typeface="Amnesty Trade Gothic Cn" panose="020B0506040303020004" pitchFamily="34" charset="0"/>
              </a:rPr>
              <a:t>Shahnewaz uitte zijn zorgen hierover op Facebook. Hij schreef een energiecentrale slecht is voor het klimaat omdat het broeikasgassen zoals CO2 uitstoot. </a:t>
            </a:r>
          </a:p>
          <a:p>
            <a:r>
              <a:rPr lang="nl-NL" sz="2000" dirty="0">
                <a:latin typeface="Amnesty Trade Gothic Cn" panose="020B0506040303020004" pitchFamily="34" charset="0"/>
              </a:rPr>
              <a:t>De mensen van de energiecentrale waren hier niet blij mee en beschuldigden hem ervan dat hij verkeerde informatie had verspreid. Shahnewaz werd daarom gearresteerd.</a:t>
            </a:r>
          </a:p>
          <a:p>
            <a:r>
              <a:rPr lang="nl-NL" sz="2000" dirty="0">
                <a:latin typeface="Amnesty Trade Gothic Cn" panose="020B0506040303020004" pitchFamily="34" charset="0"/>
              </a:rPr>
              <a:t>Shahnewaz is nu tijdelijk vrij, maar als hij veroordeeld wordt kan hij jarenlange gevangenisstraf krijgen. </a:t>
            </a:r>
          </a:p>
        </p:txBody>
      </p:sp>
    </p:spTree>
    <p:extLst>
      <p:ext uri="{BB962C8B-B14F-4D97-AF65-F5344CB8AC3E}">
        <p14:creationId xmlns:p14="http://schemas.microsoft.com/office/powerpoint/2010/main" val="160100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10 jaar cel voor klimaatactivisme? - Write for Rights">
            <a:hlinkClick r:id="" action="ppaction://media"/>
            <a:extLst>
              <a:ext uri="{FF2B5EF4-FFF2-40B4-BE49-F238E27FC236}">
                <a16:creationId xmlns:a16="http://schemas.microsoft.com/office/drawing/2014/main" id="{9756182C-BC76-9949-05E6-EC9E813B34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4478" y="824595"/>
            <a:ext cx="6507237" cy="49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E250B3C-FB0F-18FC-2A6F-6256A6C0E204}"/>
              </a:ext>
            </a:extLst>
          </p:cNvPr>
          <p:cNvSpPr txBox="1"/>
          <p:nvPr/>
        </p:nvSpPr>
        <p:spPr>
          <a:xfrm>
            <a:off x="5997388" y="5323364"/>
            <a:ext cx="59233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4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WIE, WAT &amp; WAAR</a:t>
            </a:r>
            <a:endParaRPr lang="nl-NL" sz="4800" dirty="0">
              <a:highlight>
                <a:srgbClr val="000000"/>
              </a:highlight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A8EFC41-5336-97F4-231B-9CA7D080690E}"/>
              </a:ext>
            </a:extLst>
          </p:cNvPr>
          <p:cNvSpPr txBox="1"/>
          <p:nvPr/>
        </p:nvSpPr>
        <p:spPr>
          <a:xfrm rot="10920000" flipV="1">
            <a:off x="5629414" y="6095915"/>
            <a:ext cx="7067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ea typeface="+mn-lt"/>
                <a:cs typeface="+mn-lt"/>
              </a:rPr>
              <a:t>Kom meer te weten over deze activist</a:t>
            </a:r>
            <a:r>
              <a:rPr lang="nl-NL" sz="24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Calibri" panose="020F0502020204030204"/>
              </a:rPr>
              <a:t> </a:t>
            </a:r>
            <a:endParaRPr lang="nl-NL" sz="2400" dirty="0">
              <a:solidFill>
                <a:schemeClr val="bg1"/>
              </a:solidFill>
              <a:highlight>
                <a:srgbClr val="000000"/>
              </a:highlight>
              <a:latin typeface="Amnesty Trade Gothic C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24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BB6F056-4A10-0A4B-A691-E32986F66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791" y="2172358"/>
            <a:ext cx="6114979" cy="3684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 dirty="0">
                <a:latin typeface="Amnesty Trade Gothic Cn" panose="020B0506040303020004" pitchFamily="34" charset="0"/>
              </a:rPr>
              <a:t>Shahnewaz komt uit Bangladesh. </a:t>
            </a:r>
          </a:p>
          <a:p>
            <a:r>
              <a:rPr lang="nl-NL" sz="2200" dirty="0">
                <a:latin typeface="Amnesty Trade Gothic Cn" panose="020B0506040303020004" pitchFamily="34" charset="0"/>
              </a:rPr>
              <a:t>Bangladesh is een laaggelegen land, net zoals Nederland. </a:t>
            </a:r>
          </a:p>
          <a:p>
            <a:r>
              <a:rPr lang="nl-NL" sz="2200" dirty="0">
                <a:latin typeface="Amnesty Trade Gothic Cn" panose="020B0506040303020004" pitchFamily="34" charset="0"/>
              </a:rPr>
              <a:t>Bangladesh heeft veel last van de stijgende zeespiegel en tropische stormen. Maar er is geen geld voor dijken.</a:t>
            </a:r>
          </a:p>
          <a:p>
            <a:r>
              <a:rPr lang="nl-NL" sz="2200" dirty="0">
                <a:latin typeface="Amnesty Trade Gothic Cn" panose="020B0506040303020004" pitchFamily="34" charset="0"/>
              </a:rPr>
              <a:t>Er leven veel mensen op straat omdat Bangladesh overbevolkt is. Dat maakt het moeilijk om te zorgen voor een veilige leefomgeving voor iedereen. </a:t>
            </a:r>
          </a:p>
          <a:p>
            <a:r>
              <a:rPr lang="nl-NL" sz="2200" dirty="0">
                <a:latin typeface="Amnesty Trade Gothic Cn" panose="020B0506040303020004" pitchFamily="34" charset="0"/>
              </a:rPr>
              <a:t>Veel mensen vinden dit heel erg maar helaas is er in Bangladesh een wet die het strafbaar om hierover iets te zeggen op internet.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283E4AA-9CFE-AACC-A3ED-C26D34E0CC46}"/>
              </a:ext>
            </a:extLst>
          </p:cNvPr>
          <p:cNvSpPr txBox="1"/>
          <p:nvPr/>
        </p:nvSpPr>
        <p:spPr>
          <a:xfrm>
            <a:off x="5336790" y="1170838"/>
            <a:ext cx="611497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Bangladesh</a:t>
            </a:r>
            <a:endParaRPr lang="nl-NL" sz="4800" dirty="0">
              <a:latin typeface="Amnesty Trade Gothic Cn" panose="020B0506040303020004" pitchFamily="34" charset="0"/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6B6EAF8-F20B-0F43-9631-CA4095B0E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1" y="1257923"/>
            <a:ext cx="3458037" cy="43421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175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3740128-7214-AF2E-FDCF-2181A46D82E1}"/>
              </a:ext>
            </a:extLst>
          </p:cNvPr>
          <p:cNvSpPr txBox="1"/>
          <p:nvPr/>
        </p:nvSpPr>
        <p:spPr>
          <a:xfrm rot="-180000">
            <a:off x="5726084" y="4947177"/>
            <a:ext cx="5206379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MENSENRECHTEN </a:t>
            </a:r>
          </a:p>
          <a:p>
            <a:pPr algn="ctr"/>
            <a:r>
              <a:rPr lang="nl-NL" sz="38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ONDER DE LOEP</a:t>
            </a:r>
            <a:endParaRPr lang="nl-NL" sz="3800" dirty="0">
              <a:highlight>
                <a:srgbClr val="000000"/>
              </a:highlight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B86E25-2673-1FB4-2143-0471BC78D9A9}"/>
              </a:ext>
            </a:extLst>
          </p:cNvPr>
          <p:cNvSpPr txBox="1"/>
          <p:nvPr/>
        </p:nvSpPr>
        <p:spPr>
          <a:xfrm>
            <a:off x="7239001" y="6113604"/>
            <a:ext cx="37229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b="1" dirty="0">
                <a:solidFill>
                  <a:srgbClr val="FFFFFF"/>
                </a:solidFill>
                <a:highlight>
                  <a:srgbClr val="000000"/>
                </a:highlight>
                <a:latin typeface="Amnesty Trade Gothic Cn"/>
              </a:rPr>
              <a:t>Mensenrechten in Bangladesh</a:t>
            </a:r>
            <a:endParaRPr lang="nl-NL" sz="2400" dirty="0">
              <a:highlight>
                <a:srgbClr val="0000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06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B5F5783-9351-7F43-8FF3-A193ABADA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16" r="23356"/>
          <a:stretch/>
        </p:blipFill>
        <p:spPr>
          <a:xfrm>
            <a:off x="8153765" y="1430062"/>
            <a:ext cx="3468976" cy="3092824"/>
          </a:xfrm>
          <a:effectLst>
            <a:softEdge rad="114300"/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C643DA6-4CBB-8D46-9BDF-E69864A9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1322605"/>
            <a:ext cx="5901082" cy="837601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Het verhaal van </a:t>
            </a:r>
            <a:r>
              <a:rPr lang="nl-NL" sz="44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 panose="020B0506040303020004" pitchFamily="34" charset="0"/>
              </a:rPr>
              <a:t>Dipti</a:t>
            </a:r>
            <a:endParaRPr lang="nl-NL" sz="4400" dirty="0">
              <a:solidFill>
                <a:schemeClr val="bg1"/>
              </a:solidFill>
              <a:highlight>
                <a:srgbClr val="000000"/>
              </a:highlight>
              <a:latin typeface="Amnesty Trade Gothic Cn" panose="020B05060403030200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FB076F4-384E-B941-B6B8-1AE60A792BAB}"/>
              </a:ext>
            </a:extLst>
          </p:cNvPr>
          <p:cNvSpPr txBox="1"/>
          <p:nvPr/>
        </p:nvSpPr>
        <p:spPr>
          <a:xfrm>
            <a:off x="936171" y="2160206"/>
            <a:ext cx="5901082" cy="3277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 was pas 17 toen ze werd gearresteerd vanwege een foto die ze op Facebook had gezet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>
                <a:latin typeface="Amnesty Trade Gothic Cn" panose="020B0506040303020004" pitchFamily="34" charset="0"/>
              </a:rPr>
              <a:t>Op de foto stond een vrouw die de Koran op haar benen had liggen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>
                <a:latin typeface="Amnesty Trade Gothic Cn" panose="020B0506040303020004" pitchFamily="34" charset="0"/>
              </a:rPr>
              <a:t>De politie pakte haar op voor het beledigen van het geloof.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 bood haar excuses aan en probeerde te vluchten. Dat lukte niet.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300" dirty="0" err="1">
                <a:latin typeface="Amnesty Trade Gothic Cn" panose="020B0506040303020004" pitchFamily="34" charset="0"/>
              </a:rPr>
              <a:t>Dipti</a:t>
            </a:r>
            <a:r>
              <a:rPr lang="nl-NL" sz="2300" dirty="0">
                <a:latin typeface="Amnesty Trade Gothic Cn" panose="020B0506040303020004" pitchFamily="34" charset="0"/>
              </a:rPr>
              <a:t> is twee jaar later toch vrijgelaten. </a:t>
            </a:r>
          </a:p>
        </p:txBody>
      </p:sp>
    </p:spTree>
    <p:extLst>
      <p:ext uri="{BB962C8B-B14F-4D97-AF65-F5344CB8AC3E}">
        <p14:creationId xmlns:p14="http://schemas.microsoft.com/office/powerpoint/2010/main" val="25172848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26_Write for rights_Presentation" id="{46E47DBD-92FB-C64D-965C-C638C4BA2458}" vid="{16194BDC-9228-F249-B153-FAD024D6A13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93ea7bfb0423db0904a5e113386e8c10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1edd1211eee96e42cfc26a2fa9feeccf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4d8689f-c83f-4567-853b-ab39a6a01d1d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Props1.xml><?xml version="1.0" encoding="utf-8"?>
<ds:datastoreItem xmlns:ds="http://schemas.openxmlformats.org/officeDocument/2006/customXml" ds:itemID="{5B8316A7-C580-483C-A67C-4AD62F35231A}"/>
</file>

<file path=customXml/itemProps2.xml><?xml version="1.0" encoding="utf-8"?>
<ds:datastoreItem xmlns:ds="http://schemas.openxmlformats.org/officeDocument/2006/customXml" ds:itemID="{8C416A69-ED4A-4B6F-9A32-39DBDB292C39}"/>
</file>

<file path=customXml/itemProps3.xml><?xml version="1.0" encoding="utf-8"?>
<ds:datastoreItem xmlns:ds="http://schemas.openxmlformats.org/officeDocument/2006/customXml" ds:itemID="{60346BCE-67E5-432C-B1E8-0F8A105DD14B}"/>
</file>

<file path=docProps/app.xml><?xml version="1.0" encoding="utf-8"?>
<Properties xmlns="http://schemas.openxmlformats.org/officeDocument/2006/extended-properties" xmlns:vt="http://schemas.openxmlformats.org/officeDocument/2006/docPropsVTypes">
  <Template>AMNI26_Write for rights_PresentationV2</Template>
  <TotalTime>3052</TotalTime>
  <Words>638</Words>
  <Application>Microsoft Office PowerPoint</Application>
  <PresentationFormat>Breedbeeld</PresentationFormat>
  <Paragraphs>74</Paragraphs>
  <Slides>17</Slides>
  <Notes>6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Amnesty Trade Gothic</vt:lpstr>
      <vt:lpstr>Amnesty Trade Gothic Cn</vt:lpstr>
      <vt:lpstr>Arial</vt:lpstr>
      <vt:lpstr>Calibri</vt:lpstr>
      <vt:lpstr>Calibri Light</vt:lpstr>
      <vt:lpstr>Kantoorthema</vt:lpstr>
      <vt:lpstr>PowerPoint-presentatie</vt:lpstr>
      <vt:lpstr>Inhoud van de les</vt:lpstr>
      <vt:lpstr>PowerPoint-presentatie</vt:lpstr>
      <vt:lpstr>Shahnewaz Chowdhury</vt:lpstr>
      <vt:lpstr>PowerPoint-presentatie</vt:lpstr>
      <vt:lpstr>PowerPoint-presentatie</vt:lpstr>
      <vt:lpstr>PowerPoint-presentatie</vt:lpstr>
      <vt:lpstr>PowerPoint-presentatie</vt:lpstr>
      <vt:lpstr>Het verhaal van Dipti</vt:lpstr>
      <vt:lpstr>Mensenrechten onder de loep</vt:lpstr>
      <vt:lpstr>PowerPoint-presentatie</vt:lpstr>
      <vt:lpstr>Het demonstratierecht in Nederland</vt:lpstr>
      <vt:lpstr>PowerPoint-presentatie</vt:lpstr>
      <vt:lpstr>Online protesteren</vt:lpstr>
      <vt:lpstr>Klimaatprotest in Nederland</vt:lpstr>
      <vt:lpstr>PowerPoint-presentatie</vt:lpstr>
      <vt:lpstr>Social media post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Gemma Molenaar</dc:creator>
  <cp:lastModifiedBy>Gemma Molenaar</cp:lastModifiedBy>
  <cp:revision>82</cp:revision>
  <dcterms:created xsi:type="dcterms:W3CDTF">2022-11-01T13:14:00Z</dcterms:created>
  <dcterms:modified xsi:type="dcterms:W3CDTF">2022-11-17T17:05:33Z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085100-56a4-4662-94ad-723e9994b959_Enabled">
    <vt:lpwstr>true</vt:lpwstr>
  </property>
  <property fmtid="{D5CDD505-2E9C-101B-9397-08002B2CF9AE}" pid="3" name="MSIP_Label_ab085100-56a4-4662-94ad-723e9994b959_SetDate">
    <vt:lpwstr>2022-11-04T09:55:41Z</vt:lpwstr>
  </property>
  <property fmtid="{D5CDD505-2E9C-101B-9397-08002B2CF9AE}" pid="4" name="MSIP_Label_ab085100-56a4-4662-94ad-723e9994b959_Method">
    <vt:lpwstr>Standard</vt:lpwstr>
  </property>
  <property fmtid="{D5CDD505-2E9C-101B-9397-08002B2CF9AE}" pid="5" name="MSIP_Label_ab085100-56a4-4662-94ad-723e9994b959_Name">
    <vt:lpwstr>ab085100-56a4-4662-94ad-723e9994b959</vt:lpwstr>
  </property>
  <property fmtid="{D5CDD505-2E9C-101B-9397-08002B2CF9AE}" pid="6" name="MSIP_Label_ab085100-56a4-4662-94ad-723e9994b959_SiteId">
    <vt:lpwstr>c2dbf829-378d-44c1-b47a-1c043924ddf3</vt:lpwstr>
  </property>
  <property fmtid="{D5CDD505-2E9C-101B-9397-08002B2CF9AE}" pid="7" name="MSIP_Label_ab085100-56a4-4662-94ad-723e9994b959_ActionId">
    <vt:lpwstr>7621349a-835a-42a7-a6ec-38b694102289</vt:lpwstr>
  </property>
  <property fmtid="{D5CDD505-2E9C-101B-9397-08002B2CF9AE}" pid="8" name="MSIP_Label_ab085100-56a4-4662-94ad-723e9994b959_ContentBits">
    <vt:lpwstr>0</vt:lpwstr>
  </property>
  <property fmtid="{D5CDD505-2E9C-101B-9397-08002B2CF9AE}" pid="9" name="ContentTypeId">
    <vt:lpwstr>0x010100B1F06E9711FE5E419F4E1176E551A75A</vt:lpwstr>
  </property>
</Properties>
</file>