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Masters/slideMaster1.xml" ContentType="application/vnd.openxmlformats-officedocument.presentationml.slideMaster+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5.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docProps/app.xml" ContentType="application/vnd.openxmlformats-officedocument.extended-properties+xml"/>
  <Override PartName="/docProps/custom.xml" ContentType="application/vnd.openxmlformats-officedocument.custom-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74" r:id="rId3"/>
    <p:sldId id="275" r:id="rId4"/>
    <p:sldId id="260" r:id="rId5"/>
    <p:sldId id="310" r:id="rId6"/>
    <p:sldId id="262" r:id="rId7"/>
    <p:sldId id="314" r:id="rId8"/>
    <p:sldId id="263" r:id="rId9"/>
    <p:sldId id="322" r:id="rId10"/>
    <p:sldId id="264" r:id="rId11"/>
    <p:sldId id="316" r:id="rId12"/>
    <p:sldId id="276" r:id="rId13"/>
    <p:sldId id="271" r:id="rId14"/>
    <p:sldId id="323" r:id="rId15"/>
    <p:sldId id="324" r:id="rId16"/>
    <p:sldId id="317" r:id="rId17"/>
    <p:sldId id="320" r:id="rId18"/>
    <p:sldId id="319" r:id="rId19"/>
    <p:sldId id="278" r:id="rId20"/>
    <p:sldId id="325" r:id="rId21"/>
    <p:sldId id="321" r:id="rId22"/>
    <p:sldId id="326" r:id="rId23"/>
    <p:sldId id="269" r:id="rId24"/>
    <p:sldId id="279" r:id="rId25"/>
    <p:sldId id="312" r:id="rId26"/>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C6C0"/>
    <a:srgbClr val="00F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AB13E5-1EE3-429A-8D4B-C6B6172AAD29}" v="9" dt="2022-11-21T12:36:59.9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28"/>
    <p:restoredTop sz="68302" autoAdjust="0"/>
  </p:normalViewPr>
  <p:slideViewPr>
    <p:cSldViewPr snapToGrid="0">
      <p:cViewPr varScale="1">
        <p:scale>
          <a:sx n="55" d="100"/>
          <a:sy n="55" d="100"/>
        </p:scale>
        <p:origin x="1555"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35" Type="http://schemas.openxmlformats.org/officeDocument/2006/relationships/customXml" Target="../customXml/item3.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E9181B-6540-EA4B-A60D-917873561328}" type="datetimeFigureOut">
              <a:rPr lang="nl-NL" smtClean="0"/>
              <a:t>21-11-2022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l-NL"/>
              <a:t>Tekststijl van het model bewerken
Tweede niveau
Derde niveau
Vierde niveau
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BBCE1F-1D41-5E47-8971-40BF0A38AB15}" type="slidenum">
              <a:rPr lang="nl-NL" smtClean="0"/>
              <a:t>‹nr.›</a:t>
            </a:fld>
            <a:endParaRPr lang="nl-NL"/>
          </a:p>
        </p:txBody>
      </p:sp>
    </p:spTree>
    <p:extLst>
      <p:ext uri="{BB962C8B-B14F-4D97-AF65-F5344CB8AC3E}">
        <p14:creationId xmlns:p14="http://schemas.microsoft.com/office/powerpoint/2010/main" val="353978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Kies de dia’s van de mensenrechtenactivist waar jouw les over gaat</a:t>
            </a:r>
          </a:p>
          <a:p>
            <a:r>
              <a:rPr lang="nl-NL" dirty="0"/>
              <a:t>Je kunt ervoor kiezen om de PowerPoint aan te vullen door aan de hand van de informatie in de lesbrief, de video of de website (</a:t>
            </a:r>
            <a:r>
              <a:rPr lang="nl-NL" dirty="0" err="1"/>
              <a:t>www.writeforrights.nl</a:t>
            </a:r>
            <a:r>
              <a:rPr lang="nl-NL" dirty="0"/>
              <a:t>)</a:t>
            </a:r>
          </a:p>
          <a:p>
            <a:endParaRPr lang="nl-NL" dirty="0"/>
          </a:p>
        </p:txBody>
      </p:sp>
      <p:sp>
        <p:nvSpPr>
          <p:cNvPr id="4" name="Tijdelijke aanduiding voor dianummer 3"/>
          <p:cNvSpPr>
            <a:spLocks noGrp="1"/>
          </p:cNvSpPr>
          <p:nvPr>
            <p:ph type="sldNum" sz="quarter" idx="5"/>
          </p:nvPr>
        </p:nvSpPr>
        <p:spPr/>
        <p:txBody>
          <a:bodyPr/>
          <a:lstStyle/>
          <a:p>
            <a:fld id="{C5BBCE1F-1D41-5E47-8971-40BF0A38AB15}" type="slidenum">
              <a:rPr lang="nl-NL" smtClean="0"/>
              <a:t>3</a:t>
            </a:fld>
            <a:endParaRPr lang="nl-NL"/>
          </a:p>
        </p:txBody>
      </p:sp>
    </p:spTree>
    <p:extLst>
      <p:ext uri="{BB962C8B-B14F-4D97-AF65-F5344CB8AC3E}">
        <p14:creationId xmlns:p14="http://schemas.microsoft.com/office/powerpoint/2010/main" val="1411294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04A1409-09FB-D048-A463-3297D351A23F}" type="slidenum">
              <a:rPr lang="nl-NL" smtClean="0"/>
              <a:t>10</a:t>
            </a:fld>
            <a:endParaRPr lang="nl-NL"/>
          </a:p>
        </p:txBody>
      </p:sp>
    </p:spTree>
    <p:extLst>
      <p:ext uri="{BB962C8B-B14F-4D97-AF65-F5344CB8AC3E}">
        <p14:creationId xmlns:p14="http://schemas.microsoft.com/office/powerpoint/2010/main" val="1927984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leerlingen gaan nu onderzoek doen naar de mensenrechten die de activisten verdedigen.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Ook komen ze meer te weten over het land van de activist en onder welke omstandigheden de mensenrechtenactivist moet werken.</a:t>
            </a:r>
          </a:p>
          <a:p>
            <a:endParaRPr lang="nl-NL" dirty="0"/>
          </a:p>
        </p:txBody>
      </p:sp>
      <p:sp>
        <p:nvSpPr>
          <p:cNvPr id="4" name="Tijdelijke aanduiding voor dianummer 3"/>
          <p:cNvSpPr>
            <a:spLocks noGrp="1"/>
          </p:cNvSpPr>
          <p:nvPr>
            <p:ph type="sldNum" sz="quarter" idx="5"/>
          </p:nvPr>
        </p:nvSpPr>
        <p:spPr/>
        <p:txBody>
          <a:bodyPr/>
          <a:lstStyle/>
          <a:p>
            <a:fld id="{C5BBCE1F-1D41-5E47-8971-40BF0A38AB15}" type="slidenum">
              <a:rPr lang="nl-NL" smtClean="0"/>
              <a:t>12</a:t>
            </a:fld>
            <a:endParaRPr lang="nl-NL"/>
          </a:p>
        </p:txBody>
      </p:sp>
    </p:spTree>
    <p:extLst>
      <p:ext uri="{BB962C8B-B14F-4D97-AF65-F5344CB8AC3E}">
        <p14:creationId xmlns:p14="http://schemas.microsoft.com/office/powerpoint/2010/main" val="3464748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dia is te gebruiken voor een introductie over het land waar de mensenrechtenverdediger vandaan komt. </a:t>
            </a:r>
          </a:p>
          <a:p>
            <a:r>
              <a:rPr lang="nl-NL" dirty="0"/>
              <a:t>Zet de naam van het land bovenaan de dia en vul de dia puntsgewijs aan met informatie uit de lesbrief en eventueel de groetenkaart.</a:t>
            </a:r>
          </a:p>
        </p:txBody>
      </p:sp>
      <p:sp>
        <p:nvSpPr>
          <p:cNvPr id="4" name="Tijdelijke aanduiding voor dianummer 3"/>
          <p:cNvSpPr>
            <a:spLocks noGrp="1"/>
          </p:cNvSpPr>
          <p:nvPr>
            <p:ph type="sldNum" sz="quarter" idx="5"/>
          </p:nvPr>
        </p:nvSpPr>
        <p:spPr/>
        <p:txBody>
          <a:bodyPr/>
          <a:lstStyle/>
          <a:p>
            <a:fld id="{C5BBCE1F-1D41-5E47-8971-40BF0A38AB15}" type="slidenum">
              <a:rPr lang="nl-NL" smtClean="0"/>
              <a:t>13</a:t>
            </a:fld>
            <a:endParaRPr lang="nl-NL"/>
          </a:p>
        </p:txBody>
      </p:sp>
    </p:spTree>
    <p:extLst>
      <p:ext uri="{BB962C8B-B14F-4D97-AF65-F5344CB8AC3E}">
        <p14:creationId xmlns:p14="http://schemas.microsoft.com/office/powerpoint/2010/main" val="1336299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slide is een voorbeeldslide bij ‘mensenrechten onder de loep’. Op deze slide zie je het verhaal van </a:t>
            </a:r>
            <a:r>
              <a:rPr lang="nl-NL" dirty="0" err="1"/>
              <a:t>Dipti</a:t>
            </a:r>
            <a:r>
              <a:rPr lang="nl-NL" dirty="0"/>
              <a:t> puntsgewijs uitgelegd. Bij het onderdeel ‘mensenrechten onder de loep’ ga je in op drie gebeurtenissen die in het land van de activist recent hebben plaatsgevonden en betrekking hebben op mensenrechten. Hiervoor kan je de database gebruiken bij de zoekmachine van amnesty.nl. Zo heeft het verhaal van </a:t>
            </a:r>
            <a:r>
              <a:rPr lang="nl-NL" dirty="0" err="1"/>
              <a:t>Dipti</a:t>
            </a:r>
            <a:r>
              <a:rPr lang="nl-NL" dirty="0"/>
              <a:t> ook plaatsgevonden in Bangladesh, net zoals het verhaal van </a:t>
            </a:r>
            <a:r>
              <a:rPr lang="nl-NL" dirty="0" err="1"/>
              <a:t>Shahnewaz</a:t>
            </a:r>
            <a:r>
              <a:rPr lang="nl-NL" dirty="0"/>
              <a:t> </a:t>
            </a:r>
            <a:r>
              <a:rPr lang="nl-NL" dirty="0" err="1"/>
              <a:t>Chowdhury</a:t>
            </a:r>
            <a:r>
              <a:rPr lang="nl-NL" dirty="0"/>
              <a:t>. </a:t>
            </a:r>
          </a:p>
          <a:p>
            <a:endParaRPr lang="nl-NL" dirty="0"/>
          </a:p>
          <a:p>
            <a:r>
              <a:rPr lang="nl-NL" dirty="0"/>
              <a:t>Gebruik de volgende drie slides voor de gebeurtenissen die van toepassing zijn op de case waar jouw les over gaat. In de verdiepingsles staan een voorbeeld bij elk land (Marokko, Cuba, Paraguay en Rusland)</a:t>
            </a:r>
            <a:r>
              <a:rPr lang="nl-NL" dirty="0">
                <a:cs typeface="Calibri"/>
              </a:rPr>
              <a:t>. </a:t>
            </a:r>
            <a:r>
              <a:rPr lang="nl-NL" dirty="0"/>
              <a:t>Laat de leerlingen bij elke gebeurtenis nadenken over welke mensenrechten het gaat. </a:t>
            </a:r>
          </a:p>
          <a:p>
            <a:endParaRPr lang="nl-NL" dirty="0"/>
          </a:p>
        </p:txBody>
      </p:sp>
      <p:sp>
        <p:nvSpPr>
          <p:cNvPr id="4" name="Tijdelijke aanduiding voor dianummer 3"/>
          <p:cNvSpPr>
            <a:spLocks noGrp="1"/>
          </p:cNvSpPr>
          <p:nvPr>
            <p:ph type="sldNum" sz="quarter" idx="5"/>
          </p:nvPr>
        </p:nvSpPr>
        <p:spPr/>
        <p:txBody>
          <a:bodyPr/>
          <a:lstStyle/>
          <a:p>
            <a:fld id="{C5BBCE1F-1D41-5E47-8971-40BF0A38AB15}" type="slidenum">
              <a:rPr lang="nl-NL" smtClean="0"/>
              <a:t>15</a:t>
            </a:fld>
            <a:endParaRPr lang="nl-NL"/>
          </a:p>
        </p:txBody>
      </p:sp>
    </p:spTree>
    <p:extLst>
      <p:ext uri="{BB962C8B-B14F-4D97-AF65-F5344CB8AC3E}">
        <p14:creationId xmlns:p14="http://schemas.microsoft.com/office/powerpoint/2010/main" val="1907147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Deze slide geeft een overzicht van de vragen in het werkblad. De slide is naar eigen inzicht aan te passen. </a:t>
            </a:r>
          </a:p>
          <a:p>
            <a:endParaRPr lang="nl-NL" dirty="0"/>
          </a:p>
        </p:txBody>
      </p:sp>
      <p:sp>
        <p:nvSpPr>
          <p:cNvPr id="4" name="Tijdelijke aanduiding voor dianummer 3"/>
          <p:cNvSpPr>
            <a:spLocks noGrp="1"/>
          </p:cNvSpPr>
          <p:nvPr>
            <p:ph type="sldNum" sz="quarter" idx="5"/>
          </p:nvPr>
        </p:nvSpPr>
        <p:spPr/>
        <p:txBody>
          <a:bodyPr/>
          <a:lstStyle/>
          <a:p>
            <a:fld id="{C5BBCE1F-1D41-5E47-8971-40BF0A38AB15}" type="slidenum">
              <a:rPr lang="nl-NL" smtClean="0"/>
              <a:t>20</a:t>
            </a:fld>
            <a:endParaRPr lang="nl-NL"/>
          </a:p>
        </p:txBody>
      </p:sp>
    </p:spTree>
    <p:extLst>
      <p:ext uri="{BB962C8B-B14F-4D97-AF65-F5344CB8AC3E}">
        <p14:creationId xmlns:p14="http://schemas.microsoft.com/office/powerpoint/2010/main" val="348591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Gebruik deze slide om informatie te geven over een recente demonstratie die heeft plaatsgevonden in Nederland (bijvoorbeeld het boerenprotest, Black </a:t>
            </a:r>
            <a:r>
              <a:rPr lang="nl-NL" sz="1200" b="0" i="0" kern="1200" dirty="0" err="1">
                <a:solidFill>
                  <a:schemeClr val="tx1"/>
                </a:solidFill>
                <a:effectLst/>
                <a:latin typeface="+mn-lt"/>
                <a:ea typeface="+mn-ea"/>
                <a:cs typeface="+mn-cs"/>
              </a:rPr>
              <a:t>Lives</a:t>
            </a:r>
            <a:r>
              <a:rPr lang="nl-NL" sz="1200" b="0" i="0" kern="1200" dirty="0">
                <a:solidFill>
                  <a:schemeClr val="tx1"/>
                </a:solidFill>
                <a:effectLst/>
                <a:latin typeface="+mn-lt"/>
                <a:ea typeface="+mn-ea"/>
                <a:cs typeface="+mn-cs"/>
              </a:rPr>
              <a:t> Matter of de vrouwenmars). Plaats de naam van het protest bovenaan de slide en vul dit ook in op de puntjes. Vul ook de naam van de activist en het land van de activist in. Voeg eventueel een afbeelding toe.  </a:t>
            </a:r>
          </a:p>
          <a:p>
            <a:endParaRPr lang="nl-NL" dirty="0"/>
          </a:p>
        </p:txBody>
      </p:sp>
      <p:sp>
        <p:nvSpPr>
          <p:cNvPr id="4" name="Tijdelijke aanduiding voor dianummer 3"/>
          <p:cNvSpPr>
            <a:spLocks noGrp="1"/>
          </p:cNvSpPr>
          <p:nvPr>
            <p:ph type="sldNum" sz="quarter" idx="5"/>
          </p:nvPr>
        </p:nvSpPr>
        <p:spPr/>
        <p:txBody>
          <a:bodyPr/>
          <a:lstStyle/>
          <a:p>
            <a:fld id="{C5BBCE1F-1D41-5E47-8971-40BF0A38AB15}" type="slidenum">
              <a:rPr lang="nl-NL" smtClean="0"/>
              <a:t>21</a:t>
            </a:fld>
            <a:endParaRPr lang="nl-NL"/>
          </a:p>
        </p:txBody>
      </p:sp>
    </p:spTree>
    <p:extLst>
      <p:ext uri="{BB962C8B-B14F-4D97-AF65-F5344CB8AC3E}">
        <p14:creationId xmlns:p14="http://schemas.microsoft.com/office/powerpoint/2010/main" val="1634669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deze slide gaan jullie het protest wat besproken is in de vorige slide naast de afgesproken regels leggen. Ook in Nederland hebben we afspraken gemaakt over demonstreren. Helaas worden deze afspraken ook weleens overtreden. Hoe ging het tijdens de demonstratie die jullie ‘onder de loep’ hebben genomen?</a:t>
            </a:r>
          </a:p>
          <a:p>
            <a:r>
              <a:rPr lang="nl-NL" dirty="0"/>
              <a:t>Vul bij [land van de activist] het land in van het verhaal wat jullie bespreken. </a:t>
            </a:r>
          </a:p>
        </p:txBody>
      </p:sp>
      <p:sp>
        <p:nvSpPr>
          <p:cNvPr id="4" name="Tijdelijke aanduiding voor dianummer 3"/>
          <p:cNvSpPr>
            <a:spLocks noGrp="1"/>
          </p:cNvSpPr>
          <p:nvPr>
            <p:ph type="sldNum" sz="quarter" idx="5"/>
          </p:nvPr>
        </p:nvSpPr>
        <p:spPr/>
        <p:txBody>
          <a:bodyPr/>
          <a:lstStyle/>
          <a:p>
            <a:fld id="{C5BBCE1F-1D41-5E47-8971-40BF0A38AB15}" type="slidenum">
              <a:rPr lang="nl-NL" smtClean="0"/>
              <a:t>22</a:t>
            </a:fld>
            <a:endParaRPr lang="nl-NL"/>
          </a:p>
        </p:txBody>
      </p:sp>
    </p:spTree>
    <p:extLst>
      <p:ext uri="{BB962C8B-B14F-4D97-AF65-F5344CB8AC3E}">
        <p14:creationId xmlns:p14="http://schemas.microsoft.com/office/powerpoint/2010/main" val="2234159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Bekijk eventueel (een fragment van) bovenstaande video. Let op! Deze video is niet uitsluitend ontwikkeld over het onderwijs en kan is daarom niet per se voor alle klassen geschikt. Kijk eerst zelf de video om te bepalen of het geschikt is voor jouw doelgroep en haal er eventueel een fragment uit. </a:t>
            </a:r>
          </a:p>
        </p:txBody>
      </p:sp>
      <p:sp>
        <p:nvSpPr>
          <p:cNvPr id="4" name="Tijdelijke aanduiding voor dianummer 3"/>
          <p:cNvSpPr>
            <a:spLocks noGrp="1"/>
          </p:cNvSpPr>
          <p:nvPr>
            <p:ph type="sldNum" sz="quarter" idx="5"/>
          </p:nvPr>
        </p:nvSpPr>
        <p:spPr/>
        <p:txBody>
          <a:bodyPr/>
          <a:lstStyle/>
          <a:p>
            <a:fld id="{C5BBCE1F-1D41-5E47-8971-40BF0A38AB15}" type="slidenum">
              <a:rPr lang="nl-NL" smtClean="0"/>
              <a:t>23</a:t>
            </a:fld>
            <a:endParaRPr lang="nl-NL"/>
          </a:p>
        </p:txBody>
      </p:sp>
    </p:spTree>
    <p:extLst>
      <p:ext uri="{BB962C8B-B14F-4D97-AF65-F5344CB8AC3E}">
        <p14:creationId xmlns:p14="http://schemas.microsoft.com/office/powerpoint/2010/main" val="2390077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3297DAD-0D4D-68CE-C948-B132E8632A3B}"/>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197112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End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B54B6B-982A-E0F2-3E9C-52762D822134}"/>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E0B036E7-6B34-566B-C5EB-D8B410ABE921}"/>
              </a:ext>
            </a:extLst>
          </p:cNvPr>
          <p:cNvPicPr>
            <a:picLocks noChangeAspect="1"/>
          </p:cNvPicPr>
          <p:nvPr userDrawn="1"/>
        </p:nvPicPr>
        <p:blipFill>
          <a:blip r:embed="rId3"/>
          <a:stretch>
            <a:fillRect/>
          </a:stretch>
        </p:blipFill>
        <p:spPr>
          <a:xfrm>
            <a:off x="8336546" y="532296"/>
            <a:ext cx="3305490" cy="1543807"/>
          </a:xfrm>
          <a:prstGeom prst="rect">
            <a:avLst/>
          </a:prstGeom>
        </p:spPr>
      </p:pic>
      <p:sp>
        <p:nvSpPr>
          <p:cNvPr id="3" name="Title Placeholder 1">
            <a:extLst>
              <a:ext uri="{FF2B5EF4-FFF2-40B4-BE49-F238E27FC236}">
                <a16:creationId xmlns:a16="http://schemas.microsoft.com/office/drawing/2014/main" id="{88010A22-0851-AD6D-4688-79B12050A6FD}"/>
              </a:ext>
            </a:extLst>
          </p:cNvPr>
          <p:cNvSpPr>
            <a:spLocks noGrp="1"/>
          </p:cNvSpPr>
          <p:nvPr>
            <p:ph type="title"/>
          </p:nvPr>
        </p:nvSpPr>
        <p:spPr>
          <a:xfrm>
            <a:off x="549964" y="5784574"/>
            <a:ext cx="7786582" cy="711889"/>
          </a:xfrm>
          <a:prstGeom prst="rect">
            <a:avLst/>
          </a:prstGeom>
        </p:spPr>
        <p:txBody>
          <a:bodyPr vert="horz" lIns="91440" tIns="45720" rIns="91440" bIns="45720" rtlCol="0" anchor="ctr">
            <a:normAutofit/>
          </a:bodyPr>
          <a:lstStyle>
            <a:lvl1pPr>
              <a:defRPr sz="2500" b="1" i="0">
                <a:latin typeface="Amnesty Trade Gothic" panose="020B0503040303020004" pitchFamily="34" charset="77"/>
              </a:defRPr>
            </a:lvl1pPr>
          </a:lstStyle>
          <a:p>
            <a:r>
              <a:rPr lang="nl-NL"/>
              <a:t>Klik om stijl te bewerken</a:t>
            </a:r>
            <a:endParaRPr lang="en-NL"/>
          </a:p>
        </p:txBody>
      </p:sp>
    </p:spTree>
    <p:extLst>
      <p:ext uri="{BB962C8B-B14F-4D97-AF65-F5344CB8AC3E}">
        <p14:creationId xmlns:p14="http://schemas.microsoft.com/office/powerpoint/2010/main" val="199711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ntent Sli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3D8E1AAF-9DDE-57D8-6C95-5B75A36E91AE}"/>
              </a:ext>
            </a:extLst>
          </p:cNvPr>
          <p:cNvSpPr>
            <a:spLocks noGrp="1"/>
          </p:cNvSpPr>
          <p:nvPr>
            <p:ph idx="1"/>
          </p:nvPr>
        </p:nvSpPr>
        <p:spPr>
          <a:xfrm>
            <a:off x="5509592" y="2506662"/>
            <a:ext cx="6327912"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2" name="Title Placeholder 1">
            <a:extLst>
              <a:ext uri="{FF2B5EF4-FFF2-40B4-BE49-F238E27FC236}">
                <a16:creationId xmlns:a16="http://schemas.microsoft.com/office/drawing/2014/main" id="{6DECBCD2-FA27-9BB0-18DD-B22AE7F1A628}"/>
              </a:ext>
            </a:extLst>
          </p:cNvPr>
          <p:cNvSpPr>
            <a:spLocks noGrp="1"/>
          </p:cNvSpPr>
          <p:nvPr>
            <p:ph type="title"/>
          </p:nvPr>
        </p:nvSpPr>
        <p:spPr>
          <a:xfrm>
            <a:off x="5509590" y="1036222"/>
            <a:ext cx="6327913" cy="1325563"/>
          </a:xfrm>
          <a:prstGeom prst="rect">
            <a:avLst/>
          </a:prstGeom>
        </p:spPr>
        <p:txBody>
          <a:bodyPr vert="horz" lIns="91440" tIns="45720" rIns="91440" bIns="45720" rtlCol="0" anchor="ctr">
            <a:normAutofit/>
          </a:bodyPr>
          <a:lstStyle>
            <a:lvl1pPr>
              <a:defRPr sz="4000" b="1" i="0">
                <a:latin typeface="Amnesty Trade Gothic" panose="020B0503040303020004" pitchFamily="34" charset="77"/>
              </a:defRPr>
            </a:lvl1pPr>
          </a:lstStyle>
          <a:p>
            <a:r>
              <a:rPr lang="nl-NL"/>
              <a:t>Klik om stijl te bewerken</a:t>
            </a:r>
            <a:endParaRPr lang="en-NL"/>
          </a:p>
        </p:txBody>
      </p:sp>
    </p:spTree>
    <p:extLst>
      <p:ext uri="{BB962C8B-B14F-4D97-AF65-F5344CB8AC3E}">
        <p14:creationId xmlns:p14="http://schemas.microsoft.com/office/powerpoint/2010/main" val="2158112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ontent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12" name="Content Placeholder 2">
            <a:extLst>
              <a:ext uri="{FF2B5EF4-FFF2-40B4-BE49-F238E27FC236}">
                <a16:creationId xmlns:a16="http://schemas.microsoft.com/office/drawing/2014/main" id="{F481CEB1-0FBB-C60E-56C8-6C16A35E1DBE}"/>
              </a:ext>
            </a:extLst>
          </p:cNvPr>
          <p:cNvSpPr>
            <a:spLocks noGrp="1"/>
          </p:cNvSpPr>
          <p:nvPr>
            <p:ph idx="1"/>
          </p:nvPr>
        </p:nvSpPr>
        <p:spPr>
          <a:xfrm>
            <a:off x="549964" y="2506662"/>
            <a:ext cx="6427305"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3" name="Title Placeholder 1">
            <a:extLst>
              <a:ext uri="{FF2B5EF4-FFF2-40B4-BE49-F238E27FC236}">
                <a16:creationId xmlns:a16="http://schemas.microsoft.com/office/drawing/2014/main" id="{A68E514F-2A61-D202-5EEB-8743D44FAE34}"/>
              </a:ext>
            </a:extLst>
          </p:cNvPr>
          <p:cNvSpPr>
            <a:spLocks noGrp="1"/>
          </p:cNvSpPr>
          <p:nvPr>
            <p:ph type="title"/>
          </p:nvPr>
        </p:nvSpPr>
        <p:spPr>
          <a:xfrm>
            <a:off x="549964" y="1036222"/>
            <a:ext cx="6427305" cy="1325563"/>
          </a:xfrm>
          <a:prstGeom prst="rect">
            <a:avLst/>
          </a:prstGeom>
        </p:spPr>
        <p:txBody>
          <a:bodyPr vert="horz" lIns="91440" tIns="45720" rIns="91440" bIns="45720" rtlCol="0" anchor="ctr">
            <a:normAutofit/>
          </a:bodyPr>
          <a:lstStyle>
            <a:lvl1pPr>
              <a:defRPr sz="4000" b="1" i="0">
                <a:latin typeface="Amnesty Trade Gothic" panose="020B0503040303020004" pitchFamily="34" charset="77"/>
              </a:defRPr>
            </a:lvl1pPr>
          </a:lstStyle>
          <a:p>
            <a:r>
              <a:rPr lang="nl-NL"/>
              <a:t>Klik om stijl te bewerken</a:t>
            </a:r>
            <a:endParaRPr lang="en-NL"/>
          </a:p>
        </p:txBody>
      </p:sp>
    </p:spTree>
    <p:extLst>
      <p:ext uri="{BB962C8B-B14F-4D97-AF65-F5344CB8AC3E}">
        <p14:creationId xmlns:p14="http://schemas.microsoft.com/office/powerpoint/2010/main" val="2450158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9" name="Title 1">
            <a:extLst>
              <a:ext uri="{FF2B5EF4-FFF2-40B4-BE49-F238E27FC236}">
                <a16:creationId xmlns:a16="http://schemas.microsoft.com/office/drawing/2014/main" id="{1603AEEC-A6CA-B3D8-ACCE-2F5C7FC2C411}"/>
              </a:ext>
            </a:extLst>
          </p:cNvPr>
          <p:cNvSpPr>
            <a:spLocks noGrp="1"/>
          </p:cNvSpPr>
          <p:nvPr>
            <p:ph type="title"/>
          </p:nvPr>
        </p:nvSpPr>
        <p:spPr>
          <a:xfrm>
            <a:off x="6096000" y="1036222"/>
            <a:ext cx="5741504" cy="1325563"/>
          </a:xfrm>
        </p:spPr>
        <p:txBody>
          <a:bodyPr>
            <a:normAutofit/>
          </a:bodyPr>
          <a:lstStyle>
            <a:lvl1pPr>
              <a:defRPr sz="4000" b="1" i="0">
                <a:solidFill>
                  <a:schemeClr val="bg1"/>
                </a:solidFill>
                <a:highlight>
                  <a:srgbClr val="000000"/>
                </a:highlight>
                <a:latin typeface="Amnesty Trade Gothic" panose="020B0503040303020004" pitchFamily="34" charset="77"/>
              </a:defRPr>
            </a:lvl1pPr>
          </a:lstStyle>
          <a:p>
            <a:r>
              <a:rPr lang="nl-NL">
                <a:solidFill>
                  <a:srgbClr val="FFFFFF"/>
                </a:solidFill>
                <a:effectLst/>
                <a:latin typeface="Amnesty Trade Gothic" panose="020B0503040303020004" pitchFamily="34" charset="77"/>
              </a:rPr>
              <a:t>Klik om stijl te bewerken</a:t>
            </a:r>
            <a:endParaRPr lang="en-GB">
              <a:solidFill>
                <a:srgbClr val="FFFFFF"/>
              </a:solidFill>
              <a:effectLst/>
              <a:latin typeface="Amnesty Trade Gothic" panose="020B0503040303020004" pitchFamily="34" charset="77"/>
            </a:endParaRPr>
          </a:p>
        </p:txBody>
      </p:sp>
      <p:sp>
        <p:nvSpPr>
          <p:cNvPr id="10" name="Content Placeholder 2">
            <a:extLst>
              <a:ext uri="{FF2B5EF4-FFF2-40B4-BE49-F238E27FC236}">
                <a16:creationId xmlns:a16="http://schemas.microsoft.com/office/drawing/2014/main" id="{7EE3ABCC-FA70-FA46-2838-16D69BA4809D}"/>
              </a:ext>
            </a:extLst>
          </p:cNvPr>
          <p:cNvSpPr>
            <a:spLocks noGrp="1"/>
          </p:cNvSpPr>
          <p:nvPr>
            <p:ph idx="1"/>
          </p:nvPr>
        </p:nvSpPr>
        <p:spPr>
          <a:xfrm>
            <a:off x="6096000" y="2506662"/>
            <a:ext cx="574150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Tree>
    <p:extLst>
      <p:ext uri="{BB962C8B-B14F-4D97-AF65-F5344CB8AC3E}">
        <p14:creationId xmlns:p14="http://schemas.microsoft.com/office/powerpoint/2010/main" val="2331692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9" name="Title 1">
            <a:extLst>
              <a:ext uri="{FF2B5EF4-FFF2-40B4-BE49-F238E27FC236}">
                <a16:creationId xmlns:a16="http://schemas.microsoft.com/office/drawing/2014/main" id="{FF14FB3C-E564-4A46-F463-E1B54B4B47D4}"/>
              </a:ext>
            </a:extLst>
          </p:cNvPr>
          <p:cNvSpPr>
            <a:spLocks noGrp="1"/>
          </p:cNvSpPr>
          <p:nvPr>
            <p:ph type="title"/>
          </p:nvPr>
        </p:nvSpPr>
        <p:spPr>
          <a:xfrm>
            <a:off x="549965" y="1036222"/>
            <a:ext cx="5741504" cy="1325563"/>
          </a:xfrm>
        </p:spPr>
        <p:txBody>
          <a:bodyPr>
            <a:normAutofit/>
          </a:bodyPr>
          <a:lstStyle>
            <a:lvl1pPr>
              <a:defRPr sz="4000" b="1" i="0">
                <a:solidFill>
                  <a:schemeClr val="bg1"/>
                </a:solidFill>
                <a:highlight>
                  <a:srgbClr val="000000"/>
                </a:highlight>
                <a:latin typeface="Amnesty Trade Gothic" panose="020B0503040303020004" pitchFamily="34" charset="77"/>
              </a:defRPr>
            </a:lvl1pPr>
          </a:lstStyle>
          <a:p>
            <a:r>
              <a:rPr lang="nl-NL">
                <a:solidFill>
                  <a:srgbClr val="FFFFFF"/>
                </a:solidFill>
                <a:effectLst/>
                <a:latin typeface="Amnesty Trade Gothic" panose="020B0503040303020004" pitchFamily="34" charset="77"/>
              </a:rPr>
              <a:t>Klik om stijl te bewerken</a:t>
            </a:r>
            <a:endParaRPr lang="en-GB">
              <a:solidFill>
                <a:srgbClr val="FFFFFF"/>
              </a:solidFill>
              <a:effectLst/>
              <a:latin typeface="Amnesty Trade Gothic" panose="020B0503040303020004" pitchFamily="34" charset="77"/>
            </a:endParaRPr>
          </a:p>
        </p:txBody>
      </p:sp>
      <p:sp>
        <p:nvSpPr>
          <p:cNvPr id="10" name="Content Placeholder 2">
            <a:extLst>
              <a:ext uri="{FF2B5EF4-FFF2-40B4-BE49-F238E27FC236}">
                <a16:creationId xmlns:a16="http://schemas.microsoft.com/office/drawing/2014/main" id="{1892F6D6-1E76-7EBE-C50F-B8E076FBA66A}"/>
              </a:ext>
            </a:extLst>
          </p:cNvPr>
          <p:cNvSpPr>
            <a:spLocks noGrp="1"/>
          </p:cNvSpPr>
          <p:nvPr>
            <p:ph idx="1"/>
          </p:nvPr>
        </p:nvSpPr>
        <p:spPr>
          <a:xfrm>
            <a:off x="549965" y="2506662"/>
            <a:ext cx="574150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Tree>
    <p:extLst>
      <p:ext uri="{BB962C8B-B14F-4D97-AF65-F5344CB8AC3E}">
        <p14:creationId xmlns:p14="http://schemas.microsoft.com/office/powerpoint/2010/main" val="2452311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9" name="Title 1">
            <a:extLst>
              <a:ext uri="{FF2B5EF4-FFF2-40B4-BE49-F238E27FC236}">
                <a16:creationId xmlns:a16="http://schemas.microsoft.com/office/drawing/2014/main" id="{0F3F0599-26B5-8D9D-67CE-183C407D1F0F}"/>
              </a:ext>
            </a:extLst>
          </p:cNvPr>
          <p:cNvSpPr>
            <a:spLocks noGrp="1"/>
          </p:cNvSpPr>
          <p:nvPr>
            <p:ph type="title"/>
          </p:nvPr>
        </p:nvSpPr>
        <p:spPr>
          <a:xfrm>
            <a:off x="6096000" y="1036222"/>
            <a:ext cx="5741504" cy="1325563"/>
          </a:xfrm>
        </p:spPr>
        <p:txBody>
          <a:bodyPr>
            <a:normAutofit/>
          </a:bodyPr>
          <a:lstStyle>
            <a:lvl1pPr>
              <a:defRPr sz="4000" b="1" i="0">
                <a:solidFill>
                  <a:schemeClr val="bg1"/>
                </a:solidFill>
                <a:highlight>
                  <a:srgbClr val="000000"/>
                </a:highlight>
                <a:latin typeface="Amnesty Trade Gothic" panose="020B0503040303020004" pitchFamily="34" charset="77"/>
              </a:defRPr>
            </a:lvl1pPr>
          </a:lstStyle>
          <a:p>
            <a:r>
              <a:rPr lang="nl-NL">
                <a:solidFill>
                  <a:srgbClr val="FFFFFF"/>
                </a:solidFill>
                <a:effectLst/>
                <a:latin typeface="Amnesty Trade Gothic" panose="020B0503040303020004" pitchFamily="34" charset="77"/>
              </a:rPr>
              <a:t>Klik om stijl te bewerken</a:t>
            </a:r>
            <a:endParaRPr lang="en-GB">
              <a:solidFill>
                <a:srgbClr val="FFFFFF"/>
              </a:solidFill>
              <a:effectLst/>
              <a:latin typeface="Amnesty Trade Gothic" panose="020B0503040303020004" pitchFamily="34" charset="77"/>
            </a:endParaRPr>
          </a:p>
        </p:txBody>
      </p:sp>
      <p:sp>
        <p:nvSpPr>
          <p:cNvPr id="10" name="Content Placeholder 2">
            <a:extLst>
              <a:ext uri="{FF2B5EF4-FFF2-40B4-BE49-F238E27FC236}">
                <a16:creationId xmlns:a16="http://schemas.microsoft.com/office/drawing/2014/main" id="{BDAAAE18-ADE3-B5CE-47DC-1971EA1B3379}"/>
              </a:ext>
            </a:extLst>
          </p:cNvPr>
          <p:cNvSpPr>
            <a:spLocks noGrp="1"/>
          </p:cNvSpPr>
          <p:nvPr>
            <p:ph idx="1"/>
          </p:nvPr>
        </p:nvSpPr>
        <p:spPr>
          <a:xfrm>
            <a:off x="6096000" y="2506662"/>
            <a:ext cx="574150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Tree>
    <p:extLst>
      <p:ext uri="{BB962C8B-B14F-4D97-AF65-F5344CB8AC3E}">
        <p14:creationId xmlns:p14="http://schemas.microsoft.com/office/powerpoint/2010/main" val="3751615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A6EFF631-5C94-0AD9-AB34-94984142A87E}"/>
              </a:ext>
            </a:extLst>
          </p:cNvPr>
          <p:cNvSpPr txBox="1">
            <a:spLocks/>
          </p:cNvSpPr>
          <p:nvPr userDrawn="1"/>
        </p:nvSpPr>
        <p:spPr>
          <a:xfrm>
            <a:off x="549965" y="1036222"/>
            <a:ext cx="57415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highlight>
                  <a:srgbClr val="000000"/>
                </a:highlight>
                <a:latin typeface="Amnesty Trade Gothic" panose="020B0503040303020004" pitchFamily="34" charset="77"/>
                <a:ea typeface="+mj-ea"/>
                <a:cs typeface="+mj-cs"/>
              </a:defRPr>
            </a:lvl1pPr>
          </a:lstStyle>
          <a:p>
            <a:endParaRPr lang="en-NL"/>
          </a:p>
        </p:txBody>
      </p:sp>
      <p:sp>
        <p:nvSpPr>
          <p:cNvPr id="11" name="Title 1">
            <a:extLst>
              <a:ext uri="{FF2B5EF4-FFF2-40B4-BE49-F238E27FC236}">
                <a16:creationId xmlns:a16="http://schemas.microsoft.com/office/drawing/2014/main" id="{AF784F1D-C821-9978-1C66-DBD97133848F}"/>
              </a:ext>
            </a:extLst>
          </p:cNvPr>
          <p:cNvSpPr>
            <a:spLocks noGrp="1"/>
          </p:cNvSpPr>
          <p:nvPr>
            <p:ph type="title"/>
          </p:nvPr>
        </p:nvSpPr>
        <p:spPr>
          <a:xfrm>
            <a:off x="549965" y="1036222"/>
            <a:ext cx="5741504" cy="1325563"/>
          </a:xfrm>
        </p:spPr>
        <p:txBody>
          <a:bodyPr>
            <a:normAutofit/>
          </a:bodyPr>
          <a:lstStyle>
            <a:lvl1pPr>
              <a:defRPr sz="4000" b="1" i="0">
                <a:solidFill>
                  <a:schemeClr val="bg1"/>
                </a:solidFill>
                <a:highlight>
                  <a:srgbClr val="000000"/>
                </a:highlight>
                <a:latin typeface="Amnesty Trade Gothic" panose="020B0503040303020004" pitchFamily="34" charset="77"/>
              </a:defRPr>
            </a:lvl1pPr>
          </a:lstStyle>
          <a:p>
            <a:r>
              <a:rPr lang="nl-NL"/>
              <a:t>Klik om stijl te bewerken</a:t>
            </a:r>
            <a:endParaRPr lang="en-NL"/>
          </a:p>
        </p:txBody>
      </p:sp>
      <p:sp>
        <p:nvSpPr>
          <p:cNvPr id="12" name="Content Placeholder 2">
            <a:extLst>
              <a:ext uri="{FF2B5EF4-FFF2-40B4-BE49-F238E27FC236}">
                <a16:creationId xmlns:a16="http://schemas.microsoft.com/office/drawing/2014/main" id="{38BDB186-1205-0E63-0115-B23610337B30}"/>
              </a:ext>
            </a:extLst>
          </p:cNvPr>
          <p:cNvSpPr>
            <a:spLocks noGrp="1"/>
          </p:cNvSpPr>
          <p:nvPr>
            <p:ph idx="1"/>
          </p:nvPr>
        </p:nvSpPr>
        <p:spPr>
          <a:xfrm>
            <a:off x="549965" y="2506662"/>
            <a:ext cx="574150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Tree>
    <p:extLst>
      <p:ext uri="{BB962C8B-B14F-4D97-AF65-F5344CB8AC3E}">
        <p14:creationId xmlns:p14="http://schemas.microsoft.com/office/powerpoint/2010/main" val="241218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65E208F2-E050-AAF4-6015-3011FAA3A3A1}"/>
              </a:ext>
            </a:extLst>
          </p:cNvPr>
          <p:cNvSpPr>
            <a:spLocks noGrp="1"/>
          </p:cNvSpPr>
          <p:nvPr>
            <p:ph type="title"/>
          </p:nvPr>
        </p:nvSpPr>
        <p:spPr>
          <a:xfrm>
            <a:off x="6096000" y="1036222"/>
            <a:ext cx="5741504" cy="1325563"/>
          </a:xfrm>
        </p:spPr>
        <p:txBody>
          <a:bodyPr>
            <a:normAutofit/>
          </a:bodyPr>
          <a:lstStyle>
            <a:lvl1pPr>
              <a:defRPr sz="4000" b="1" i="0">
                <a:solidFill>
                  <a:schemeClr val="bg1"/>
                </a:solidFill>
                <a:highlight>
                  <a:srgbClr val="000000"/>
                </a:highlight>
                <a:latin typeface="Amnesty Trade Gothic" panose="020B0503040303020004" pitchFamily="34" charset="77"/>
              </a:defRPr>
            </a:lvl1pPr>
          </a:lstStyle>
          <a:p>
            <a:r>
              <a:rPr lang="nl-NL"/>
              <a:t>Klik om stijl te bewerken</a:t>
            </a:r>
            <a:endParaRPr lang="en-NL"/>
          </a:p>
        </p:txBody>
      </p:sp>
      <p:sp>
        <p:nvSpPr>
          <p:cNvPr id="9" name="Content Placeholder 2">
            <a:extLst>
              <a:ext uri="{FF2B5EF4-FFF2-40B4-BE49-F238E27FC236}">
                <a16:creationId xmlns:a16="http://schemas.microsoft.com/office/drawing/2014/main" id="{E1235AA1-D664-F327-7E58-1A2F1F6EBD36}"/>
              </a:ext>
            </a:extLst>
          </p:cNvPr>
          <p:cNvSpPr>
            <a:spLocks noGrp="1"/>
          </p:cNvSpPr>
          <p:nvPr>
            <p:ph idx="1"/>
          </p:nvPr>
        </p:nvSpPr>
        <p:spPr>
          <a:xfrm>
            <a:off x="6096000" y="2506662"/>
            <a:ext cx="574150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Tree>
    <p:extLst>
      <p:ext uri="{BB962C8B-B14F-4D97-AF65-F5344CB8AC3E}">
        <p14:creationId xmlns:p14="http://schemas.microsoft.com/office/powerpoint/2010/main" val="1388675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9" name="Title 1">
            <a:extLst>
              <a:ext uri="{FF2B5EF4-FFF2-40B4-BE49-F238E27FC236}">
                <a16:creationId xmlns:a16="http://schemas.microsoft.com/office/drawing/2014/main" id="{3507533F-8000-95B0-F999-130B8DDA4062}"/>
              </a:ext>
            </a:extLst>
          </p:cNvPr>
          <p:cNvSpPr>
            <a:spLocks noGrp="1"/>
          </p:cNvSpPr>
          <p:nvPr>
            <p:ph type="title"/>
          </p:nvPr>
        </p:nvSpPr>
        <p:spPr>
          <a:xfrm>
            <a:off x="549965" y="1036222"/>
            <a:ext cx="5741504" cy="1325563"/>
          </a:xfrm>
        </p:spPr>
        <p:txBody>
          <a:bodyPr>
            <a:normAutofit/>
          </a:bodyPr>
          <a:lstStyle>
            <a:lvl1pPr>
              <a:defRPr sz="4000" b="1" i="0">
                <a:solidFill>
                  <a:schemeClr val="bg1"/>
                </a:solidFill>
                <a:highlight>
                  <a:srgbClr val="000000"/>
                </a:highlight>
                <a:latin typeface="Amnesty Trade Gothic" panose="020B0503040303020004" pitchFamily="34" charset="77"/>
              </a:defRPr>
            </a:lvl1pPr>
          </a:lstStyle>
          <a:p>
            <a:r>
              <a:rPr lang="nl-NL"/>
              <a:t>Klik om stijl te bewerken</a:t>
            </a:r>
            <a:endParaRPr lang="en-NL"/>
          </a:p>
        </p:txBody>
      </p:sp>
      <p:sp>
        <p:nvSpPr>
          <p:cNvPr id="10" name="Content Placeholder 2">
            <a:extLst>
              <a:ext uri="{FF2B5EF4-FFF2-40B4-BE49-F238E27FC236}">
                <a16:creationId xmlns:a16="http://schemas.microsoft.com/office/drawing/2014/main" id="{154B1B4A-A1ED-3E34-BA20-2101A4AFC898}"/>
              </a:ext>
            </a:extLst>
          </p:cNvPr>
          <p:cNvSpPr>
            <a:spLocks noGrp="1"/>
          </p:cNvSpPr>
          <p:nvPr>
            <p:ph idx="1"/>
          </p:nvPr>
        </p:nvSpPr>
        <p:spPr>
          <a:xfrm>
            <a:off x="549965" y="2506662"/>
            <a:ext cx="574150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Tree>
    <p:extLst>
      <p:ext uri="{BB962C8B-B14F-4D97-AF65-F5344CB8AC3E}">
        <p14:creationId xmlns:p14="http://schemas.microsoft.com/office/powerpoint/2010/main" val="3841428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B222D2-A7D9-3C64-5FCA-31A490659F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NL"/>
          </a:p>
        </p:txBody>
      </p:sp>
      <p:sp>
        <p:nvSpPr>
          <p:cNvPr id="3" name="Text Placeholder 2">
            <a:extLst>
              <a:ext uri="{FF2B5EF4-FFF2-40B4-BE49-F238E27FC236}">
                <a16:creationId xmlns:a16="http://schemas.microsoft.com/office/drawing/2014/main" id="{FE508B64-407C-67F6-6961-AAEFFFA510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4" name="Date Placeholder 3">
            <a:extLst>
              <a:ext uri="{FF2B5EF4-FFF2-40B4-BE49-F238E27FC236}">
                <a16:creationId xmlns:a16="http://schemas.microsoft.com/office/drawing/2014/main" id="{D5CE675E-A121-29B9-F8A6-9865DE8AC6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338A79-3171-214A-828E-C6E5D0E0B06B}" type="datetimeFigureOut">
              <a:rPr lang="en-NL" smtClean="0"/>
              <a:t>11/21/2022</a:t>
            </a:fld>
            <a:endParaRPr lang="en-NL"/>
          </a:p>
        </p:txBody>
      </p:sp>
      <p:sp>
        <p:nvSpPr>
          <p:cNvPr id="5" name="Footer Placeholder 4">
            <a:extLst>
              <a:ext uri="{FF2B5EF4-FFF2-40B4-BE49-F238E27FC236}">
                <a16:creationId xmlns:a16="http://schemas.microsoft.com/office/drawing/2014/main" id="{1DEB2BF4-DED3-713E-852E-C80F437EE7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FCC45EE5-0E67-E4B3-29F4-C32708CCD6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2E6F4-A0A5-8A4B-A770-E5C014BFAA3F}" type="slidenum">
              <a:rPr lang="en-NL" smtClean="0"/>
              <a:t>‹nr.›</a:t>
            </a:fld>
            <a:endParaRPr lang="en-NL"/>
          </a:p>
        </p:txBody>
      </p:sp>
    </p:spTree>
    <p:extLst>
      <p:ext uri="{BB962C8B-B14F-4D97-AF65-F5344CB8AC3E}">
        <p14:creationId xmlns:p14="http://schemas.microsoft.com/office/powerpoint/2010/main" val="2492351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0.xml"/><Relationship Id="rId1" Type="http://schemas.openxmlformats.org/officeDocument/2006/relationships/video" Target="https://www.youtube.com/embed/R-N11-2cdZg?feature=oembed"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8.jpg"/><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0.xml"/><Relationship Id="rId1" Type="http://schemas.openxmlformats.org/officeDocument/2006/relationships/video" Target="https://www.youtube.com/embed/EjqJHBzMPrU?feature=oembed" TargetMode="Externa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0.xml"/><Relationship Id="rId1" Type="http://schemas.openxmlformats.org/officeDocument/2006/relationships/video" Target="https://www.youtube.com/embed/QFjkYGLhCRE?feature=oembed"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0.xml"/><Relationship Id="rId1" Type="http://schemas.openxmlformats.org/officeDocument/2006/relationships/video" Target="https://www.youtube.com/embed/JFMKgEvvhqQ?feature=oembed"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0.xml"/><Relationship Id="rId1" Type="http://schemas.openxmlformats.org/officeDocument/2006/relationships/video" Target="https://www.youtube.com/embed/-3HeFXbbdM4?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EABE2C8D-F9F9-A627-6B34-CC29A7A75658}"/>
              </a:ext>
            </a:extLst>
          </p:cNvPr>
          <p:cNvSpPr txBox="1"/>
          <p:nvPr/>
        </p:nvSpPr>
        <p:spPr>
          <a:xfrm rot="758851">
            <a:off x="1482311" y="3820733"/>
            <a:ext cx="366353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4400" b="1" dirty="0">
                <a:solidFill>
                  <a:schemeClr val="bg1"/>
                </a:solidFill>
                <a:highlight>
                  <a:srgbClr val="000000"/>
                </a:highlight>
                <a:latin typeface="Amnesty Trade Gothic Cn" panose="020B0506040303020004" pitchFamily="34" charset="0"/>
                <a:cs typeface="Calibri"/>
              </a:rPr>
              <a:t>VERDIEPINGSLES</a:t>
            </a:r>
          </a:p>
        </p:txBody>
      </p:sp>
    </p:spTree>
    <p:extLst>
      <p:ext uri="{BB962C8B-B14F-4D97-AF65-F5344CB8AC3E}">
        <p14:creationId xmlns:p14="http://schemas.microsoft.com/office/powerpoint/2010/main" val="1391440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B93282-4F5F-DC76-CBB6-68B5D470D7DD}"/>
              </a:ext>
            </a:extLst>
          </p:cNvPr>
          <p:cNvSpPr>
            <a:spLocks noGrp="1"/>
          </p:cNvSpPr>
          <p:nvPr>
            <p:ph type="title"/>
          </p:nvPr>
        </p:nvSpPr>
        <p:spPr>
          <a:xfrm>
            <a:off x="549965" y="1410069"/>
            <a:ext cx="5741504" cy="951716"/>
          </a:xfrm>
        </p:spPr>
        <p:txBody>
          <a:bodyPr>
            <a:normAutofit/>
          </a:bodyPr>
          <a:lstStyle/>
          <a:p>
            <a:r>
              <a:rPr lang="en-GB" sz="5400" dirty="0">
                <a:latin typeface="Amnesty Trade Gothic Cn" panose="020B0506040303020004" pitchFamily="34" charset="0"/>
              </a:rPr>
              <a:t>Nasser </a:t>
            </a:r>
            <a:r>
              <a:rPr lang="en-GB" sz="5400" dirty="0" err="1">
                <a:latin typeface="Amnesty Trade Gothic Cn" panose="020B0506040303020004" pitchFamily="34" charset="0"/>
              </a:rPr>
              <a:t>Zefzafi</a:t>
            </a:r>
            <a:endParaRPr lang="en-NL" sz="5400" dirty="0">
              <a:latin typeface="Amnesty Trade Gothic Cn" panose="020B0506040303020004" pitchFamily="34" charset="0"/>
            </a:endParaRPr>
          </a:p>
        </p:txBody>
      </p:sp>
      <p:sp>
        <p:nvSpPr>
          <p:cNvPr id="4" name="Content Placeholder 3">
            <a:extLst>
              <a:ext uri="{FF2B5EF4-FFF2-40B4-BE49-F238E27FC236}">
                <a16:creationId xmlns:a16="http://schemas.microsoft.com/office/drawing/2014/main" id="{DD581EF2-AE84-91CF-A95A-D4C933409DDE}"/>
              </a:ext>
            </a:extLst>
          </p:cNvPr>
          <p:cNvSpPr>
            <a:spLocks noGrp="1"/>
          </p:cNvSpPr>
          <p:nvPr>
            <p:ph idx="1"/>
          </p:nvPr>
        </p:nvSpPr>
        <p:spPr>
          <a:xfrm>
            <a:off x="549965" y="2434223"/>
            <a:ext cx="5741504" cy="1989554"/>
          </a:xfrm>
        </p:spPr>
        <p:txBody>
          <a:bodyPr>
            <a:normAutofit/>
          </a:bodyPr>
          <a:lstStyle/>
          <a:p>
            <a:pPr marL="0" indent="0">
              <a:buNone/>
            </a:pPr>
            <a:r>
              <a:rPr lang="nl-NL" sz="2000" dirty="0">
                <a:latin typeface="Amnesty Trade Gothic Cn" panose="020B0506040303020004" pitchFamily="34" charset="0"/>
              </a:rPr>
              <a:t>Nasser werd in mei 2017 opgepakt en gemarteld. Vervolgens werd hij veroordeeld tot 20 jaar gevangenisstraf. </a:t>
            </a:r>
          </a:p>
          <a:p>
            <a:pPr marL="0" indent="0">
              <a:buNone/>
            </a:pPr>
            <a:r>
              <a:rPr lang="nl-NL" sz="2000" dirty="0">
                <a:latin typeface="Amnesty Trade Gothic Cn" panose="020B0506040303020004" pitchFamily="34" charset="0"/>
              </a:rPr>
              <a:t>Dit gebeurde omdat hij zich uitsprak tijdens protesten in het Noorden van Marokko. Miljoenen mensen gingen daar de straat op om te demonstreren tegen grote problemen zoals werkloosheid, slecht onderwijs en slechte gezondheidszorg. </a:t>
            </a:r>
          </a:p>
        </p:txBody>
      </p:sp>
      <p:sp>
        <p:nvSpPr>
          <p:cNvPr id="2" name="Content Placeholder 3">
            <a:extLst>
              <a:ext uri="{FF2B5EF4-FFF2-40B4-BE49-F238E27FC236}">
                <a16:creationId xmlns:a16="http://schemas.microsoft.com/office/drawing/2014/main" id="{53D8AEE4-05FD-32B1-C384-A2CA1DBA34CB}"/>
              </a:ext>
            </a:extLst>
          </p:cNvPr>
          <p:cNvSpPr txBox="1">
            <a:spLocks/>
          </p:cNvSpPr>
          <p:nvPr/>
        </p:nvSpPr>
        <p:spPr>
          <a:xfrm>
            <a:off x="549965" y="4496216"/>
            <a:ext cx="5741504" cy="913697"/>
          </a:xfrm>
          <a:prstGeom prst="rect">
            <a:avLst/>
          </a:prstGeom>
          <a:solidFill>
            <a:schemeClr val="tx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mnesty Trade Gothic" panose="020B05030403030200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mnesty Trade Gothic" panose="020B05030403030200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mnesty Trade Gothic" panose="020B05030403030200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nesty Trade Gothic" panose="020B05030403030200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nesty Trade Gothic" panose="020B05030403030200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700" dirty="0">
                <a:solidFill>
                  <a:schemeClr val="bg1"/>
                </a:solidFill>
                <a:latin typeface="Amnesty Trade Gothic Cn" panose="020B0506040303020004" pitchFamily="34" charset="0"/>
              </a:rPr>
              <a:t>In </a:t>
            </a:r>
            <a:r>
              <a:rPr lang="nl-NL" sz="1700" b="1" dirty="0">
                <a:solidFill>
                  <a:schemeClr val="bg1"/>
                </a:solidFill>
                <a:latin typeface="Amnesty Trade Gothic Cn" panose="020B0506040303020004" pitchFamily="34" charset="0"/>
              </a:rPr>
              <a:t>artikel 5 </a:t>
            </a:r>
            <a:r>
              <a:rPr lang="nl-NL" sz="1700" dirty="0">
                <a:solidFill>
                  <a:schemeClr val="bg1"/>
                </a:solidFill>
                <a:latin typeface="Amnesty Trade Gothic Cn" panose="020B0506040303020004" pitchFamily="34" charset="0"/>
              </a:rPr>
              <a:t>van de </a:t>
            </a:r>
            <a:r>
              <a:rPr lang="nl-NL" sz="1700" b="1" dirty="0">
                <a:solidFill>
                  <a:schemeClr val="bg1"/>
                </a:solidFill>
                <a:latin typeface="Amnesty Trade Gothic Cn" panose="020B0506040303020004" pitchFamily="34" charset="0"/>
              </a:rPr>
              <a:t>UVRM</a:t>
            </a:r>
            <a:r>
              <a:rPr lang="nl-NL" sz="1700" dirty="0">
                <a:solidFill>
                  <a:schemeClr val="bg1"/>
                </a:solidFill>
                <a:latin typeface="Amnesty Trade Gothic Cn" panose="020B0506040303020004" pitchFamily="34" charset="0"/>
              </a:rPr>
              <a:t> staat dat niemand wreed behandeld en gestraft mag worden. Het feit dat Nasser gemarteld werd is dus een grove mensenrechtenschending. </a:t>
            </a:r>
            <a:endParaRPr lang="en-NL" sz="1700" dirty="0">
              <a:solidFill>
                <a:schemeClr val="bg1"/>
              </a:solidFill>
              <a:latin typeface="Amnesty Trade Gothic Cn" panose="020B0506040303020004" pitchFamily="34" charset="0"/>
            </a:endParaRPr>
          </a:p>
        </p:txBody>
      </p:sp>
    </p:spTree>
    <p:extLst>
      <p:ext uri="{BB962C8B-B14F-4D97-AF65-F5344CB8AC3E}">
        <p14:creationId xmlns:p14="http://schemas.microsoft.com/office/powerpoint/2010/main" val="1606073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media 4" title="Van vreedzaam protest naar eenzame opsluiting - Write for Rights">
            <a:hlinkClick r:id="" action="ppaction://media"/>
            <a:extLst>
              <a:ext uri="{FF2B5EF4-FFF2-40B4-BE49-F238E27FC236}">
                <a16:creationId xmlns:a16="http://schemas.microsoft.com/office/drawing/2014/main" id="{C15057FF-8CCD-6D0E-168D-B36209C82841}"/>
              </a:ext>
            </a:extLst>
          </p:cNvPr>
          <p:cNvPicPr>
            <a:picLocks noRot="1" noChangeAspect="1"/>
          </p:cNvPicPr>
          <p:nvPr>
            <a:videoFile r:link="rId1"/>
          </p:nvPr>
        </p:nvPicPr>
        <p:blipFill>
          <a:blip r:embed="rId3"/>
          <a:stretch>
            <a:fillRect/>
          </a:stretch>
        </p:blipFill>
        <p:spPr>
          <a:xfrm>
            <a:off x="1672897" y="1042933"/>
            <a:ext cx="6284310" cy="4680169"/>
          </a:xfrm>
          <a:prstGeom prst="rect">
            <a:avLst/>
          </a:prstGeom>
        </p:spPr>
      </p:pic>
    </p:spTree>
    <p:extLst>
      <p:ext uri="{BB962C8B-B14F-4D97-AF65-F5344CB8AC3E}">
        <p14:creationId xmlns:p14="http://schemas.microsoft.com/office/powerpoint/2010/main" val="2359772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E250B3C-FB0F-18FC-2A6F-6256A6C0E204}"/>
              </a:ext>
            </a:extLst>
          </p:cNvPr>
          <p:cNvSpPr txBox="1"/>
          <p:nvPr/>
        </p:nvSpPr>
        <p:spPr>
          <a:xfrm>
            <a:off x="5682236" y="5055323"/>
            <a:ext cx="592334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4800" b="1" dirty="0">
                <a:solidFill>
                  <a:srgbClr val="FFFFFF"/>
                </a:solidFill>
                <a:highlight>
                  <a:srgbClr val="000000"/>
                </a:highlight>
                <a:latin typeface="Amnesty Trade Gothic Cn"/>
              </a:rPr>
              <a:t>WIE, WAT &amp; WAAR</a:t>
            </a:r>
            <a:endParaRPr lang="nl-NL" sz="4800" dirty="0">
              <a:highlight>
                <a:srgbClr val="000000"/>
              </a:highlight>
              <a:cs typeface="Calibri"/>
            </a:endParaRPr>
          </a:p>
        </p:txBody>
      </p:sp>
      <p:sp>
        <p:nvSpPr>
          <p:cNvPr id="5" name="Tekstvak 4">
            <a:extLst>
              <a:ext uri="{FF2B5EF4-FFF2-40B4-BE49-F238E27FC236}">
                <a16:creationId xmlns:a16="http://schemas.microsoft.com/office/drawing/2014/main" id="{5A8EFC41-5336-97F4-231B-9CA7D080690E}"/>
              </a:ext>
            </a:extLst>
          </p:cNvPr>
          <p:cNvSpPr txBox="1"/>
          <p:nvPr/>
        </p:nvSpPr>
        <p:spPr>
          <a:xfrm rot="10800000" flipV="1">
            <a:off x="5110317" y="5780863"/>
            <a:ext cx="7067187"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800" dirty="0">
                <a:solidFill>
                  <a:schemeClr val="bg1"/>
                </a:solidFill>
                <a:highlight>
                  <a:srgbClr val="000000"/>
                </a:highlight>
                <a:latin typeface="Amnesty Trade Gothic Cn" panose="020B0506040303020004" pitchFamily="34" charset="0"/>
                <a:ea typeface="+mn-lt"/>
                <a:cs typeface="+mn-lt"/>
              </a:rPr>
              <a:t>Kom meer te weten over demonstratierecht in het land van de activist</a:t>
            </a:r>
            <a:r>
              <a:rPr lang="nl-NL" sz="2800" dirty="0">
                <a:solidFill>
                  <a:schemeClr val="bg1"/>
                </a:solidFill>
                <a:highlight>
                  <a:srgbClr val="000000"/>
                </a:highlight>
                <a:latin typeface="Amnesty Trade Gothic Cn" panose="020B0506040303020004" pitchFamily="34" charset="0"/>
                <a:cs typeface="Calibri" panose="020F0502020204030204"/>
              </a:rPr>
              <a:t> </a:t>
            </a:r>
            <a:endParaRPr lang="nl-NL" sz="2800" dirty="0">
              <a:solidFill>
                <a:schemeClr val="bg1"/>
              </a:solidFill>
              <a:highlight>
                <a:srgbClr val="000000"/>
              </a:highlight>
              <a:latin typeface="Amnesty Trade Gothic Cn" panose="020B0506040303020004" pitchFamily="34" charset="0"/>
              <a:ea typeface="+mn-lt"/>
              <a:cs typeface="+mn-lt"/>
            </a:endParaRPr>
          </a:p>
        </p:txBody>
      </p:sp>
    </p:spTree>
    <p:extLst>
      <p:ext uri="{BB962C8B-B14F-4D97-AF65-F5344CB8AC3E}">
        <p14:creationId xmlns:p14="http://schemas.microsoft.com/office/powerpoint/2010/main" val="3081247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1BB6F056-4A10-0A4B-A691-E32986F6638B}"/>
              </a:ext>
            </a:extLst>
          </p:cNvPr>
          <p:cNvSpPr>
            <a:spLocks noGrp="1"/>
          </p:cNvSpPr>
          <p:nvPr>
            <p:ph idx="1"/>
          </p:nvPr>
        </p:nvSpPr>
        <p:spPr>
          <a:xfrm>
            <a:off x="5479775" y="1863928"/>
            <a:ext cx="6452508" cy="4135485"/>
          </a:xfrm>
        </p:spPr>
        <p:txBody>
          <a:bodyPr vert="horz" lIns="91440" tIns="45720" rIns="91440" bIns="45720" rtlCol="0" anchor="t">
            <a:normAutofit/>
          </a:bodyPr>
          <a:lstStyle/>
          <a:p>
            <a:endParaRPr lang="nl-NL" sz="2400" dirty="0">
              <a:latin typeface="Amnesty Trade Gothic Cn" panose="020B0506040303020004" pitchFamily="34" charset="0"/>
            </a:endParaRPr>
          </a:p>
        </p:txBody>
      </p:sp>
      <p:sp>
        <p:nvSpPr>
          <p:cNvPr id="5" name="Tekstvak 4">
            <a:extLst>
              <a:ext uri="{FF2B5EF4-FFF2-40B4-BE49-F238E27FC236}">
                <a16:creationId xmlns:a16="http://schemas.microsoft.com/office/drawing/2014/main" id="{4283E4AA-9CFE-AACC-A3ED-C26D34E0CC46}"/>
              </a:ext>
            </a:extLst>
          </p:cNvPr>
          <p:cNvSpPr txBox="1"/>
          <p:nvPr/>
        </p:nvSpPr>
        <p:spPr>
          <a:xfrm>
            <a:off x="5479775" y="858587"/>
            <a:ext cx="645250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err="1">
                <a:solidFill>
                  <a:srgbClr val="FFFFFF"/>
                </a:solidFill>
                <a:highlight>
                  <a:srgbClr val="000000"/>
                </a:highlight>
                <a:latin typeface="Amnesty Trade Gothic Cn"/>
                <a:cs typeface="Calibri"/>
              </a:rPr>
              <a:t>Introductie</a:t>
            </a:r>
            <a:r>
              <a:rPr lang="en-US" sz="4400" b="1" dirty="0">
                <a:solidFill>
                  <a:srgbClr val="FFFFFF"/>
                </a:solidFill>
                <a:highlight>
                  <a:srgbClr val="000000"/>
                </a:highlight>
                <a:latin typeface="Amnesty Trade Gothic Cn"/>
                <a:cs typeface="Calibri"/>
              </a:rPr>
              <a:t> over het land</a:t>
            </a:r>
            <a:endParaRPr lang="nl-NL" sz="4400" dirty="0">
              <a:latin typeface="Amnesty Trade Gothic Cn"/>
              <a:cs typeface="Calibri"/>
            </a:endParaRPr>
          </a:p>
        </p:txBody>
      </p:sp>
      <p:sp>
        <p:nvSpPr>
          <p:cNvPr id="4" name="Rechthoek 3">
            <a:extLst>
              <a:ext uri="{FF2B5EF4-FFF2-40B4-BE49-F238E27FC236}">
                <a16:creationId xmlns:a16="http://schemas.microsoft.com/office/drawing/2014/main" id="{C83F60A7-2D2D-7748-9EA4-E4CCA9F39D8F}"/>
              </a:ext>
            </a:extLst>
          </p:cNvPr>
          <p:cNvSpPr/>
          <p:nvPr/>
        </p:nvSpPr>
        <p:spPr>
          <a:xfrm>
            <a:off x="1219201" y="2060806"/>
            <a:ext cx="3062514" cy="1200329"/>
          </a:xfrm>
          <a:prstGeom prst="rect">
            <a:avLst/>
          </a:prstGeom>
        </p:spPr>
        <p:txBody>
          <a:bodyPr wrap="square">
            <a:spAutoFit/>
          </a:bodyPr>
          <a:lstStyle/>
          <a:p>
            <a:r>
              <a:rPr lang="nl-NL" i="1" dirty="0">
                <a:latin typeface="Amnesty Trade Gothic Cn" panose="020B0506040303020004" pitchFamily="34" charset="0"/>
              </a:rPr>
              <a:t>Plaats hier een afbeelding van de landkaart van het land van de activist waar jouw les over gaat </a:t>
            </a:r>
          </a:p>
        </p:txBody>
      </p:sp>
    </p:spTree>
    <p:extLst>
      <p:ext uri="{BB962C8B-B14F-4D97-AF65-F5344CB8AC3E}">
        <p14:creationId xmlns:p14="http://schemas.microsoft.com/office/powerpoint/2010/main" val="1851754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3740128-7214-AF2E-FDCF-2181A46D82E1}"/>
              </a:ext>
            </a:extLst>
          </p:cNvPr>
          <p:cNvSpPr txBox="1"/>
          <p:nvPr/>
        </p:nvSpPr>
        <p:spPr>
          <a:xfrm>
            <a:off x="7206759" y="5302170"/>
            <a:ext cx="3803775"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3800" b="1" dirty="0">
                <a:solidFill>
                  <a:srgbClr val="FFFFFF"/>
                </a:solidFill>
                <a:highlight>
                  <a:srgbClr val="000000"/>
                </a:highlight>
                <a:latin typeface="Amnesty Trade Gothic Cn"/>
              </a:rPr>
              <a:t>MENSENRECHTEN </a:t>
            </a:r>
          </a:p>
          <a:p>
            <a:pPr algn="ctr"/>
            <a:r>
              <a:rPr lang="nl-NL" sz="3800" b="1" dirty="0">
                <a:solidFill>
                  <a:srgbClr val="FFFFFF"/>
                </a:solidFill>
                <a:highlight>
                  <a:srgbClr val="000000"/>
                </a:highlight>
                <a:latin typeface="Amnesty Trade Gothic Cn"/>
              </a:rPr>
              <a:t>ONDER DE LOEP</a:t>
            </a:r>
            <a:endParaRPr lang="nl-NL" sz="3800" dirty="0">
              <a:highlight>
                <a:srgbClr val="000000"/>
              </a:highlight>
              <a:cs typeface="Calibri"/>
            </a:endParaRPr>
          </a:p>
        </p:txBody>
      </p:sp>
    </p:spTree>
    <p:extLst>
      <p:ext uri="{BB962C8B-B14F-4D97-AF65-F5344CB8AC3E}">
        <p14:creationId xmlns:p14="http://schemas.microsoft.com/office/powerpoint/2010/main" val="1874158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8B5F5783-9351-7F43-8FF3-A193ABADA653}"/>
              </a:ext>
            </a:extLst>
          </p:cNvPr>
          <p:cNvPicPr>
            <a:picLocks noGrp="1" noChangeAspect="1"/>
          </p:cNvPicPr>
          <p:nvPr>
            <p:ph idx="1"/>
          </p:nvPr>
        </p:nvPicPr>
        <p:blipFill rotWithShape="1">
          <a:blip r:embed="rId3"/>
          <a:srcRect l="24716" r="23356"/>
          <a:stretch/>
        </p:blipFill>
        <p:spPr>
          <a:xfrm>
            <a:off x="8153765" y="1430062"/>
            <a:ext cx="3468976" cy="3092824"/>
          </a:xfrm>
          <a:effectLst>
            <a:softEdge rad="114300"/>
          </a:effectLst>
        </p:spPr>
      </p:pic>
      <p:sp>
        <p:nvSpPr>
          <p:cNvPr id="3" name="Titel 2">
            <a:extLst>
              <a:ext uri="{FF2B5EF4-FFF2-40B4-BE49-F238E27FC236}">
                <a16:creationId xmlns:a16="http://schemas.microsoft.com/office/drawing/2014/main" id="{7C643DA6-4CBB-8D46-9BDF-E69864A964CF}"/>
              </a:ext>
            </a:extLst>
          </p:cNvPr>
          <p:cNvSpPr>
            <a:spLocks noGrp="1"/>
          </p:cNvSpPr>
          <p:nvPr>
            <p:ph type="title"/>
          </p:nvPr>
        </p:nvSpPr>
        <p:spPr>
          <a:xfrm>
            <a:off x="936171" y="1322605"/>
            <a:ext cx="5901082" cy="837601"/>
          </a:xfrm>
        </p:spPr>
        <p:txBody>
          <a:bodyPr>
            <a:normAutofit/>
          </a:bodyPr>
          <a:lstStyle/>
          <a:p>
            <a:r>
              <a:rPr lang="nl-NL" sz="4400" dirty="0">
                <a:solidFill>
                  <a:schemeClr val="bg1"/>
                </a:solidFill>
                <a:highlight>
                  <a:srgbClr val="000000"/>
                </a:highlight>
                <a:latin typeface="Amnesty Trade Gothic Cn" panose="020B0506040303020004" pitchFamily="34" charset="0"/>
              </a:rPr>
              <a:t>Het verhaal van </a:t>
            </a:r>
            <a:r>
              <a:rPr lang="nl-NL" sz="4400" dirty="0" err="1">
                <a:solidFill>
                  <a:schemeClr val="bg1"/>
                </a:solidFill>
                <a:highlight>
                  <a:srgbClr val="000000"/>
                </a:highlight>
                <a:latin typeface="Amnesty Trade Gothic Cn" panose="020B0506040303020004" pitchFamily="34" charset="0"/>
              </a:rPr>
              <a:t>Dipti</a:t>
            </a:r>
            <a:endParaRPr lang="nl-NL" sz="4400" dirty="0">
              <a:solidFill>
                <a:schemeClr val="bg1"/>
              </a:solidFill>
              <a:highlight>
                <a:srgbClr val="000000"/>
              </a:highlight>
              <a:latin typeface="Amnesty Trade Gothic Cn" panose="020B0506040303020004" pitchFamily="34" charset="0"/>
            </a:endParaRPr>
          </a:p>
        </p:txBody>
      </p:sp>
      <p:sp>
        <p:nvSpPr>
          <p:cNvPr id="8" name="Tekstvak 7">
            <a:extLst>
              <a:ext uri="{FF2B5EF4-FFF2-40B4-BE49-F238E27FC236}">
                <a16:creationId xmlns:a16="http://schemas.microsoft.com/office/drawing/2014/main" id="{1FB076F4-384E-B941-B6B8-1AE60A792BAB}"/>
              </a:ext>
            </a:extLst>
          </p:cNvPr>
          <p:cNvSpPr txBox="1"/>
          <p:nvPr/>
        </p:nvSpPr>
        <p:spPr>
          <a:xfrm>
            <a:off x="936171" y="2160206"/>
            <a:ext cx="5901082" cy="3277820"/>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nl-NL" sz="2300" dirty="0" err="1">
                <a:latin typeface="Amnesty Trade Gothic Cn" panose="020B0506040303020004" pitchFamily="34" charset="0"/>
              </a:rPr>
              <a:t>Dipti</a:t>
            </a:r>
            <a:r>
              <a:rPr lang="nl-NL" sz="2300" dirty="0">
                <a:latin typeface="Amnesty Trade Gothic Cn" panose="020B0506040303020004" pitchFamily="34" charset="0"/>
              </a:rPr>
              <a:t> was pas 17 toen ze werd gearresteerd vanwege een foto die ze op Facebook had gezet</a:t>
            </a:r>
          </a:p>
          <a:p>
            <a:pPr marL="342900" indent="-342900">
              <a:buFont typeface="Arial" panose="020B0604020202020204" pitchFamily="34" charset="0"/>
              <a:buChar char="•"/>
            </a:pPr>
            <a:r>
              <a:rPr lang="nl-NL" sz="2300" dirty="0">
                <a:latin typeface="Amnesty Trade Gothic Cn" panose="020B0506040303020004" pitchFamily="34" charset="0"/>
              </a:rPr>
              <a:t>Op de foto stond een vrouw die de Koran op haar benen had liggen</a:t>
            </a:r>
          </a:p>
          <a:p>
            <a:pPr marL="342900" indent="-342900">
              <a:buFont typeface="Arial" panose="020B0604020202020204" pitchFamily="34" charset="0"/>
              <a:buChar char="•"/>
            </a:pPr>
            <a:r>
              <a:rPr lang="nl-NL" sz="2300" dirty="0">
                <a:latin typeface="Amnesty Trade Gothic Cn" panose="020B0506040303020004" pitchFamily="34" charset="0"/>
              </a:rPr>
              <a:t>De politie pakte haar op voor het beledigen van het geloof. </a:t>
            </a:r>
          </a:p>
          <a:p>
            <a:pPr marL="342900" indent="-342900">
              <a:buFont typeface="Arial" panose="020B0604020202020204" pitchFamily="34" charset="0"/>
              <a:buChar char="•"/>
            </a:pPr>
            <a:r>
              <a:rPr lang="nl-NL" sz="2300" dirty="0" err="1">
                <a:latin typeface="Amnesty Trade Gothic Cn" panose="020B0506040303020004" pitchFamily="34" charset="0"/>
              </a:rPr>
              <a:t>Dipti</a:t>
            </a:r>
            <a:r>
              <a:rPr lang="nl-NL" sz="2300" dirty="0">
                <a:latin typeface="Amnesty Trade Gothic Cn" panose="020B0506040303020004" pitchFamily="34" charset="0"/>
              </a:rPr>
              <a:t> bood haar excuses aan en probeerde te vluchten. Dat lukte niet. </a:t>
            </a:r>
          </a:p>
          <a:p>
            <a:pPr marL="342900" indent="-342900">
              <a:buFont typeface="Arial" panose="020B0604020202020204" pitchFamily="34" charset="0"/>
              <a:buChar char="•"/>
            </a:pPr>
            <a:r>
              <a:rPr lang="nl-NL" sz="2300" dirty="0" err="1">
                <a:latin typeface="Amnesty Trade Gothic Cn" panose="020B0506040303020004" pitchFamily="34" charset="0"/>
              </a:rPr>
              <a:t>Dipti</a:t>
            </a:r>
            <a:r>
              <a:rPr lang="nl-NL" sz="2300" dirty="0">
                <a:latin typeface="Amnesty Trade Gothic Cn" panose="020B0506040303020004" pitchFamily="34" charset="0"/>
              </a:rPr>
              <a:t> is twee jaar later toch vrijgelaten. </a:t>
            </a:r>
          </a:p>
        </p:txBody>
      </p:sp>
      <p:sp>
        <p:nvSpPr>
          <p:cNvPr id="2" name="Titel 2">
            <a:extLst>
              <a:ext uri="{FF2B5EF4-FFF2-40B4-BE49-F238E27FC236}">
                <a16:creationId xmlns:a16="http://schemas.microsoft.com/office/drawing/2014/main" id="{E80F05F7-7000-A3BA-C666-13020CDF97D3}"/>
              </a:ext>
            </a:extLst>
          </p:cNvPr>
          <p:cNvSpPr txBox="1">
            <a:spLocks/>
          </p:cNvSpPr>
          <p:nvPr/>
        </p:nvSpPr>
        <p:spPr>
          <a:xfrm>
            <a:off x="10038607" y="152399"/>
            <a:ext cx="2153393" cy="5543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chemeClr val="tx1"/>
                </a:solidFill>
                <a:latin typeface="Amnesty Trade Gothic" panose="020B0503040303020004" pitchFamily="34" charset="77"/>
                <a:ea typeface="+mj-ea"/>
                <a:cs typeface="+mj-cs"/>
              </a:defRPr>
            </a:lvl1pPr>
          </a:lstStyle>
          <a:p>
            <a:r>
              <a:rPr lang="nl-NL" sz="2800" dirty="0">
                <a:solidFill>
                  <a:schemeClr val="bg1"/>
                </a:solidFill>
                <a:highlight>
                  <a:srgbClr val="000000"/>
                </a:highlight>
                <a:latin typeface="Amnesty Trade Gothic Cn" panose="020B0506040303020004" pitchFamily="34" charset="0"/>
              </a:rPr>
              <a:t>Voorbeeldslide</a:t>
            </a:r>
            <a:endParaRPr lang="nl-NL" sz="4400" dirty="0">
              <a:solidFill>
                <a:schemeClr val="bg1"/>
              </a:solidFill>
              <a:highlight>
                <a:srgbClr val="000000"/>
              </a:highlight>
              <a:latin typeface="Amnesty Trade Gothic Cn" panose="020B0506040303020004" pitchFamily="34" charset="0"/>
            </a:endParaRPr>
          </a:p>
        </p:txBody>
      </p:sp>
      <p:sp>
        <p:nvSpPr>
          <p:cNvPr id="4" name="Rechthoek 3">
            <a:extLst>
              <a:ext uri="{FF2B5EF4-FFF2-40B4-BE49-F238E27FC236}">
                <a16:creationId xmlns:a16="http://schemas.microsoft.com/office/drawing/2014/main" id="{E9CD5D72-BC72-715B-52B8-BF264407AB02}"/>
              </a:ext>
            </a:extLst>
          </p:cNvPr>
          <p:cNvSpPr/>
          <p:nvPr/>
        </p:nvSpPr>
        <p:spPr>
          <a:xfrm rot="21235794">
            <a:off x="2856519" y="5645466"/>
            <a:ext cx="3957656" cy="646331"/>
          </a:xfrm>
          <a:prstGeom prst="rect">
            <a:avLst/>
          </a:prstGeom>
        </p:spPr>
        <p:txBody>
          <a:bodyPr wrap="square">
            <a:spAutoFit/>
          </a:bodyPr>
          <a:lstStyle/>
          <a:p>
            <a:pPr algn="ctr"/>
            <a:r>
              <a:rPr lang="en-US" b="1" dirty="0">
                <a:solidFill>
                  <a:srgbClr val="FFFFFF"/>
                </a:solidFill>
                <a:highlight>
                  <a:srgbClr val="000000"/>
                </a:highlight>
                <a:latin typeface="Amnesty Trade Gothic Cn" panose="020B0506040303020004" pitchFamily="34" charset="0"/>
              </a:rPr>
              <a:t>Pak de </a:t>
            </a:r>
            <a:r>
              <a:rPr lang="en-US" b="1" dirty="0" err="1">
                <a:solidFill>
                  <a:srgbClr val="FFFFFF"/>
                </a:solidFill>
                <a:highlight>
                  <a:srgbClr val="000000"/>
                </a:highlight>
                <a:latin typeface="Amnesty Trade Gothic Cn" panose="020B0506040303020004" pitchFamily="34" charset="0"/>
              </a:rPr>
              <a:t>onderlegger</a:t>
            </a:r>
            <a:r>
              <a:rPr lang="en-US" b="1" dirty="0">
                <a:solidFill>
                  <a:srgbClr val="FFFFFF"/>
                </a:solidFill>
                <a:highlight>
                  <a:srgbClr val="000000"/>
                </a:highlight>
                <a:latin typeface="Amnesty Trade Gothic Cn" panose="020B0506040303020004" pitchFamily="34" charset="0"/>
              </a:rPr>
              <a:t> </a:t>
            </a:r>
            <a:r>
              <a:rPr lang="en-US" b="1" dirty="0" err="1">
                <a:solidFill>
                  <a:srgbClr val="FFFFFF"/>
                </a:solidFill>
                <a:highlight>
                  <a:srgbClr val="000000"/>
                </a:highlight>
                <a:latin typeface="Amnesty Trade Gothic Cn" panose="020B0506040303020004" pitchFamily="34" charset="0"/>
              </a:rPr>
              <a:t>erbij</a:t>
            </a:r>
            <a:r>
              <a:rPr lang="en-US" b="1" dirty="0">
                <a:solidFill>
                  <a:srgbClr val="FFFFFF"/>
                </a:solidFill>
                <a:highlight>
                  <a:srgbClr val="000000"/>
                </a:highlight>
                <a:latin typeface="Amnesty Trade Gothic Cn" panose="020B0506040303020004" pitchFamily="34" charset="0"/>
              </a:rPr>
              <a:t>. </a:t>
            </a:r>
          </a:p>
          <a:p>
            <a:pPr algn="ctr"/>
            <a:r>
              <a:rPr lang="en-US" b="1" dirty="0">
                <a:solidFill>
                  <a:srgbClr val="FFFFFF"/>
                </a:solidFill>
                <a:highlight>
                  <a:srgbClr val="000000"/>
                </a:highlight>
                <a:latin typeface="Amnesty Trade Gothic Cn" panose="020B0506040303020004" pitchFamily="34" charset="0"/>
              </a:rPr>
              <a:t>Over </a:t>
            </a:r>
            <a:r>
              <a:rPr lang="en-US" b="1" dirty="0" err="1">
                <a:solidFill>
                  <a:srgbClr val="FFFFFF"/>
                </a:solidFill>
                <a:highlight>
                  <a:srgbClr val="000000"/>
                </a:highlight>
                <a:latin typeface="Amnesty Trade Gothic Cn" panose="020B0506040303020004" pitchFamily="34" charset="0"/>
              </a:rPr>
              <a:t>welke</a:t>
            </a:r>
            <a:r>
              <a:rPr lang="en-US" b="1" dirty="0">
                <a:solidFill>
                  <a:srgbClr val="FFFFFF"/>
                </a:solidFill>
                <a:highlight>
                  <a:srgbClr val="000000"/>
                </a:highlight>
                <a:latin typeface="Amnesty Trade Gothic Cn" panose="020B0506040303020004" pitchFamily="34" charset="0"/>
              </a:rPr>
              <a:t> </a:t>
            </a:r>
            <a:r>
              <a:rPr lang="en-US" b="1" dirty="0" err="1">
                <a:solidFill>
                  <a:srgbClr val="FFFFFF"/>
                </a:solidFill>
                <a:highlight>
                  <a:srgbClr val="000000"/>
                </a:highlight>
                <a:latin typeface="Amnesty Trade Gothic Cn" panose="020B0506040303020004" pitchFamily="34" charset="0"/>
              </a:rPr>
              <a:t>mensenrechten</a:t>
            </a:r>
            <a:r>
              <a:rPr lang="en-US" b="1" dirty="0">
                <a:solidFill>
                  <a:srgbClr val="FFFFFF"/>
                </a:solidFill>
                <a:highlight>
                  <a:srgbClr val="000000"/>
                </a:highlight>
                <a:latin typeface="Amnesty Trade Gothic Cn" panose="020B0506040303020004" pitchFamily="34" charset="0"/>
              </a:rPr>
              <a:t> </a:t>
            </a:r>
            <a:r>
              <a:rPr lang="en-US" b="1" dirty="0" err="1">
                <a:solidFill>
                  <a:srgbClr val="FFFFFF"/>
                </a:solidFill>
                <a:highlight>
                  <a:srgbClr val="000000"/>
                </a:highlight>
                <a:latin typeface="Amnesty Trade Gothic Cn" panose="020B0506040303020004" pitchFamily="34" charset="0"/>
              </a:rPr>
              <a:t>gaat</a:t>
            </a:r>
            <a:r>
              <a:rPr lang="en-US" b="1" dirty="0">
                <a:solidFill>
                  <a:srgbClr val="FFFFFF"/>
                </a:solidFill>
                <a:highlight>
                  <a:srgbClr val="000000"/>
                </a:highlight>
                <a:latin typeface="Amnesty Trade Gothic Cn" panose="020B0506040303020004" pitchFamily="34" charset="0"/>
              </a:rPr>
              <a:t> </a:t>
            </a:r>
            <a:r>
              <a:rPr lang="en-US" b="1" dirty="0" err="1">
                <a:solidFill>
                  <a:srgbClr val="FFFFFF"/>
                </a:solidFill>
                <a:highlight>
                  <a:srgbClr val="000000"/>
                </a:highlight>
                <a:latin typeface="Amnesty Trade Gothic Cn" panose="020B0506040303020004" pitchFamily="34" charset="0"/>
              </a:rPr>
              <a:t>dit</a:t>
            </a:r>
            <a:r>
              <a:rPr lang="en-US" b="1" dirty="0">
                <a:solidFill>
                  <a:srgbClr val="FFFFFF"/>
                </a:solidFill>
                <a:highlight>
                  <a:srgbClr val="000000"/>
                </a:highlight>
                <a:latin typeface="Amnesty Trade Gothic Cn" panose="020B0506040303020004" pitchFamily="34" charset="0"/>
              </a:rPr>
              <a:t> </a:t>
            </a:r>
            <a:r>
              <a:rPr lang="en-US" b="1" dirty="0" err="1">
                <a:solidFill>
                  <a:srgbClr val="FFFFFF"/>
                </a:solidFill>
                <a:highlight>
                  <a:srgbClr val="000000"/>
                </a:highlight>
                <a:latin typeface="Amnesty Trade Gothic Cn" panose="020B0506040303020004" pitchFamily="34" charset="0"/>
              </a:rPr>
              <a:t>verhaal</a:t>
            </a:r>
            <a:r>
              <a:rPr lang="en-US" b="1" dirty="0">
                <a:solidFill>
                  <a:srgbClr val="FFFFFF"/>
                </a:solidFill>
                <a:highlight>
                  <a:srgbClr val="000000"/>
                </a:highlight>
                <a:latin typeface="Amnesty Trade Gothic Cn" panose="020B0506040303020004" pitchFamily="34" charset="0"/>
              </a:rPr>
              <a:t>?</a:t>
            </a:r>
            <a:endParaRPr lang="nl-NL" dirty="0">
              <a:highlight>
                <a:srgbClr val="000000"/>
              </a:highlight>
              <a:latin typeface="Amnesty Trade Gothic Cn" panose="020B0506040303020004" pitchFamily="34" charset="0"/>
            </a:endParaRPr>
          </a:p>
        </p:txBody>
      </p:sp>
    </p:spTree>
    <p:extLst>
      <p:ext uri="{BB962C8B-B14F-4D97-AF65-F5344CB8AC3E}">
        <p14:creationId xmlns:p14="http://schemas.microsoft.com/office/powerpoint/2010/main" val="348990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6AACE2B-FFE3-2840-B705-FE1D1238E157}"/>
              </a:ext>
            </a:extLst>
          </p:cNvPr>
          <p:cNvSpPr>
            <a:spLocks noGrp="1"/>
          </p:cNvSpPr>
          <p:nvPr>
            <p:ph idx="1"/>
          </p:nvPr>
        </p:nvSpPr>
        <p:spPr/>
        <p:txBody>
          <a:bodyPr/>
          <a:lstStyle/>
          <a:p>
            <a:endParaRPr lang="nl-NL"/>
          </a:p>
        </p:txBody>
      </p:sp>
      <p:sp>
        <p:nvSpPr>
          <p:cNvPr id="3" name="Titel 2">
            <a:extLst>
              <a:ext uri="{FF2B5EF4-FFF2-40B4-BE49-F238E27FC236}">
                <a16:creationId xmlns:a16="http://schemas.microsoft.com/office/drawing/2014/main" id="{04DF4156-92E2-6745-81AC-39B67D36CB63}"/>
              </a:ext>
            </a:extLst>
          </p:cNvPr>
          <p:cNvSpPr>
            <a:spLocks noGrp="1"/>
          </p:cNvSpPr>
          <p:nvPr>
            <p:ph type="title"/>
          </p:nvPr>
        </p:nvSpPr>
        <p:spPr/>
        <p:txBody>
          <a:bodyPr>
            <a:normAutofit/>
          </a:bodyPr>
          <a:lstStyle/>
          <a:p>
            <a:r>
              <a:rPr lang="nl-NL" sz="4400" dirty="0">
                <a:solidFill>
                  <a:schemeClr val="bg1"/>
                </a:solidFill>
                <a:highlight>
                  <a:srgbClr val="000000"/>
                </a:highlight>
                <a:latin typeface="Amnesty Trade Gothic Cn" panose="020B0506040303020004" pitchFamily="34" charset="0"/>
              </a:rPr>
              <a:t>Gebeurtenis 1</a:t>
            </a:r>
          </a:p>
        </p:txBody>
      </p:sp>
      <p:sp>
        <p:nvSpPr>
          <p:cNvPr id="4" name="Tekstvak 3">
            <a:extLst>
              <a:ext uri="{FF2B5EF4-FFF2-40B4-BE49-F238E27FC236}">
                <a16:creationId xmlns:a16="http://schemas.microsoft.com/office/drawing/2014/main" id="{9AB6D5AF-DAB9-5F47-9401-26DF307D1989}"/>
              </a:ext>
            </a:extLst>
          </p:cNvPr>
          <p:cNvSpPr txBox="1"/>
          <p:nvPr/>
        </p:nvSpPr>
        <p:spPr>
          <a:xfrm>
            <a:off x="8687660" y="4572434"/>
            <a:ext cx="2574758" cy="923330"/>
          </a:xfrm>
          <a:prstGeom prst="rect">
            <a:avLst/>
          </a:prstGeom>
          <a:noFill/>
        </p:spPr>
        <p:txBody>
          <a:bodyPr wrap="square" rtlCol="0">
            <a:spAutoFit/>
          </a:bodyPr>
          <a:lstStyle/>
          <a:p>
            <a:pPr algn="ctr"/>
            <a:r>
              <a:rPr lang="nl-NL" i="1" dirty="0"/>
              <a:t>Plaats hier een afbeelding die betrekking heeft op de gebeurtenis </a:t>
            </a:r>
          </a:p>
        </p:txBody>
      </p:sp>
    </p:spTree>
    <p:extLst>
      <p:ext uri="{BB962C8B-B14F-4D97-AF65-F5344CB8AC3E}">
        <p14:creationId xmlns:p14="http://schemas.microsoft.com/office/powerpoint/2010/main" val="2537088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8F442F7-DF24-E14C-A9DE-35B951B89305}"/>
              </a:ext>
            </a:extLst>
          </p:cNvPr>
          <p:cNvSpPr>
            <a:spLocks noGrp="1"/>
          </p:cNvSpPr>
          <p:nvPr>
            <p:ph idx="1"/>
          </p:nvPr>
        </p:nvSpPr>
        <p:spPr>
          <a:xfrm>
            <a:off x="5509591" y="2410691"/>
            <a:ext cx="6327912" cy="3315116"/>
          </a:xfrm>
        </p:spPr>
        <p:txBody>
          <a:bodyPr/>
          <a:lstStyle/>
          <a:p>
            <a:endParaRPr lang="nl-NL"/>
          </a:p>
        </p:txBody>
      </p:sp>
      <p:sp>
        <p:nvSpPr>
          <p:cNvPr id="3" name="Titel 2">
            <a:extLst>
              <a:ext uri="{FF2B5EF4-FFF2-40B4-BE49-F238E27FC236}">
                <a16:creationId xmlns:a16="http://schemas.microsoft.com/office/drawing/2014/main" id="{3817899E-B9F7-BC4B-A009-D9ABB174AAAC}"/>
              </a:ext>
            </a:extLst>
          </p:cNvPr>
          <p:cNvSpPr>
            <a:spLocks noGrp="1"/>
          </p:cNvSpPr>
          <p:nvPr>
            <p:ph type="title"/>
          </p:nvPr>
        </p:nvSpPr>
        <p:spPr>
          <a:xfrm>
            <a:off x="5509591" y="1132193"/>
            <a:ext cx="6327913" cy="1325563"/>
          </a:xfrm>
        </p:spPr>
        <p:txBody>
          <a:bodyPr>
            <a:normAutofit/>
          </a:bodyPr>
          <a:lstStyle/>
          <a:p>
            <a:r>
              <a:rPr lang="nl-NL" sz="4400" dirty="0">
                <a:solidFill>
                  <a:schemeClr val="bg1"/>
                </a:solidFill>
                <a:highlight>
                  <a:srgbClr val="000000"/>
                </a:highlight>
                <a:latin typeface="Amnesty Trade Gothic Cn" panose="020B0506040303020004" pitchFamily="34" charset="0"/>
              </a:rPr>
              <a:t>Gebeurtenis 2</a:t>
            </a:r>
          </a:p>
        </p:txBody>
      </p:sp>
      <p:sp>
        <p:nvSpPr>
          <p:cNvPr id="4" name="Rechthoek 3">
            <a:extLst>
              <a:ext uri="{FF2B5EF4-FFF2-40B4-BE49-F238E27FC236}">
                <a16:creationId xmlns:a16="http://schemas.microsoft.com/office/drawing/2014/main" id="{8AC73F5B-6B0C-9A4F-8491-93A163246E2C}"/>
              </a:ext>
            </a:extLst>
          </p:cNvPr>
          <p:cNvSpPr/>
          <p:nvPr/>
        </p:nvSpPr>
        <p:spPr>
          <a:xfrm>
            <a:off x="1121230" y="2226691"/>
            <a:ext cx="2552700" cy="923330"/>
          </a:xfrm>
          <a:prstGeom prst="rect">
            <a:avLst/>
          </a:prstGeom>
        </p:spPr>
        <p:txBody>
          <a:bodyPr wrap="square">
            <a:spAutoFit/>
          </a:bodyPr>
          <a:lstStyle/>
          <a:p>
            <a:pPr algn="ctr"/>
            <a:r>
              <a:rPr lang="nl-NL" i="1" dirty="0"/>
              <a:t>Plaats hier een afbeelding die betrekking heeft op de gebeurtenis </a:t>
            </a:r>
          </a:p>
        </p:txBody>
      </p:sp>
    </p:spTree>
    <p:extLst>
      <p:ext uri="{BB962C8B-B14F-4D97-AF65-F5344CB8AC3E}">
        <p14:creationId xmlns:p14="http://schemas.microsoft.com/office/powerpoint/2010/main" val="17745859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BF770C1F-21D2-014B-9A51-86B7114C1378}"/>
              </a:ext>
            </a:extLst>
          </p:cNvPr>
          <p:cNvSpPr>
            <a:spLocks noGrp="1"/>
          </p:cNvSpPr>
          <p:nvPr>
            <p:ph idx="1"/>
          </p:nvPr>
        </p:nvSpPr>
        <p:spPr/>
        <p:txBody>
          <a:bodyPr/>
          <a:lstStyle/>
          <a:p>
            <a:endParaRPr lang="nl-NL"/>
          </a:p>
        </p:txBody>
      </p:sp>
      <p:sp>
        <p:nvSpPr>
          <p:cNvPr id="3" name="Titel 2">
            <a:extLst>
              <a:ext uri="{FF2B5EF4-FFF2-40B4-BE49-F238E27FC236}">
                <a16:creationId xmlns:a16="http://schemas.microsoft.com/office/drawing/2014/main" id="{9B7AA90B-065D-8B43-84CE-1CE1DFBB32B0}"/>
              </a:ext>
            </a:extLst>
          </p:cNvPr>
          <p:cNvSpPr>
            <a:spLocks noGrp="1"/>
          </p:cNvSpPr>
          <p:nvPr>
            <p:ph type="title"/>
          </p:nvPr>
        </p:nvSpPr>
        <p:spPr/>
        <p:txBody>
          <a:bodyPr>
            <a:normAutofit/>
          </a:bodyPr>
          <a:lstStyle/>
          <a:p>
            <a:r>
              <a:rPr lang="nl-NL" sz="4400" dirty="0">
                <a:solidFill>
                  <a:schemeClr val="bg1"/>
                </a:solidFill>
                <a:highlight>
                  <a:srgbClr val="000000"/>
                </a:highlight>
                <a:latin typeface="Amnesty Trade Gothic Cn" panose="020B0506040303020004" pitchFamily="34" charset="0"/>
              </a:rPr>
              <a:t>Gebeurtenis 3</a:t>
            </a:r>
          </a:p>
        </p:txBody>
      </p:sp>
      <p:sp>
        <p:nvSpPr>
          <p:cNvPr id="4" name="Rechthoek 3">
            <a:extLst>
              <a:ext uri="{FF2B5EF4-FFF2-40B4-BE49-F238E27FC236}">
                <a16:creationId xmlns:a16="http://schemas.microsoft.com/office/drawing/2014/main" id="{C534E2A1-C91F-AB4B-95EF-8524AF1B549C}"/>
              </a:ext>
            </a:extLst>
          </p:cNvPr>
          <p:cNvSpPr/>
          <p:nvPr/>
        </p:nvSpPr>
        <p:spPr>
          <a:xfrm>
            <a:off x="8681357" y="4657050"/>
            <a:ext cx="2552700" cy="923330"/>
          </a:xfrm>
          <a:prstGeom prst="rect">
            <a:avLst/>
          </a:prstGeom>
        </p:spPr>
        <p:txBody>
          <a:bodyPr wrap="square">
            <a:spAutoFit/>
          </a:bodyPr>
          <a:lstStyle/>
          <a:p>
            <a:pPr algn="ctr"/>
            <a:r>
              <a:rPr lang="nl-NL" i="1" dirty="0"/>
              <a:t>Plaats hier een afbeelding die betrekking heeft op de gebeurtenis </a:t>
            </a:r>
          </a:p>
        </p:txBody>
      </p:sp>
    </p:spTree>
    <p:extLst>
      <p:ext uri="{BB962C8B-B14F-4D97-AF65-F5344CB8AC3E}">
        <p14:creationId xmlns:p14="http://schemas.microsoft.com/office/powerpoint/2010/main" val="9566998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EAB26E94-AD36-CB93-D8E6-404751B909F4}"/>
              </a:ext>
            </a:extLst>
          </p:cNvPr>
          <p:cNvSpPr txBox="1"/>
          <p:nvPr/>
        </p:nvSpPr>
        <p:spPr>
          <a:xfrm>
            <a:off x="6133437" y="4748485"/>
            <a:ext cx="6736743"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3800" b="1" dirty="0">
                <a:solidFill>
                  <a:schemeClr val="bg1"/>
                </a:solidFill>
                <a:highlight>
                  <a:srgbClr val="000000"/>
                </a:highlight>
                <a:latin typeface="Amnesty Trade Gothic Cn"/>
              </a:rPr>
              <a:t>EN NU TERUG NAAR NEDERLAND</a:t>
            </a:r>
            <a:endParaRPr lang="nl-NL" sz="3800" dirty="0">
              <a:solidFill>
                <a:schemeClr val="bg1"/>
              </a:solidFill>
              <a:highlight>
                <a:srgbClr val="000000"/>
              </a:highlight>
              <a:cs typeface="Calibri"/>
            </a:endParaRPr>
          </a:p>
        </p:txBody>
      </p:sp>
      <p:sp>
        <p:nvSpPr>
          <p:cNvPr id="5" name="Tekstvak 4">
            <a:extLst>
              <a:ext uri="{FF2B5EF4-FFF2-40B4-BE49-F238E27FC236}">
                <a16:creationId xmlns:a16="http://schemas.microsoft.com/office/drawing/2014/main" id="{A787E14B-57E0-621F-607B-C25E6E087DBA}"/>
              </a:ext>
            </a:extLst>
          </p:cNvPr>
          <p:cNvSpPr txBox="1"/>
          <p:nvPr/>
        </p:nvSpPr>
        <p:spPr>
          <a:xfrm rot="180000">
            <a:off x="6607765" y="5909064"/>
            <a:ext cx="472182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400" b="1" dirty="0">
                <a:solidFill>
                  <a:srgbClr val="FFFFFF"/>
                </a:solidFill>
                <a:highlight>
                  <a:srgbClr val="000000"/>
                </a:highlight>
                <a:latin typeface="Amnesty Trade Gothic Cn"/>
              </a:rPr>
              <a:t>Hoe zit het hier met protesteren?</a:t>
            </a:r>
            <a:endParaRPr lang="nl-NL" sz="2400" dirty="0">
              <a:highlight>
                <a:srgbClr val="000000"/>
              </a:highlight>
              <a:cs typeface="Calibri" panose="020F0502020204030204"/>
            </a:endParaRPr>
          </a:p>
        </p:txBody>
      </p:sp>
    </p:spTree>
    <p:extLst>
      <p:ext uri="{BB962C8B-B14F-4D97-AF65-F5344CB8AC3E}">
        <p14:creationId xmlns:p14="http://schemas.microsoft.com/office/powerpoint/2010/main" val="1633994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CC039911-53A8-294F-B0A7-AFF4CBA35A01}"/>
              </a:ext>
            </a:extLst>
          </p:cNvPr>
          <p:cNvSpPr txBox="1"/>
          <p:nvPr/>
        </p:nvSpPr>
        <p:spPr>
          <a:xfrm>
            <a:off x="5700444" y="1963688"/>
            <a:ext cx="5946204" cy="3785652"/>
          </a:xfrm>
          <a:prstGeom prst="rect">
            <a:avLst/>
          </a:prstGeom>
          <a:noFill/>
        </p:spPr>
        <p:txBody>
          <a:bodyPr wrap="square" lIns="91440" tIns="45720" rIns="91440" bIns="45720" rtlCol="0" anchor="t">
            <a:spAutoFit/>
          </a:bodyPr>
          <a:lstStyle/>
          <a:p>
            <a:pPr marL="342900" indent="-342900">
              <a:buFont typeface="+mj-lt"/>
              <a:buAutoNum type="arabicPeriod"/>
            </a:pPr>
            <a:r>
              <a:rPr lang="nl-NL" sz="2400" b="1" dirty="0">
                <a:latin typeface="Amnesty Trade Gothic Cn" panose="020B0506040303020004" pitchFamily="34" charset="0"/>
              </a:rPr>
              <a:t>Introductie</a:t>
            </a:r>
          </a:p>
          <a:p>
            <a:pPr marL="800100" lvl="1" indent="-342900">
              <a:buFont typeface="Arial" panose="020B0604020202020204" pitchFamily="34" charset="0"/>
              <a:buChar char="•"/>
            </a:pPr>
            <a:r>
              <a:rPr lang="nl-NL" sz="2000" dirty="0">
                <a:latin typeface="Amnesty Trade Gothic Cn" panose="020B0506040303020004" pitchFamily="34" charset="0"/>
              </a:rPr>
              <a:t>Leer de activist kennen</a:t>
            </a:r>
          </a:p>
          <a:p>
            <a:pPr marL="342900" indent="-342900">
              <a:buFont typeface="+mj-lt"/>
              <a:buAutoNum type="arabicPeriod"/>
            </a:pPr>
            <a:r>
              <a:rPr lang="nl-NL" sz="2400" b="1" dirty="0">
                <a:latin typeface="Amnesty Trade Gothic Cn" panose="020B0506040303020004" pitchFamily="34" charset="0"/>
              </a:rPr>
              <a:t>Wie, wat en waar?</a:t>
            </a:r>
          </a:p>
          <a:p>
            <a:pPr marL="800100" lvl="1" indent="-342900">
              <a:buFont typeface="Arial" panose="020B0604020202020204" pitchFamily="34" charset="0"/>
              <a:buChar char="•"/>
            </a:pPr>
            <a:r>
              <a:rPr lang="nl-NL" sz="2000" dirty="0">
                <a:latin typeface="Amnesty Trade Gothic Cn" panose="020B0506040303020004" pitchFamily="34" charset="0"/>
              </a:rPr>
              <a:t>Kom meer te weten over deze activist</a:t>
            </a:r>
          </a:p>
          <a:p>
            <a:pPr marL="342900" indent="-342900">
              <a:buFont typeface="+mj-lt"/>
              <a:buAutoNum type="arabicPeriod"/>
            </a:pPr>
            <a:r>
              <a:rPr lang="nl-NL" sz="2400" b="1" dirty="0">
                <a:latin typeface="Amnesty Trade Gothic Cn" panose="020B0506040303020004" pitchFamily="34" charset="0"/>
              </a:rPr>
              <a:t>Mensenrechten onder de loep</a:t>
            </a:r>
          </a:p>
          <a:p>
            <a:pPr marL="800100" lvl="1" indent="-342900">
              <a:buFont typeface="Arial" panose="020B0604020202020204" pitchFamily="34" charset="0"/>
              <a:buChar char="•"/>
            </a:pPr>
            <a:r>
              <a:rPr lang="nl-NL" sz="2000" dirty="0">
                <a:latin typeface="Amnesty Trade Gothic Cn" panose="020B0506040303020004" pitchFamily="34" charset="0"/>
              </a:rPr>
              <a:t>Inzoomen op mensenrechtenschendingen in het land van de activist</a:t>
            </a:r>
          </a:p>
          <a:p>
            <a:pPr marL="342900" indent="-342900">
              <a:buFont typeface="+mj-lt"/>
              <a:buAutoNum type="arabicPeriod"/>
            </a:pPr>
            <a:r>
              <a:rPr lang="nl-NL" sz="2400" b="1" dirty="0">
                <a:latin typeface="Amnesty Trade Gothic Cn" panose="020B0506040303020004" pitchFamily="34" charset="0"/>
              </a:rPr>
              <a:t>En nu terug naar Nederland!</a:t>
            </a:r>
          </a:p>
          <a:p>
            <a:pPr marL="800100" lvl="1" indent="-342900">
              <a:buFont typeface="Arial" panose="020B0604020202020204" pitchFamily="34" charset="0"/>
              <a:buChar char="•"/>
            </a:pPr>
            <a:r>
              <a:rPr lang="nl-NL" sz="2000" dirty="0">
                <a:latin typeface="Amnesty Trade Gothic Cn" panose="020B0506040303020004" pitchFamily="34" charset="0"/>
              </a:rPr>
              <a:t>	Hoe zit het hier met protesteren? </a:t>
            </a:r>
          </a:p>
          <a:p>
            <a:pPr marL="342900" indent="-342900">
              <a:buFont typeface="+mj-lt"/>
              <a:buAutoNum type="arabicPeriod"/>
            </a:pPr>
            <a:r>
              <a:rPr lang="nl-NL" sz="2400" b="1" dirty="0">
                <a:latin typeface="Amnesty Trade Gothic Cn"/>
                <a:cs typeface="Calibri Light"/>
              </a:rPr>
              <a:t>Jouw </a:t>
            </a:r>
            <a:r>
              <a:rPr lang="nl-NL" sz="2400" b="1" dirty="0" err="1">
                <a:latin typeface="Amnesty Trade Gothic Cn"/>
                <a:cs typeface="Calibri Light"/>
              </a:rPr>
              <a:t>social</a:t>
            </a:r>
            <a:r>
              <a:rPr lang="nl-NL" sz="2400" b="1" dirty="0">
                <a:latin typeface="Amnesty Trade Gothic Cn"/>
                <a:cs typeface="Calibri Light"/>
              </a:rPr>
              <a:t> media post</a:t>
            </a:r>
          </a:p>
          <a:p>
            <a:pPr marL="800100" lvl="1" indent="-342900">
              <a:buFont typeface="Arial" panose="020B0604020202020204" pitchFamily="34" charset="0"/>
              <a:buChar char="•"/>
            </a:pPr>
            <a:r>
              <a:rPr lang="nl-NL" sz="2000" dirty="0">
                <a:latin typeface="Amnesty Trade Gothic Cn"/>
              </a:rPr>
              <a:t>Spreek je uit! Maar hoe?</a:t>
            </a:r>
            <a:endParaRPr lang="nl-NL" dirty="0"/>
          </a:p>
        </p:txBody>
      </p:sp>
      <p:sp>
        <p:nvSpPr>
          <p:cNvPr id="5" name="Titel 4">
            <a:extLst>
              <a:ext uri="{FF2B5EF4-FFF2-40B4-BE49-F238E27FC236}">
                <a16:creationId xmlns:a16="http://schemas.microsoft.com/office/drawing/2014/main" id="{B17931E6-8F0F-402B-41BD-83D9875E1FFE}"/>
              </a:ext>
            </a:extLst>
          </p:cNvPr>
          <p:cNvSpPr>
            <a:spLocks noGrp="1"/>
          </p:cNvSpPr>
          <p:nvPr>
            <p:ph type="title"/>
          </p:nvPr>
        </p:nvSpPr>
        <p:spPr>
          <a:xfrm>
            <a:off x="5700445" y="1036948"/>
            <a:ext cx="5946204" cy="795311"/>
          </a:xfrm>
        </p:spPr>
        <p:txBody>
          <a:bodyPr>
            <a:normAutofit/>
          </a:bodyPr>
          <a:lstStyle/>
          <a:p>
            <a:pPr algn="ctr"/>
            <a:r>
              <a:rPr lang="en-US" sz="4400" dirty="0" err="1">
                <a:solidFill>
                  <a:schemeClr val="bg1"/>
                </a:solidFill>
                <a:highlight>
                  <a:srgbClr val="000000"/>
                </a:highlight>
                <a:latin typeface="Amnesty Trade Gothic Cn"/>
              </a:rPr>
              <a:t>Inhoud</a:t>
            </a:r>
            <a:r>
              <a:rPr lang="en-US" sz="4400" dirty="0">
                <a:solidFill>
                  <a:schemeClr val="bg1"/>
                </a:solidFill>
                <a:highlight>
                  <a:srgbClr val="000000"/>
                </a:highlight>
                <a:latin typeface="Amnesty Trade Gothic Cn"/>
              </a:rPr>
              <a:t> van de les</a:t>
            </a:r>
            <a:endParaRPr lang="nl-NL" sz="4400" dirty="0">
              <a:solidFill>
                <a:schemeClr val="bg1"/>
              </a:solidFill>
              <a:latin typeface="Amnesty Trade Gothic Cn"/>
            </a:endParaRPr>
          </a:p>
        </p:txBody>
      </p:sp>
      <p:pic>
        <p:nvPicPr>
          <p:cNvPr id="2" name="Picture 1" descr="A picture containing text&#10;&#10;Description automatically generated">
            <a:extLst>
              <a:ext uri="{FF2B5EF4-FFF2-40B4-BE49-F238E27FC236}">
                <a16:creationId xmlns:a16="http://schemas.microsoft.com/office/drawing/2014/main" id="{1767B92D-DD21-7E2D-5BCC-0FE15D34A3FC}"/>
              </a:ext>
            </a:extLst>
          </p:cNvPr>
          <p:cNvPicPr>
            <a:picLocks noChangeAspect="1"/>
          </p:cNvPicPr>
          <p:nvPr/>
        </p:nvPicPr>
        <p:blipFill>
          <a:blip r:embed="rId2"/>
          <a:stretch>
            <a:fillRect/>
          </a:stretch>
        </p:blipFill>
        <p:spPr>
          <a:xfrm>
            <a:off x="426081" y="1832259"/>
            <a:ext cx="3880073" cy="1812162"/>
          </a:xfrm>
          <a:prstGeom prst="rect">
            <a:avLst/>
          </a:prstGeom>
        </p:spPr>
      </p:pic>
    </p:spTree>
    <p:extLst>
      <p:ext uri="{BB962C8B-B14F-4D97-AF65-F5344CB8AC3E}">
        <p14:creationId xmlns:p14="http://schemas.microsoft.com/office/powerpoint/2010/main" val="3213348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C081F2D-6C52-988F-BCC7-C74398666936}"/>
              </a:ext>
            </a:extLst>
          </p:cNvPr>
          <p:cNvSpPr>
            <a:spLocks noGrp="1"/>
          </p:cNvSpPr>
          <p:nvPr>
            <p:ph idx="1"/>
          </p:nvPr>
        </p:nvSpPr>
        <p:spPr>
          <a:xfrm>
            <a:off x="468078" y="1767025"/>
            <a:ext cx="6591065" cy="1416983"/>
          </a:xfrm>
        </p:spPr>
        <p:txBody>
          <a:bodyPr vert="horz" lIns="91440" tIns="45720" rIns="91440" bIns="45720" rtlCol="0" anchor="t">
            <a:normAutofit/>
          </a:bodyPr>
          <a:lstStyle/>
          <a:p>
            <a:r>
              <a:rPr lang="nl-NL" sz="2600" b="1" dirty="0">
                <a:latin typeface="Amnesty Trade Gothic Cn"/>
              </a:rPr>
              <a:t>Demonstreren </a:t>
            </a:r>
            <a:r>
              <a:rPr lang="nl-NL" sz="2600" dirty="0">
                <a:latin typeface="Amnesty Trade Gothic Cn"/>
              </a:rPr>
              <a:t>is een mensenrecht</a:t>
            </a:r>
            <a:endParaRPr lang="nl-NL" sz="2600" b="1" dirty="0">
              <a:latin typeface="Amnesty Trade Gothic Cn"/>
            </a:endParaRPr>
          </a:p>
          <a:p>
            <a:r>
              <a:rPr lang="nl-NL" sz="2600" dirty="0">
                <a:latin typeface="Amnesty Trade Gothic Cn"/>
              </a:rPr>
              <a:t>Helaas zijn de regels niet altijd voor iedereen duidelijk</a:t>
            </a:r>
          </a:p>
          <a:p>
            <a:pPr marL="0" indent="0">
              <a:buNone/>
            </a:pPr>
            <a:endParaRPr lang="nl-NL" sz="1500" dirty="0">
              <a:solidFill>
                <a:srgbClr val="000000"/>
              </a:solidFill>
              <a:latin typeface="Amnesty Trade Gothic Cn"/>
            </a:endParaRPr>
          </a:p>
          <a:p>
            <a:pPr marL="0" indent="0" algn="ctr">
              <a:buNone/>
            </a:pPr>
            <a:endParaRPr lang="nl-NL" dirty="0">
              <a:solidFill>
                <a:schemeClr val="bg1"/>
              </a:solidFill>
              <a:highlight>
                <a:srgbClr val="000000"/>
              </a:highlight>
              <a:latin typeface="Amnesty Trade Gothic Cn"/>
            </a:endParaRPr>
          </a:p>
          <a:p>
            <a:pPr marL="0" indent="0" algn="ctr">
              <a:buNone/>
            </a:pPr>
            <a:endParaRPr lang="nl-NL" dirty="0">
              <a:solidFill>
                <a:schemeClr val="bg1"/>
              </a:solidFill>
              <a:highlight>
                <a:srgbClr val="000000"/>
              </a:highlight>
              <a:latin typeface="Amnesty Trade Gothic Cn" panose="020B0506040303020004" pitchFamily="34" charset="0"/>
            </a:endParaRPr>
          </a:p>
        </p:txBody>
      </p:sp>
      <p:pic>
        <p:nvPicPr>
          <p:cNvPr id="2" name="Picture 1" descr="A picture containing text&#10;&#10;Description automatically generated">
            <a:extLst>
              <a:ext uri="{FF2B5EF4-FFF2-40B4-BE49-F238E27FC236}">
                <a16:creationId xmlns:a16="http://schemas.microsoft.com/office/drawing/2014/main" id="{386A33F6-8202-6757-D5D2-05FB55DB9BD3}"/>
              </a:ext>
            </a:extLst>
          </p:cNvPr>
          <p:cNvPicPr>
            <a:picLocks noChangeAspect="1"/>
          </p:cNvPicPr>
          <p:nvPr/>
        </p:nvPicPr>
        <p:blipFill>
          <a:blip r:embed="rId3"/>
          <a:stretch>
            <a:fillRect/>
          </a:stretch>
        </p:blipFill>
        <p:spPr>
          <a:xfrm>
            <a:off x="8254667" y="1257197"/>
            <a:ext cx="3305490" cy="1543807"/>
          </a:xfrm>
          <a:prstGeom prst="rect">
            <a:avLst/>
          </a:prstGeom>
        </p:spPr>
      </p:pic>
      <p:sp>
        <p:nvSpPr>
          <p:cNvPr id="3" name="Rechthoek 2">
            <a:extLst>
              <a:ext uri="{FF2B5EF4-FFF2-40B4-BE49-F238E27FC236}">
                <a16:creationId xmlns:a16="http://schemas.microsoft.com/office/drawing/2014/main" id="{B3E55620-AA93-C146-9783-D56BE7108F2D}"/>
              </a:ext>
            </a:extLst>
          </p:cNvPr>
          <p:cNvSpPr/>
          <p:nvPr/>
        </p:nvSpPr>
        <p:spPr>
          <a:xfrm>
            <a:off x="2213270" y="5238819"/>
            <a:ext cx="184731" cy="646331"/>
          </a:xfrm>
          <a:prstGeom prst="rect">
            <a:avLst/>
          </a:prstGeom>
        </p:spPr>
        <p:txBody>
          <a:bodyPr wrap="none">
            <a:spAutoFit/>
          </a:bodyPr>
          <a:lstStyle/>
          <a:p>
            <a:endParaRPr lang="nl-NL"/>
          </a:p>
          <a:p>
            <a:endParaRPr lang="nl-NL"/>
          </a:p>
        </p:txBody>
      </p:sp>
      <p:sp>
        <p:nvSpPr>
          <p:cNvPr id="7" name="Titel 6">
            <a:extLst>
              <a:ext uri="{FF2B5EF4-FFF2-40B4-BE49-F238E27FC236}">
                <a16:creationId xmlns:a16="http://schemas.microsoft.com/office/drawing/2014/main" id="{5462FD92-5802-BD92-68FE-5093A618A6E7}"/>
              </a:ext>
            </a:extLst>
          </p:cNvPr>
          <p:cNvSpPr>
            <a:spLocks noGrp="1"/>
          </p:cNvSpPr>
          <p:nvPr>
            <p:ph type="title"/>
          </p:nvPr>
        </p:nvSpPr>
        <p:spPr>
          <a:xfrm>
            <a:off x="468077" y="920191"/>
            <a:ext cx="6591065" cy="870985"/>
          </a:xfrm>
        </p:spPr>
        <p:txBody>
          <a:bodyPr>
            <a:normAutofit/>
          </a:bodyPr>
          <a:lstStyle/>
          <a:p>
            <a:pPr algn="ctr"/>
            <a:r>
              <a:rPr lang="nl-NL" sz="3600" dirty="0">
                <a:solidFill>
                  <a:schemeClr val="bg1"/>
                </a:solidFill>
                <a:highlight>
                  <a:srgbClr val="000000"/>
                </a:highlight>
                <a:latin typeface="Amnesty Trade Gothic Cn" panose="020B0506040303020004" pitchFamily="34" charset="0"/>
              </a:rPr>
              <a:t>Het demonstratierecht in Nederland</a:t>
            </a:r>
            <a:endParaRPr lang="nl-NL" dirty="0"/>
          </a:p>
        </p:txBody>
      </p:sp>
      <p:sp>
        <p:nvSpPr>
          <p:cNvPr id="4" name="Tekstvak 3">
            <a:extLst>
              <a:ext uri="{FF2B5EF4-FFF2-40B4-BE49-F238E27FC236}">
                <a16:creationId xmlns:a16="http://schemas.microsoft.com/office/drawing/2014/main" id="{E999071F-6142-D3E6-7208-8D02D6A7CA88}"/>
              </a:ext>
            </a:extLst>
          </p:cNvPr>
          <p:cNvSpPr txBox="1"/>
          <p:nvPr/>
        </p:nvSpPr>
        <p:spPr>
          <a:xfrm>
            <a:off x="468077" y="5540676"/>
            <a:ext cx="659106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3200" b="1" dirty="0">
                <a:solidFill>
                  <a:schemeClr val="bg1"/>
                </a:solidFill>
                <a:highlight>
                  <a:srgbClr val="000000"/>
                </a:highlight>
                <a:latin typeface="Amnesty Trade Gothic Cn" panose="020B0506040303020004" pitchFamily="34" charset="0"/>
                <a:ea typeface="+mn-lt"/>
                <a:cs typeface="+mn-lt"/>
              </a:rPr>
              <a:t>Welke vijf regels vinden jullie belangrijk?</a:t>
            </a:r>
            <a:endParaRPr lang="nl-NL" sz="3200" b="1" dirty="0">
              <a:solidFill>
                <a:schemeClr val="bg1"/>
              </a:solidFill>
              <a:latin typeface="Amnesty Trade Gothic Cn" panose="020B0506040303020004" pitchFamily="34" charset="0"/>
              <a:cs typeface="Calibri" panose="020F0502020204030204"/>
            </a:endParaRPr>
          </a:p>
        </p:txBody>
      </p:sp>
      <p:pic>
        <p:nvPicPr>
          <p:cNvPr id="2050" name="Picture 2" descr="Van kwaad tot kwader: dit is anderhalve maand boerenprotest">
            <a:extLst>
              <a:ext uri="{FF2B5EF4-FFF2-40B4-BE49-F238E27FC236}">
                <a16:creationId xmlns:a16="http://schemas.microsoft.com/office/drawing/2014/main" id="{8DE19612-73CB-1AAE-578F-338014514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792" y="3219826"/>
            <a:ext cx="3548751" cy="21999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Afbeelding 9" descr="Afbeelding met tekst&#10;&#10;Automatisch gegenereerde beschrijving">
            <a:extLst>
              <a:ext uri="{FF2B5EF4-FFF2-40B4-BE49-F238E27FC236}">
                <a16:creationId xmlns:a16="http://schemas.microsoft.com/office/drawing/2014/main" id="{86B3D39A-C088-A35D-D23B-940369D4F9EE}"/>
              </a:ext>
            </a:extLst>
          </p:cNvPr>
          <p:cNvPicPr>
            <a:picLocks noChangeAspect="1"/>
          </p:cNvPicPr>
          <p:nvPr/>
        </p:nvPicPr>
        <p:blipFill>
          <a:blip r:embed="rId5"/>
          <a:stretch>
            <a:fillRect/>
          </a:stretch>
        </p:blipFill>
        <p:spPr>
          <a:xfrm>
            <a:off x="3853543" y="3219826"/>
            <a:ext cx="3299921" cy="2199947"/>
          </a:xfrm>
          <a:prstGeom prst="rect">
            <a:avLst/>
          </a:prstGeom>
          <a:ln>
            <a:noFill/>
          </a:ln>
          <a:effectLst>
            <a:softEdge rad="112500"/>
          </a:effectLst>
        </p:spPr>
      </p:pic>
    </p:spTree>
    <p:extLst>
      <p:ext uri="{BB962C8B-B14F-4D97-AF65-F5344CB8AC3E}">
        <p14:creationId xmlns:p14="http://schemas.microsoft.com/office/powerpoint/2010/main" val="3153276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5A3FCEE1-C760-5041-86D4-48B37C311026}"/>
              </a:ext>
            </a:extLst>
          </p:cNvPr>
          <p:cNvSpPr>
            <a:spLocks noGrp="1"/>
          </p:cNvSpPr>
          <p:nvPr>
            <p:ph idx="1"/>
          </p:nvPr>
        </p:nvSpPr>
        <p:spPr/>
        <p:txBody>
          <a:bodyPr vert="horz" lIns="91440" tIns="45720" rIns="91440" bIns="45720" rtlCol="0" anchor="t">
            <a:normAutofit fontScale="92500" lnSpcReduction="10000"/>
          </a:bodyPr>
          <a:lstStyle/>
          <a:p>
            <a:r>
              <a:rPr lang="nl-NL" sz="3500" dirty="0">
                <a:latin typeface="Amnesty Trade Gothic Cn" panose="020B0506040303020004" pitchFamily="34" charset="0"/>
              </a:rPr>
              <a:t>Wat weten jullie over de [… …]protesten in Nederland? </a:t>
            </a:r>
          </a:p>
          <a:p>
            <a:r>
              <a:rPr lang="nl-NL" sz="3500" dirty="0">
                <a:latin typeface="Amnesty Trade Gothic Cn" panose="020B0506040303020004" pitchFamily="34" charset="0"/>
              </a:rPr>
              <a:t>Hebben ze zich bij deze protesten aan </a:t>
            </a:r>
            <a:r>
              <a:rPr lang="nl-NL" sz="3500" i="1" dirty="0">
                <a:latin typeface="Amnesty Trade Gothic Cn" panose="020B0506040303020004" pitchFamily="34" charset="0"/>
              </a:rPr>
              <a:t>jullie regels </a:t>
            </a:r>
            <a:r>
              <a:rPr lang="nl-NL" sz="3500" dirty="0">
                <a:latin typeface="Amnesty Trade Gothic Cn" panose="020B0506040303020004" pitchFamily="34" charset="0"/>
              </a:rPr>
              <a:t>gehouden?</a:t>
            </a:r>
          </a:p>
          <a:p>
            <a:r>
              <a:rPr lang="nl-NL" sz="3500" dirty="0">
                <a:latin typeface="Amnesty Trade Gothic Cn" panose="020B0506040303020004" pitchFamily="34" charset="0"/>
              </a:rPr>
              <a:t>Welke overeenkomsten zijn er tussen het verhaal van [........] uit [……] en de protesten in Nederland</a:t>
            </a:r>
            <a:r>
              <a:rPr lang="nl-NL" sz="4000" dirty="0">
                <a:latin typeface="Amnesty Trade Gothic Cn" panose="020B0506040303020004" pitchFamily="34" charset="0"/>
              </a:rPr>
              <a:t>? </a:t>
            </a:r>
          </a:p>
        </p:txBody>
      </p:sp>
      <p:sp>
        <p:nvSpPr>
          <p:cNvPr id="3" name="Titel 2">
            <a:extLst>
              <a:ext uri="{FF2B5EF4-FFF2-40B4-BE49-F238E27FC236}">
                <a16:creationId xmlns:a16="http://schemas.microsoft.com/office/drawing/2014/main" id="{DC0D0EA0-4285-5049-BE8A-3533B5F9C159}"/>
              </a:ext>
            </a:extLst>
          </p:cNvPr>
          <p:cNvSpPr>
            <a:spLocks noGrp="1"/>
          </p:cNvSpPr>
          <p:nvPr>
            <p:ph type="title"/>
          </p:nvPr>
        </p:nvSpPr>
        <p:spPr>
          <a:xfrm>
            <a:off x="549964" y="1454727"/>
            <a:ext cx="6427305" cy="907058"/>
          </a:xfrm>
        </p:spPr>
        <p:txBody>
          <a:bodyPr/>
          <a:lstStyle/>
          <a:p>
            <a:r>
              <a:rPr lang="nl-NL" dirty="0">
                <a:solidFill>
                  <a:schemeClr val="bg1"/>
                </a:solidFill>
                <a:highlight>
                  <a:srgbClr val="000000"/>
                </a:highlight>
                <a:latin typeface="Amnesty Trade Gothic Cn" panose="020B0506040303020004" pitchFamily="34" charset="0"/>
              </a:rPr>
              <a:t>[……]protest in Nederland</a:t>
            </a:r>
          </a:p>
        </p:txBody>
      </p:sp>
    </p:spTree>
    <p:extLst>
      <p:ext uri="{BB962C8B-B14F-4D97-AF65-F5344CB8AC3E}">
        <p14:creationId xmlns:p14="http://schemas.microsoft.com/office/powerpoint/2010/main" val="35907330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C1F2C670-799E-9B4B-AA01-EB2BF6E9354C}"/>
              </a:ext>
            </a:extLst>
          </p:cNvPr>
          <p:cNvSpPr txBox="1"/>
          <p:nvPr/>
        </p:nvSpPr>
        <p:spPr>
          <a:xfrm>
            <a:off x="2547257" y="3004457"/>
            <a:ext cx="184731" cy="369332"/>
          </a:xfrm>
          <a:prstGeom prst="rect">
            <a:avLst/>
          </a:prstGeom>
          <a:noFill/>
        </p:spPr>
        <p:txBody>
          <a:bodyPr wrap="none" lIns="91440" tIns="45720" rIns="91440" bIns="45720" rtlCol="0" anchor="t">
            <a:spAutoFit/>
          </a:bodyPr>
          <a:lstStyle/>
          <a:p>
            <a:endParaRPr lang="nl-NL">
              <a:cs typeface="Calibri"/>
            </a:endParaRPr>
          </a:p>
        </p:txBody>
      </p:sp>
      <p:sp>
        <p:nvSpPr>
          <p:cNvPr id="4" name="Titel 3">
            <a:extLst>
              <a:ext uri="{FF2B5EF4-FFF2-40B4-BE49-F238E27FC236}">
                <a16:creationId xmlns:a16="http://schemas.microsoft.com/office/drawing/2014/main" id="{CCB300D0-A757-C92A-1F09-0BD6AC960B3E}"/>
              </a:ext>
            </a:extLst>
          </p:cNvPr>
          <p:cNvSpPr>
            <a:spLocks noGrp="1"/>
          </p:cNvSpPr>
          <p:nvPr>
            <p:ph type="title"/>
          </p:nvPr>
        </p:nvSpPr>
        <p:spPr>
          <a:xfrm>
            <a:off x="549964" y="5569528"/>
            <a:ext cx="7499528" cy="926936"/>
          </a:xfrm>
        </p:spPr>
        <p:txBody>
          <a:bodyPr>
            <a:normAutofit/>
          </a:bodyPr>
          <a:lstStyle/>
          <a:p>
            <a:r>
              <a:rPr lang="nl-NL" sz="3600" dirty="0">
                <a:solidFill>
                  <a:schemeClr val="bg1"/>
                </a:solidFill>
                <a:highlight>
                  <a:srgbClr val="000000"/>
                </a:highlight>
                <a:latin typeface="Amnesty Trade Gothic Cn" panose="020B0506040303020004" pitchFamily="34" charset="0"/>
              </a:rPr>
              <a:t>Spelregels over demonstratierecht</a:t>
            </a:r>
          </a:p>
        </p:txBody>
      </p:sp>
      <p:sp>
        <p:nvSpPr>
          <p:cNvPr id="8" name="Titel 3">
            <a:extLst>
              <a:ext uri="{FF2B5EF4-FFF2-40B4-BE49-F238E27FC236}">
                <a16:creationId xmlns:a16="http://schemas.microsoft.com/office/drawing/2014/main" id="{4E185380-EDE5-EA76-6C27-B2A4D0083049}"/>
              </a:ext>
            </a:extLst>
          </p:cNvPr>
          <p:cNvSpPr txBox="1">
            <a:spLocks/>
          </p:cNvSpPr>
          <p:nvPr/>
        </p:nvSpPr>
        <p:spPr>
          <a:xfrm>
            <a:off x="1551710" y="543745"/>
            <a:ext cx="6497782" cy="4921424"/>
          </a:xfrm>
          <a:prstGeom prst="rect">
            <a:avLst/>
          </a:prstGeom>
          <a:solidFill>
            <a:schemeClr val="bg1"/>
          </a:solidFill>
          <a:ln>
            <a:solidFill>
              <a:schemeClr val="tx1"/>
            </a:solidFill>
          </a:ln>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2500" b="1" i="0" kern="1200">
                <a:solidFill>
                  <a:schemeClr val="tx1"/>
                </a:solidFill>
                <a:latin typeface="Amnesty Trade Gothic" panose="020B0503040303020004" pitchFamily="34" charset="77"/>
                <a:ea typeface="+mj-ea"/>
                <a:cs typeface="+mj-cs"/>
              </a:defRPr>
            </a:lvl1pPr>
          </a:lstStyle>
          <a:p>
            <a:pPr marL="457200" indent="-457200" algn="l">
              <a:lnSpc>
                <a:spcPct val="110000"/>
              </a:lnSpc>
              <a:buFont typeface="+mj-lt"/>
              <a:buAutoNum type="arabicPeriod"/>
            </a:pPr>
            <a:r>
              <a:rPr lang="nl-NL" sz="2400" b="0" u="none" strike="noStrike" baseline="0" dirty="0">
                <a:latin typeface="Amnesty Trade Gothic Cn" panose="020B0506040303020004" pitchFamily="34" charset="0"/>
              </a:rPr>
              <a:t>Je mag demonstreren in de buurt van hetgeen waar je tegen wilt demonstreren. Bijvoorbeeld in Den Haag, vlakbij de regering. Of bij een vliegveld vanwege geluidsoverlast.</a:t>
            </a:r>
          </a:p>
          <a:p>
            <a:pPr marL="457200" indent="-457200" algn="l">
              <a:lnSpc>
                <a:spcPct val="110000"/>
              </a:lnSpc>
              <a:buFont typeface="+mj-lt"/>
              <a:buAutoNum type="arabicPeriod"/>
            </a:pPr>
            <a:r>
              <a:rPr lang="nl-NL" sz="2400" b="0" u="none" strike="noStrike" baseline="0" dirty="0">
                <a:latin typeface="Amnesty Trade Gothic Cn" panose="020B0506040303020004" pitchFamily="34" charset="0"/>
              </a:rPr>
              <a:t>Je hebt geen vergunning nodig en de gemeente moet ervoor zorgen dat jij veilig kunt demonstreren. Het is wel belangrijk om de gemeente te vertellen dat je gaat demonstreren.</a:t>
            </a:r>
          </a:p>
          <a:p>
            <a:pPr marL="457200" indent="-457200" algn="l">
              <a:lnSpc>
                <a:spcPct val="110000"/>
              </a:lnSpc>
              <a:buFont typeface="+mj-lt"/>
              <a:buAutoNum type="arabicPeriod"/>
            </a:pPr>
            <a:r>
              <a:rPr lang="nl-NL" sz="2400" b="0" u="none" strike="noStrike" baseline="0" dirty="0">
                <a:latin typeface="Amnesty Trade Gothic Cn" panose="020B0506040303020004" pitchFamily="34" charset="0"/>
              </a:rPr>
              <a:t>Jouw demonstratie mag niet zomaar worden afgebroken. Dat mag alleen in uitzonderlijke gevallen, bijvoorbeeld als je dingen stukmaakt of mensen discrimineert.</a:t>
            </a:r>
          </a:p>
          <a:p>
            <a:pPr marL="457200" indent="-457200" algn="l">
              <a:lnSpc>
                <a:spcPct val="110000"/>
              </a:lnSpc>
              <a:buFont typeface="+mj-lt"/>
              <a:buAutoNum type="arabicPeriod"/>
            </a:pPr>
            <a:r>
              <a:rPr lang="nl-NL" sz="2400" b="0" u="none" strike="noStrike" baseline="0" dirty="0">
                <a:latin typeface="Amnesty Trade Gothic Cn" panose="020B0506040303020004" pitchFamily="34" charset="0"/>
              </a:rPr>
              <a:t>Als je vreedzaam demonstreert mag de politie je niet zomaar om je ID vragen.</a:t>
            </a:r>
          </a:p>
          <a:p>
            <a:pPr marL="457200" indent="-457200" algn="l">
              <a:lnSpc>
                <a:spcPct val="110000"/>
              </a:lnSpc>
              <a:buFont typeface="+mj-lt"/>
              <a:buAutoNum type="arabicPeriod"/>
            </a:pPr>
            <a:r>
              <a:rPr lang="nl-NL" sz="2400" b="0" u="none" strike="noStrike" baseline="0" dirty="0">
                <a:latin typeface="Amnesty Trade Gothic Cn" panose="020B0506040303020004" pitchFamily="34" charset="0"/>
              </a:rPr>
              <a:t>Mensen die voor iets demonstreren waar jij tegen demonstreert, hebben dezelfde rechten als jij.</a:t>
            </a:r>
            <a:endParaRPr lang="nl-NL" sz="3200" dirty="0">
              <a:latin typeface="Amnesty Trade Gothic Cn" panose="020B0506040303020004" pitchFamily="34" charset="0"/>
            </a:endParaRPr>
          </a:p>
        </p:txBody>
      </p:sp>
      <p:sp>
        <p:nvSpPr>
          <p:cNvPr id="10" name="Tekstvak 9">
            <a:extLst>
              <a:ext uri="{FF2B5EF4-FFF2-40B4-BE49-F238E27FC236}">
                <a16:creationId xmlns:a16="http://schemas.microsoft.com/office/drawing/2014/main" id="{877264C0-5E85-FEA4-325D-1DBCC96D9652}"/>
              </a:ext>
            </a:extLst>
          </p:cNvPr>
          <p:cNvSpPr txBox="1"/>
          <p:nvPr/>
        </p:nvSpPr>
        <p:spPr>
          <a:xfrm>
            <a:off x="8395855" y="2382982"/>
            <a:ext cx="3394363" cy="3077766"/>
          </a:xfrm>
          <a:prstGeom prst="rect">
            <a:avLst/>
          </a:prstGeom>
          <a:noFill/>
        </p:spPr>
        <p:txBody>
          <a:bodyPr wrap="square" rtlCol="0">
            <a:spAutoFit/>
          </a:bodyPr>
          <a:lstStyle/>
          <a:p>
            <a:pPr marL="285750" indent="-285750">
              <a:buFont typeface="Arial" panose="020B0604020202020204" pitchFamily="34" charset="0"/>
              <a:buChar char="•"/>
            </a:pPr>
            <a:r>
              <a:rPr lang="nl-NL" sz="2200" dirty="0">
                <a:solidFill>
                  <a:schemeClr val="bg1"/>
                </a:solidFill>
                <a:highlight>
                  <a:srgbClr val="000000"/>
                </a:highlight>
                <a:latin typeface="Amnesty Trade Gothic Cn" panose="020B0506040303020004" pitchFamily="34" charset="0"/>
              </a:rPr>
              <a:t>Heeft men deze spelregels gevolgd in het protest wat jullie besproken hebben? </a:t>
            </a:r>
          </a:p>
          <a:p>
            <a:pPr marL="285750" indent="-285750">
              <a:buFont typeface="Arial" panose="020B0604020202020204" pitchFamily="34" charset="0"/>
              <a:buChar char="•"/>
            </a:pPr>
            <a:r>
              <a:rPr lang="nl-NL" sz="2200" dirty="0">
                <a:solidFill>
                  <a:schemeClr val="bg1"/>
                </a:solidFill>
                <a:highlight>
                  <a:srgbClr val="000000"/>
                </a:highlight>
                <a:latin typeface="Amnesty Trade Gothic Cn" panose="020B0506040303020004" pitchFamily="34" charset="0"/>
              </a:rPr>
              <a:t>En hoe zit dat in [land van de activist?]</a:t>
            </a:r>
          </a:p>
          <a:p>
            <a:pPr marL="285750" indent="-285750">
              <a:buFont typeface="Arial" panose="020B0604020202020204" pitchFamily="34" charset="0"/>
              <a:buChar char="•"/>
            </a:pPr>
            <a:r>
              <a:rPr lang="nl-NL" sz="2200" dirty="0">
                <a:solidFill>
                  <a:schemeClr val="bg1"/>
                </a:solidFill>
                <a:highlight>
                  <a:srgbClr val="000000"/>
                </a:highlight>
                <a:latin typeface="Amnesty Trade Gothic Cn" panose="020B0506040303020004" pitchFamily="34" charset="0"/>
              </a:rPr>
              <a:t>Welke overeenkomsten zijn er nog tussen het [land van de activist] en Nederland?</a:t>
            </a:r>
          </a:p>
          <a:p>
            <a:endParaRPr lang="nl-NL" dirty="0"/>
          </a:p>
        </p:txBody>
      </p:sp>
    </p:spTree>
    <p:extLst>
      <p:ext uri="{BB962C8B-B14F-4D97-AF65-F5344CB8AC3E}">
        <p14:creationId xmlns:p14="http://schemas.microsoft.com/office/powerpoint/2010/main" val="663086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292F6C-8201-AF4F-96C4-A712184686C7}"/>
              </a:ext>
            </a:extLst>
          </p:cNvPr>
          <p:cNvSpPr>
            <a:spLocks noGrp="1"/>
          </p:cNvSpPr>
          <p:nvPr>
            <p:ph type="title"/>
          </p:nvPr>
        </p:nvSpPr>
        <p:spPr>
          <a:xfrm>
            <a:off x="420215" y="5566160"/>
            <a:ext cx="5016489" cy="655981"/>
          </a:xfrm>
        </p:spPr>
        <p:txBody>
          <a:bodyPr>
            <a:noAutofit/>
          </a:bodyPr>
          <a:lstStyle/>
          <a:p>
            <a:r>
              <a:rPr lang="nl-NL" sz="2800">
                <a:solidFill>
                  <a:schemeClr val="bg1"/>
                </a:solidFill>
                <a:highlight>
                  <a:srgbClr val="000000"/>
                </a:highlight>
                <a:latin typeface="Amnesty Trade Gothic Cn" panose="020B0506040303020004" pitchFamily="34" charset="0"/>
              </a:rPr>
              <a:t>Kijk de video over demonstratierecht</a:t>
            </a:r>
          </a:p>
        </p:txBody>
      </p:sp>
      <p:sp>
        <p:nvSpPr>
          <p:cNvPr id="6" name="Tekstvak 5">
            <a:extLst>
              <a:ext uri="{FF2B5EF4-FFF2-40B4-BE49-F238E27FC236}">
                <a16:creationId xmlns:a16="http://schemas.microsoft.com/office/drawing/2014/main" id="{C1F2C670-799E-9B4B-AA01-EB2BF6E9354C}"/>
              </a:ext>
            </a:extLst>
          </p:cNvPr>
          <p:cNvSpPr txBox="1"/>
          <p:nvPr/>
        </p:nvSpPr>
        <p:spPr>
          <a:xfrm>
            <a:off x="2547257" y="3004457"/>
            <a:ext cx="184731" cy="369332"/>
          </a:xfrm>
          <a:prstGeom prst="rect">
            <a:avLst/>
          </a:prstGeom>
          <a:noFill/>
        </p:spPr>
        <p:txBody>
          <a:bodyPr wrap="none" lIns="91440" tIns="45720" rIns="91440" bIns="45720" rtlCol="0" anchor="t">
            <a:spAutoFit/>
          </a:bodyPr>
          <a:lstStyle/>
          <a:p>
            <a:endParaRPr lang="nl-NL">
              <a:cs typeface="Calibri"/>
            </a:endParaRPr>
          </a:p>
        </p:txBody>
      </p:sp>
      <p:sp>
        <p:nvSpPr>
          <p:cNvPr id="7" name="Vrije vorm 6">
            <a:extLst>
              <a:ext uri="{FF2B5EF4-FFF2-40B4-BE49-F238E27FC236}">
                <a16:creationId xmlns:a16="http://schemas.microsoft.com/office/drawing/2014/main" id="{64FCA129-022A-2249-9819-FDE2231BDF36}"/>
              </a:ext>
            </a:extLst>
          </p:cNvPr>
          <p:cNvSpPr/>
          <p:nvPr/>
        </p:nvSpPr>
        <p:spPr>
          <a:xfrm rot="444351">
            <a:off x="4822372" y="4844142"/>
            <a:ext cx="2735527" cy="1639620"/>
          </a:xfrm>
          <a:custGeom>
            <a:avLst/>
            <a:gdLst>
              <a:gd name="connsiteX0" fmla="*/ 0 w 2735527"/>
              <a:gd name="connsiteY0" fmla="*/ 1589315 h 1792020"/>
              <a:gd name="connsiteX1" fmla="*/ 1458685 w 2735527"/>
              <a:gd name="connsiteY1" fmla="*/ 1785258 h 1792020"/>
              <a:gd name="connsiteX2" fmla="*/ 2721428 w 2735527"/>
              <a:gd name="connsiteY2" fmla="*/ 1371600 h 1792020"/>
              <a:gd name="connsiteX3" fmla="*/ 2024742 w 2735527"/>
              <a:gd name="connsiteY3" fmla="*/ 0 h 1792020"/>
            </a:gdLst>
            <a:ahLst/>
            <a:cxnLst>
              <a:cxn ang="0">
                <a:pos x="connsiteX0" y="connsiteY0"/>
              </a:cxn>
              <a:cxn ang="0">
                <a:pos x="connsiteX1" y="connsiteY1"/>
              </a:cxn>
              <a:cxn ang="0">
                <a:pos x="connsiteX2" y="connsiteY2"/>
              </a:cxn>
              <a:cxn ang="0">
                <a:pos x="connsiteX3" y="connsiteY3"/>
              </a:cxn>
            </a:cxnLst>
            <a:rect l="l" t="t" r="r" b="b"/>
            <a:pathLst>
              <a:path w="2735527" h="1792020">
                <a:moveTo>
                  <a:pt x="0" y="1589315"/>
                </a:moveTo>
                <a:cubicBezTo>
                  <a:pt x="502557" y="1705429"/>
                  <a:pt x="1005114" y="1821544"/>
                  <a:pt x="1458685" y="1785258"/>
                </a:cubicBezTo>
                <a:cubicBezTo>
                  <a:pt x="1912256" y="1748972"/>
                  <a:pt x="2627085" y="1669143"/>
                  <a:pt x="2721428" y="1371600"/>
                </a:cubicBezTo>
                <a:cubicBezTo>
                  <a:pt x="2815771" y="1074057"/>
                  <a:pt x="2420256" y="537028"/>
                  <a:pt x="2024742" y="0"/>
                </a:cubicBezTo>
              </a:path>
            </a:pathLst>
          </a:custGeom>
          <a:noFill/>
          <a:ln w="15875">
            <a:solidFill>
              <a:srgbClr val="3AC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Onlinemedia 4" title="Het demonstratierecht in Nederland staat onder druk">
            <a:hlinkClick r:id="" action="ppaction://media"/>
            <a:extLst>
              <a:ext uri="{FF2B5EF4-FFF2-40B4-BE49-F238E27FC236}">
                <a16:creationId xmlns:a16="http://schemas.microsoft.com/office/drawing/2014/main" id="{53A772B2-6DF4-18FF-238E-E546C022C204}"/>
              </a:ext>
            </a:extLst>
          </p:cNvPr>
          <p:cNvPicPr>
            <a:picLocks noRot="1" noChangeAspect="1"/>
          </p:cNvPicPr>
          <p:nvPr>
            <a:videoFile r:link="rId1"/>
          </p:nvPr>
        </p:nvPicPr>
        <p:blipFill>
          <a:blip r:embed="rId4"/>
          <a:stretch>
            <a:fillRect/>
          </a:stretch>
        </p:blipFill>
        <p:spPr>
          <a:xfrm>
            <a:off x="2334575" y="1203778"/>
            <a:ext cx="5213457" cy="3850252"/>
          </a:xfrm>
          <a:prstGeom prst="rect">
            <a:avLst/>
          </a:prstGeom>
        </p:spPr>
      </p:pic>
    </p:spTree>
    <p:extLst>
      <p:ext uri="{BB962C8B-B14F-4D97-AF65-F5344CB8AC3E}">
        <p14:creationId xmlns:p14="http://schemas.microsoft.com/office/powerpoint/2010/main" val="11230079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4970CC6B-A817-9633-DBCA-FF15B41C36DC}"/>
              </a:ext>
            </a:extLst>
          </p:cNvPr>
          <p:cNvSpPr txBox="1"/>
          <p:nvPr/>
        </p:nvSpPr>
        <p:spPr>
          <a:xfrm>
            <a:off x="6657108" y="5355146"/>
            <a:ext cx="414943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4800" b="1" dirty="0">
                <a:solidFill>
                  <a:srgbClr val="FFFFFF"/>
                </a:solidFill>
                <a:highlight>
                  <a:srgbClr val="000000"/>
                </a:highlight>
                <a:latin typeface="Amnesty Trade Gothic Cn"/>
              </a:rPr>
              <a:t>JOUW PROTEST</a:t>
            </a:r>
            <a:endParaRPr lang="en-US" sz="4000" b="1" dirty="0">
              <a:solidFill>
                <a:srgbClr val="FFFFFF"/>
              </a:solidFill>
              <a:highlight>
                <a:srgbClr val="000000"/>
              </a:highlight>
              <a:latin typeface="Amnesty Trade Gothic Cn"/>
            </a:endParaRPr>
          </a:p>
        </p:txBody>
      </p:sp>
      <p:sp>
        <p:nvSpPr>
          <p:cNvPr id="4" name="Tekstvak 3">
            <a:extLst>
              <a:ext uri="{FF2B5EF4-FFF2-40B4-BE49-F238E27FC236}">
                <a16:creationId xmlns:a16="http://schemas.microsoft.com/office/drawing/2014/main" id="{07D6AEAA-23EC-5244-5B51-8F62B0B73400}"/>
              </a:ext>
            </a:extLst>
          </p:cNvPr>
          <p:cNvSpPr txBox="1"/>
          <p:nvPr/>
        </p:nvSpPr>
        <p:spPr>
          <a:xfrm>
            <a:off x="7943199" y="6047598"/>
            <a:ext cx="365305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800" b="1" dirty="0">
                <a:solidFill>
                  <a:schemeClr val="bg1"/>
                </a:solidFill>
                <a:highlight>
                  <a:srgbClr val="000000"/>
                </a:highlight>
                <a:latin typeface="Amnesty Trade Gothic Cn" panose="020B0506040303020004" pitchFamily="34" charset="0"/>
                <a:ea typeface="+mn-lt"/>
                <a:cs typeface="+mn-lt"/>
              </a:rPr>
              <a:t>Spreek je uit! Maar hoe?</a:t>
            </a:r>
            <a:endParaRPr lang="nl-NL" sz="2800" dirty="0">
              <a:solidFill>
                <a:schemeClr val="bg1"/>
              </a:solidFill>
              <a:highlight>
                <a:srgbClr val="000000"/>
              </a:highlight>
              <a:latin typeface="Amnesty Trade Gothic Cn" panose="020B0506040303020004" pitchFamily="34" charset="0"/>
              <a:cs typeface="Calibri"/>
            </a:endParaRPr>
          </a:p>
        </p:txBody>
      </p:sp>
    </p:spTree>
    <p:extLst>
      <p:ext uri="{BB962C8B-B14F-4D97-AF65-F5344CB8AC3E}">
        <p14:creationId xmlns:p14="http://schemas.microsoft.com/office/powerpoint/2010/main" val="542658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B3347BF-DD62-D946-9F68-24C456B0B158}"/>
              </a:ext>
            </a:extLst>
          </p:cNvPr>
          <p:cNvSpPr>
            <a:spLocks noGrp="1"/>
          </p:cNvSpPr>
          <p:nvPr>
            <p:ph idx="1"/>
          </p:nvPr>
        </p:nvSpPr>
        <p:spPr>
          <a:xfrm>
            <a:off x="5509590" y="2506662"/>
            <a:ext cx="6327914" cy="3110414"/>
          </a:xfrm>
        </p:spPr>
        <p:txBody>
          <a:bodyPr vert="horz" lIns="91440" tIns="45720" rIns="91440" bIns="45720" rtlCol="0" anchor="t">
            <a:normAutofit/>
          </a:bodyPr>
          <a:lstStyle/>
          <a:p>
            <a:r>
              <a:rPr lang="nl-NL" sz="3200" dirty="0">
                <a:latin typeface="Amnesty Trade Gothic Cn" panose="020B0506040303020004" pitchFamily="34" charset="0"/>
              </a:rPr>
              <a:t>Je kunt er ook voor kiezen om je online uit te spreken, bijvoorbeeld via Instagram</a:t>
            </a:r>
          </a:p>
          <a:p>
            <a:r>
              <a:rPr lang="nl-NL" sz="3200" dirty="0">
                <a:latin typeface="Amnesty Trade Gothic Cn" panose="020B0506040303020004" pitchFamily="34" charset="0"/>
              </a:rPr>
              <a:t>Waar wil jij je over uitspreken? Kies een mensenrecht of een kinderrecht</a:t>
            </a:r>
          </a:p>
          <a:p>
            <a:r>
              <a:rPr lang="nl-NL" sz="3200" dirty="0">
                <a:latin typeface="Amnesty Trade Gothic Cn" panose="020B0506040303020004" pitchFamily="34" charset="0"/>
              </a:rPr>
              <a:t>Maak hier een bericht voor op </a:t>
            </a:r>
            <a:r>
              <a:rPr lang="nl-NL" sz="3200" dirty="0" err="1">
                <a:latin typeface="Amnesty Trade Gothic Cn" panose="020B0506040303020004" pitchFamily="34" charset="0"/>
              </a:rPr>
              <a:t>social</a:t>
            </a:r>
            <a:r>
              <a:rPr lang="nl-NL" sz="3200" dirty="0">
                <a:latin typeface="Amnesty Trade Gothic Cn" panose="020B0506040303020004" pitchFamily="34" charset="0"/>
              </a:rPr>
              <a:t> media</a:t>
            </a:r>
          </a:p>
        </p:txBody>
      </p:sp>
      <p:sp>
        <p:nvSpPr>
          <p:cNvPr id="3" name="Titel 2">
            <a:extLst>
              <a:ext uri="{FF2B5EF4-FFF2-40B4-BE49-F238E27FC236}">
                <a16:creationId xmlns:a16="http://schemas.microsoft.com/office/drawing/2014/main" id="{1BED1279-8D5C-F44C-BC02-0233718BBEF9}"/>
              </a:ext>
            </a:extLst>
          </p:cNvPr>
          <p:cNvSpPr>
            <a:spLocks noGrp="1"/>
          </p:cNvSpPr>
          <p:nvPr>
            <p:ph type="title"/>
          </p:nvPr>
        </p:nvSpPr>
        <p:spPr>
          <a:xfrm>
            <a:off x="5509591" y="1385801"/>
            <a:ext cx="6327913" cy="1120861"/>
          </a:xfrm>
        </p:spPr>
        <p:txBody>
          <a:bodyPr>
            <a:normAutofit/>
          </a:bodyPr>
          <a:lstStyle/>
          <a:p>
            <a:r>
              <a:rPr lang="nl-NL" sz="4800" dirty="0">
                <a:solidFill>
                  <a:schemeClr val="bg1"/>
                </a:solidFill>
                <a:highlight>
                  <a:srgbClr val="000000"/>
                </a:highlight>
                <a:latin typeface="Amnesty Trade Gothic Cn" panose="020B0506040303020004" pitchFamily="34" charset="0"/>
              </a:rPr>
              <a:t>Social media post</a:t>
            </a:r>
          </a:p>
        </p:txBody>
      </p:sp>
      <p:pic>
        <p:nvPicPr>
          <p:cNvPr id="3074" name="Picture 2">
            <a:extLst>
              <a:ext uri="{FF2B5EF4-FFF2-40B4-BE49-F238E27FC236}">
                <a16:creationId xmlns:a16="http://schemas.microsoft.com/office/drawing/2014/main" id="{3804687D-42A8-8C40-81CA-C0CA20C70A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937" y="1240924"/>
            <a:ext cx="3302000" cy="427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366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2A264426-73DB-F818-FB50-4BF7103D42AF}"/>
              </a:ext>
            </a:extLst>
          </p:cNvPr>
          <p:cNvSpPr txBox="1"/>
          <p:nvPr/>
        </p:nvSpPr>
        <p:spPr>
          <a:xfrm>
            <a:off x="6669259" y="5126369"/>
            <a:ext cx="495059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5400" b="1" dirty="0">
                <a:solidFill>
                  <a:srgbClr val="FFFFFF"/>
                </a:solidFill>
                <a:highlight>
                  <a:srgbClr val="000000"/>
                </a:highlight>
                <a:latin typeface="Amnesty Trade Gothic Cn"/>
              </a:rPr>
              <a:t>INTRODUCTIE</a:t>
            </a:r>
            <a:endParaRPr lang="nl-NL" sz="3800" dirty="0">
              <a:highlight>
                <a:srgbClr val="000000"/>
              </a:highlight>
              <a:cs typeface="Calibri"/>
            </a:endParaRPr>
          </a:p>
        </p:txBody>
      </p:sp>
      <p:sp>
        <p:nvSpPr>
          <p:cNvPr id="5" name="Tekstvak 4">
            <a:extLst>
              <a:ext uri="{FF2B5EF4-FFF2-40B4-BE49-F238E27FC236}">
                <a16:creationId xmlns:a16="http://schemas.microsoft.com/office/drawing/2014/main" id="{F4BC1C72-2A6A-AC48-FA72-57848B2E3C4E}"/>
              </a:ext>
            </a:extLst>
          </p:cNvPr>
          <p:cNvSpPr txBox="1"/>
          <p:nvPr/>
        </p:nvSpPr>
        <p:spPr>
          <a:xfrm>
            <a:off x="7023315" y="6049699"/>
            <a:ext cx="493879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800" b="1" dirty="0">
                <a:solidFill>
                  <a:srgbClr val="FFFFFF"/>
                </a:solidFill>
                <a:highlight>
                  <a:srgbClr val="000000"/>
                </a:highlight>
                <a:latin typeface="Amnesty Trade Gothic Cn"/>
              </a:rPr>
              <a:t>Leer de activist kennen</a:t>
            </a:r>
            <a:endParaRPr lang="nl-NL" sz="2800" dirty="0">
              <a:highlight>
                <a:srgbClr val="000000"/>
              </a:highlight>
              <a:cs typeface="Calibri"/>
            </a:endParaRPr>
          </a:p>
        </p:txBody>
      </p:sp>
    </p:spTree>
    <p:extLst>
      <p:ext uri="{BB962C8B-B14F-4D97-AF65-F5344CB8AC3E}">
        <p14:creationId xmlns:p14="http://schemas.microsoft.com/office/powerpoint/2010/main" val="1351737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C4F205-DEA8-DC66-49BB-EA9EB6C654A4}"/>
              </a:ext>
            </a:extLst>
          </p:cNvPr>
          <p:cNvSpPr>
            <a:spLocks noGrp="1"/>
          </p:cNvSpPr>
          <p:nvPr>
            <p:ph type="title"/>
          </p:nvPr>
        </p:nvSpPr>
        <p:spPr>
          <a:xfrm>
            <a:off x="549965" y="1574276"/>
            <a:ext cx="5675516" cy="844070"/>
          </a:xfrm>
        </p:spPr>
        <p:txBody>
          <a:bodyPr>
            <a:normAutofit/>
          </a:bodyPr>
          <a:lstStyle/>
          <a:p>
            <a:r>
              <a:rPr lang="en-GB" b="1" dirty="0">
                <a:solidFill>
                  <a:srgbClr val="FFFFFF"/>
                </a:solidFill>
                <a:effectLst/>
                <a:latin typeface="Amnesty Trade Gothic Cn" panose="020B0506040303020004" pitchFamily="34" charset="0"/>
              </a:rPr>
              <a:t>Aleksandra </a:t>
            </a:r>
            <a:r>
              <a:rPr lang="en-GB" b="1" dirty="0" err="1">
                <a:solidFill>
                  <a:srgbClr val="FFFFFF"/>
                </a:solidFill>
                <a:effectLst/>
                <a:latin typeface="Amnesty Trade Gothic Cn" panose="020B0506040303020004" pitchFamily="34" charset="0"/>
              </a:rPr>
              <a:t>Skochilenko</a:t>
            </a:r>
            <a:endParaRPr lang="en-NL" dirty="0">
              <a:latin typeface="Amnesty Trade Gothic Cn" panose="020B0506040303020004" pitchFamily="34" charset="0"/>
            </a:endParaRPr>
          </a:p>
        </p:txBody>
      </p:sp>
      <p:sp>
        <p:nvSpPr>
          <p:cNvPr id="4" name="Content Placeholder 3">
            <a:extLst>
              <a:ext uri="{FF2B5EF4-FFF2-40B4-BE49-F238E27FC236}">
                <a16:creationId xmlns:a16="http://schemas.microsoft.com/office/drawing/2014/main" id="{3F3ADE07-D1E4-C81C-FECA-93388EDA29A8}"/>
              </a:ext>
            </a:extLst>
          </p:cNvPr>
          <p:cNvSpPr>
            <a:spLocks noGrp="1"/>
          </p:cNvSpPr>
          <p:nvPr>
            <p:ph idx="1"/>
          </p:nvPr>
        </p:nvSpPr>
        <p:spPr>
          <a:xfrm>
            <a:off x="549965" y="2418346"/>
            <a:ext cx="5675516" cy="1734599"/>
          </a:xfrm>
        </p:spPr>
        <p:txBody>
          <a:bodyPr vert="horz" lIns="91440" tIns="45720" rIns="91440" bIns="45720" rtlCol="0" anchor="t">
            <a:normAutofit fontScale="92500" lnSpcReduction="10000"/>
          </a:bodyPr>
          <a:lstStyle/>
          <a:p>
            <a:pPr marL="0" indent="0" fontAlgn="base">
              <a:buNone/>
            </a:pPr>
            <a:r>
              <a:rPr lang="nl-NL" sz="2000" dirty="0" err="1">
                <a:latin typeface="Amnesty Trade Gothic Cn" panose="020B0506040303020004" pitchFamily="34" charset="0"/>
              </a:rPr>
              <a:t>Aleksandra</a:t>
            </a:r>
            <a:r>
              <a:rPr lang="nl-NL" sz="2000" dirty="0">
                <a:latin typeface="Amnesty Trade Gothic Cn" panose="020B0506040303020004" pitchFamily="34" charset="0"/>
              </a:rPr>
              <a:t> werd aangeklaagd vanwege 'het verspreiden van valse informatie over het Russische leger’. Wat ze in werkelijkheid deed was informatie verspreiden over het Russische bombardement op het theater in de Oekraïense stad </a:t>
            </a:r>
            <a:r>
              <a:rPr lang="nl-NL" sz="2000" dirty="0" err="1">
                <a:latin typeface="Amnesty Trade Gothic Cn" panose="020B0506040303020004" pitchFamily="34" charset="0"/>
              </a:rPr>
              <a:t>Marioepol</a:t>
            </a:r>
            <a:r>
              <a:rPr lang="nl-NL" sz="2000" dirty="0">
                <a:latin typeface="Amnesty Trade Gothic Cn" panose="020B0506040303020004" pitchFamily="34" charset="0"/>
              </a:rPr>
              <a:t>. </a:t>
            </a:r>
          </a:p>
          <a:p>
            <a:pPr marL="0" indent="0" fontAlgn="base">
              <a:buNone/>
            </a:pPr>
            <a:r>
              <a:rPr lang="nl-NL" sz="2000" dirty="0">
                <a:latin typeface="Amnesty Trade Gothic Cn" panose="020B0506040303020004" pitchFamily="34" charset="0"/>
              </a:rPr>
              <a:t>Ze kan hiervoor 10 jaar gevangenisstraf krijgen. </a:t>
            </a:r>
            <a:endParaRPr lang="en-US" sz="2000" dirty="0">
              <a:latin typeface="Amnesty Trade Gothic Cn" panose="020B0506040303020004" pitchFamily="34" charset="0"/>
            </a:endParaRPr>
          </a:p>
        </p:txBody>
      </p:sp>
      <p:sp>
        <p:nvSpPr>
          <p:cNvPr id="6" name="Content Placeholder 1">
            <a:extLst>
              <a:ext uri="{FF2B5EF4-FFF2-40B4-BE49-F238E27FC236}">
                <a16:creationId xmlns:a16="http://schemas.microsoft.com/office/drawing/2014/main" id="{BF80C777-7739-5854-CA4E-3438550560B5}"/>
              </a:ext>
            </a:extLst>
          </p:cNvPr>
          <p:cNvSpPr txBox="1">
            <a:spLocks/>
          </p:cNvSpPr>
          <p:nvPr/>
        </p:nvSpPr>
        <p:spPr>
          <a:xfrm>
            <a:off x="549965" y="4291538"/>
            <a:ext cx="5675516" cy="992186"/>
          </a:xfrm>
          <a:prstGeom prst="rect">
            <a:avLst/>
          </a:prstGeom>
          <a:solidFill>
            <a:schemeClr val="tx1"/>
          </a:solidFill>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mnesty Trade Gothic" panose="020B05030403030200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mnesty Trade Gothic" panose="020B05030403030200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mnesty Trade Gothic" panose="020B05030403030200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nesty Trade Gothic" panose="020B05030403030200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nesty Trade Gothic" panose="020B05030403030200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2000" dirty="0">
                <a:solidFill>
                  <a:schemeClr val="bg1"/>
                </a:solidFill>
                <a:latin typeface="Amnesty Trade Gothic Cn" panose="020B0506040303020004" pitchFamily="34" charset="0"/>
              </a:rPr>
              <a:t>In </a:t>
            </a:r>
            <a:r>
              <a:rPr lang="nl-NL" sz="2000" b="1" dirty="0">
                <a:solidFill>
                  <a:schemeClr val="bg1"/>
                </a:solidFill>
                <a:latin typeface="Amnesty Trade Gothic Cn" panose="020B0506040303020004" pitchFamily="34" charset="0"/>
              </a:rPr>
              <a:t>Artikel 9 </a:t>
            </a:r>
            <a:r>
              <a:rPr lang="nl-NL" sz="2000" dirty="0">
                <a:solidFill>
                  <a:schemeClr val="bg1"/>
                </a:solidFill>
                <a:latin typeface="Amnesty Trade Gothic Cn" panose="020B0506040303020004" pitchFamily="34" charset="0"/>
              </a:rPr>
              <a:t>van de </a:t>
            </a:r>
            <a:r>
              <a:rPr lang="nl-NL" sz="2000" b="1" dirty="0">
                <a:solidFill>
                  <a:schemeClr val="bg1"/>
                </a:solidFill>
                <a:latin typeface="Amnesty Trade Gothic Cn" panose="020B0506040303020004" pitchFamily="34" charset="0"/>
              </a:rPr>
              <a:t>Universele Verklaring van de Rechten van de Mens </a:t>
            </a:r>
            <a:r>
              <a:rPr lang="nl-NL" sz="2000" dirty="0">
                <a:solidFill>
                  <a:schemeClr val="bg1"/>
                </a:solidFill>
                <a:latin typeface="Amnesty Trade Gothic Cn" panose="020B0506040303020004" pitchFamily="34" charset="0"/>
              </a:rPr>
              <a:t>staat dat niemand zomaar opgesloten mag worden. </a:t>
            </a:r>
            <a:r>
              <a:rPr lang="nl-NL" sz="2000" dirty="0" err="1">
                <a:solidFill>
                  <a:schemeClr val="bg1"/>
                </a:solidFill>
                <a:latin typeface="Amnesty Trade Gothic Cn" panose="020B0506040303020004" pitchFamily="34" charset="0"/>
              </a:rPr>
              <a:t>Aleksandra</a:t>
            </a:r>
            <a:r>
              <a:rPr lang="nl-NL" sz="2000" dirty="0">
                <a:solidFill>
                  <a:schemeClr val="bg1"/>
                </a:solidFill>
                <a:latin typeface="Amnesty Trade Gothic Cn" panose="020B0506040303020004" pitchFamily="34" charset="0"/>
              </a:rPr>
              <a:t> had dus niet vastgezet mogen worden voor het verspreiden van informatie. </a:t>
            </a:r>
            <a:endParaRPr lang="en-NL" sz="2000" dirty="0">
              <a:solidFill>
                <a:schemeClr val="bg1"/>
              </a:solidFill>
              <a:latin typeface="Amnesty Trade Gothic Cn" panose="020B0506040303020004" pitchFamily="34" charset="0"/>
            </a:endParaRPr>
          </a:p>
        </p:txBody>
      </p:sp>
    </p:spTree>
    <p:extLst>
      <p:ext uri="{BB962C8B-B14F-4D97-AF65-F5344CB8AC3E}">
        <p14:creationId xmlns:p14="http://schemas.microsoft.com/office/powerpoint/2010/main" val="7489315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a 1" title="Aangeklaagd voor protest tegen de oorlog - Write for Rights">
            <a:hlinkClick r:id="" action="ppaction://media"/>
            <a:extLst>
              <a:ext uri="{FF2B5EF4-FFF2-40B4-BE49-F238E27FC236}">
                <a16:creationId xmlns:a16="http://schemas.microsoft.com/office/drawing/2014/main" id="{1152FABB-E50C-9014-ECBD-B396123C719E}"/>
              </a:ext>
            </a:extLst>
          </p:cNvPr>
          <p:cNvPicPr>
            <a:picLocks noRot="1" noChangeAspect="1"/>
          </p:cNvPicPr>
          <p:nvPr>
            <a:videoFile r:link="rId1"/>
          </p:nvPr>
        </p:nvPicPr>
        <p:blipFill>
          <a:blip r:embed="rId3"/>
          <a:stretch>
            <a:fillRect/>
          </a:stretch>
        </p:blipFill>
        <p:spPr>
          <a:xfrm>
            <a:off x="1791137" y="950968"/>
            <a:ext cx="6205483" cy="5153135"/>
          </a:xfrm>
          <a:prstGeom prst="rect">
            <a:avLst/>
          </a:prstGeom>
        </p:spPr>
      </p:pic>
    </p:spTree>
    <p:extLst>
      <p:ext uri="{BB962C8B-B14F-4D97-AF65-F5344CB8AC3E}">
        <p14:creationId xmlns:p14="http://schemas.microsoft.com/office/powerpoint/2010/main" val="1068241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796571D-9E62-253A-4D90-2025AE52AD44}"/>
              </a:ext>
            </a:extLst>
          </p:cNvPr>
          <p:cNvSpPr>
            <a:spLocks noGrp="1"/>
          </p:cNvSpPr>
          <p:nvPr>
            <p:ph type="title"/>
          </p:nvPr>
        </p:nvSpPr>
        <p:spPr>
          <a:xfrm>
            <a:off x="549965" y="1132697"/>
            <a:ext cx="5741504" cy="1325563"/>
          </a:xfrm>
        </p:spPr>
        <p:txBody>
          <a:bodyPr>
            <a:normAutofit/>
          </a:bodyPr>
          <a:lstStyle/>
          <a:p>
            <a:r>
              <a:rPr lang="en-GB" dirty="0" err="1">
                <a:latin typeface="Amnesty Trade Gothic Cn" panose="020B0506040303020004" pitchFamily="34" charset="0"/>
              </a:rPr>
              <a:t>Yren</a:t>
            </a:r>
            <a:r>
              <a:rPr lang="en-GB" dirty="0">
                <a:latin typeface="Amnesty Trade Gothic Cn" panose="020B0506040303020004" pitchFamily="34" charset="0"/>
              </a:rPr>
              <a:t> </a:t>
            </a:r>
            <a:r>
              <a:rPr lang="en-GB" dirty="0" err="1">
                <a:latin typeface="Amnesty Trade Gothic Cn" panose="020B0506040303020004" pitchFamily="34" charset="0"/>
              </a:rPr>
              <a:t>Rotela</a:t>
            </a:r>
            <a:r>
              <a:rPr lang="en-GB" dirty="0">
                <a:latin typeface="Amnesty Trade Gothic Cn" panose="020B0506040303020004" pitchFamily="34" charset="0"/>
              </a:rPr>
              <a:t> &amp; </a:t>
            </a:r>
            <a:br>
              <a:rPr lang="en-GB" dirty="0">
                <a:latin typeface="Amnesty Trade Gothic Cn" panose="020B0506040303020004" pitchFamily="34" charset="0"/>
              </a:rPr>
            </a:br>
            <a:r>
              <a:rPr lang="en-GB" dirty="0">
                <a:latin typeface="Amnesty Trade Gothic Cn" panose="020B0506040303020004" pitchFamily="34" charset="0"/>
              </a:rPr>
              <a:t>Mariana </a:t>
            </a:r>
            <a:r>
              <a:rPr lang="en-GB" dirty="0" err="1">
                <a:latin typeface="Amnesty Trade Gothic Cn" panose="020B0506040303020004" pitchFamily="34" charset="0"/>
              </a:rPr>
              <a:t>Sepúlveda</a:t>
            </a:r>
            <a:endParaRPr lang="en-NL" dirty="0">
              <a:latin typeface="Amnesty Trade Gothic Cn" panose="020B0506040303020004" pitchFamily="34" charset="0"/>
            </a:endParaRPr>
          </a:p>
        </p:txBody>
      </p:sp>
      <p:sp>
        <p:nvSpPr>
          <p:cNvPr id="7" name="Content Placeholder 6">
            <a:extLst>
              <a:ext uri="{FF2B5EF4-FFF2-40B4-BE49-F238E27FC236}">
                <a16:creationId xmlns:a16="http://schemas.microsoft.com/office/drawing/2014/main" id="{81208A8E-FDFF-8F46-75EB-F01697F036D9}"/>
              </a:ext>
            </a:extLst>
          </p:cNvPr>
          <p:cNvSpPr>
            <a:spLocks noGrp="1"/>
          </p:cNvSpPr>
          <p:nvPr>
            <p:ph idx="1"/>
          </p:nvPr>
        </p:nvSpPr>
        <p:spPr>
          <a:xfrm>
            <a:off x="549965" y="2471044"/>
            <a:ext cx="5741504" cy="2412683"/>
          </a:xfrm>
        </p:spPr>
        <p:txBody>
          <a:bodyPr vert="horz" lIns="91440" tIns="45720" rIns="91440" bIns="45720" rtlCol="0" anchor="t">
            <a:normAutofit fontScale="92500" lnSpcReduction="10000"/>
          </a:bodyPr>
          <a:lstStyle/>
          <a:p>
            <a:pPr marL="0" indent="0">
              <a:buNone/>
            </a:pPr>
            <a:r>
              <a:rPr lang="nl-NL" sz="2400" dirty="0" err="1">
                <a:latin typeface="Amnesty Trade Gothic Cn" panose="020B0506040303020004" pitchFamily="34" charset="0"/>
                <a:cs typeface="Calibri"/>
              </a:rPr>
              <a:t>Yren</a:t>
            </a:r>
            <a:r>
              <a:rPr lang="nl-NL" sz="2400" dirty="0">
                <a:latin typeface="Amnesty Trade Gothic Cn" panose="020B0506040303020004" pitchFamily="34" charset="0"/>
                <a:cs typeface="Calibri"/>
              </a:rPr>
              <a:t> en </a:t>
            </a:r>
            <a:r>
              <a:rPr lang="nl-NL" sz="2400" dirty="0" err="1">
                <a:latin typeface="Amnesty Trade Gothic Cn" panose="020B0506040303020004" pitchFamily="34" charset="0"/>
                <a:cs typeface="Calibri"/>
              </a:rPr>
              <a:t>Mariana</a:t>
            </a:r>
            <a:r>
              <a:rPr lang="nl-NL" sz="2400" dirty="0">
                <a:latin typeface="Amnesty Trade Gothic Cn" panose="020B0506040303020004" pitchFamily="34" charset="0"/>
                <a:cs typeface="Calibri"/>
              </a:rPr>
              <a:t> zijn transvrouwen en voeren al jaren strijd om hun namen te mogen veranderen. </a:t>
            </a:r>
          </a:p>
          <a:p>
            <a:pPr marL="0" indent="0">
              <a:buNone/>
            </a:pPr>
            <a:r>
              <a:rPr lang="nl-NL" sz="2400" dirty="0">
                <a:latin typeface="Amnesty Trade Gothic Cn" panose="020B0506040303020004" pitchFamily="34" charset="0"/>
                <a:cs typeface="Calibri"/>
              </a:rPr>
              <a:t>In Paraguay mogen mensen die transgender zijn namelijk hun naam niet laten veranderen en dus kunnen ze geen diploma’s krijgen op de naam die ze gekozen hebben. Dat maakt het vinden van een baan heel lastig. Daarnaast hebben transgenders in Paraguay te maken</a:t>
            </a:r>
            <a:r>
              <a:rPr lang="nl-NL" sz="2400" dirty="0">
                <a:latin typeface="Amnesty Trade Gothic Cn" panose="020B0506040303020004" pitchFamily="34" charset="0"/>
              </a:rPr>
              <a:t> met intimidatie, geweld en discriminatie.</a:t>
            </a:r>
          </a:p>
        </p:txBody>
      </p:sp>
      <p:sp>
        <p:nvSpPr>
          <p:cNvPr id="2" name="Content Placeholder 6">
            <a:extLst>
              <a:ext uri="{FF2B5EF4-FFF2-40B4-BE49-F238E27FC236}">
                <a16:creationId xmlns:a16="http://schemas.microsoft.com/office/drawing/2014/main" id="{272D048A-55B2-B857-A4B5-5EE479047F6D}"/>
              </a:ext>
            </a:extLst>
          </p:cNvPr>
          <p:cNvSpPr txBox="1">
            <a:spLocks/>
          </p:cNvSpPr>
          <p:nvPr/>
        </p:nvSpPr>
        <p:spPr>
          <a:xfrm>
            <a:off x="549965" y="5062521"/>
            <a:ext cx="5741504" cy="1174993"/>
          </a:xfrm>
          <a:prstGeom prst="rect">
            <a:avLst/>
          </a:prstGeom>
          <a:solidFill>
            <a:schemeClr val="tx1"/>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mnesty Trade Gothic" panose="020B05030403030200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mnesty Trade Gothic" panose="020B05030403030200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mnesty Trade Gothic" panose="020B05030403030200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nesty Trade Gothic" panose="020B05030403030200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nesty Trade Gothic" panose="020B05030403030200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700" dirty="0">
                <a:solidFill>
                  <a:schemeClr val="bg1"/>
                </a:solidFill>
                <a:latin typeface="Amnesty Trade Gothic Cn" panose="020B0506040303020004" pitchFamily="34" charset="0"/>
              </a:rPr>
              <a:t>In </a:t>
            </a:r>
            <a:r>
              <a:rPr lang="nl-NL" sz="1700" b="1" dirty="0">
                <a:solidFill>
                  <a:schemeClr val="bg1"/>
                </a:solidFill>
                <a:latin typeface="Amnesty Trade Gothic Cn" panose="020B0506040303020004" pitchFamily="34" charset="0"/>
              </a:rPr>
              <a:t>Artikel 6 </a:t>
            </a:r>
            <a:r>
              <a:rPr lang="nl-NL" sz="1700" dirty="0">
                <a:solidFill>
                  <a:schemeClr val="bg1"/>
                </a:solidFill>
                <a:latin typeface="Amnesty Trade Gothic Cn" panose="020B0506040303020004" pitchFamily="34" charset="0"/>
              </a:rPr>
              <a:t>staat dat je </a:t>
            </a:r>
            <a:r>
              <a:rPr lang="nl-NL" sz="1700" b="1" dirty="0">
                <a:solidFill>
                  <a:schemeClr val="bg1"/>
                </a:solidFill>
                <a:latin typeface="Amnesty Trade Gothic Cn" panose="020B0506040303020004" pitchFamily="34" charset="0"/>
              </a:rPr>
              <a:t>recht hebt op je eigen identiteit </a:t>
            </a:r>
            <a:r>
              <a:rPr lang="nl-NL" sz="1700" dirty="0">
                <a:solidFill>
                  <a:schemeClr val="bg1"/>
                </a:solidFill>
                <a:latin typeface="Amnesty Trade Gothic Cn" panose="020B0506040303020004" pitchFamily="34" charset="0"/>
              </a:rPr>
              <a:t>en dat het land waarin je woont dit ook moet erkennen. </a:t>
            </a:r>
          </a:p>
          <a:p>
            <a:pPr marL="0" indent="0" algn="ctr">
              <a:buFont typeface="Arial" panose="020B0604020202020204" pitchFamily="34" charset="0"/>
              <a:buNone/>
            </a:pPr>
            <a:r>
              <a:rPr lang="nl-NL" sz="1700" dirty="0">
                <a:solidFill>
                  <a:schemeClr val="bg1"/>
                </a:solidFill>
                <a:latin typeface="Amnesty Trade Gothic Cn" panose="020B0506040303020004" pitchFamily="34" charset="0"/>
              </a:rPr>
              <a:t>Dit recht wordt in Paraguay geschonden. Daarom maken </a:t>
            </a:r>
            <a:r>
              <a:rPr lang="nl-NL" sz="1700" dirty="0" err="1">
                <a:solidFill>
                  <a:schemeClr val="bg1"/>
                </a:solidFill>
                <a:latin typeface="Amnesty Trade Gothic Cn" panose="020B0506040303020004" pitchFamily="34" charset="0"/>
              </a:rPr>
              <a:t>Yren</a:t>
            </a:r>
            <a:r>
              <a:rPr lang="nl-NL" sz="1700" dirty="0">
                <a:solidFill>
                  <a:schemeClr val="bg1"/>
                </a:solidFill>
                <a:latin typeface="Amnesty Trade Gothic Cn" panose="020B0506040303020004" pitchFamily="34" charset="0"/>
              </a:rPr>
              <a:t> en </a:t>
            </a:r>
            <a:r>
              <a:rPr lang="nl-NL" sz="1700" dirty="0" err="1">
                <a:solidFill>
                  <a:schemeClr val="bg1"/>
                </a:solidFill>
                <a:latin typeface="Amnesty Trade Gothic Cn" panose="020B0506040303020004" pitchFamily="34" charset="0"/>
              </a:rPr>
              <a:t>Mariana</a:t>
            </a:r>
            <a:r>
              <a:rPr lang="nl-NL" sz="1700" dirty="0">
                <a:solidFill>
                  <a:schemeClr val="bg1"/>
                </a:solidFill>
                <a:latin typeface="Amnesty Trade Gothic Cn" panose="020B0506040303020004" pitchFamily="34" charset="0"/>
              </a:rPr>
              <a:t> gebruik van hun recht op demonstratie. </a:t>
            </a:r>
            <a:endParaRPr lang="en-NL" sz="1700" dirty="0">
              <a:solidFill>
                <a:schemeClr val="bg1"/>
              </a:solidFill>
              <a:latin typeface="Amnesty Trade Gothic Cn" panose="020B0506040303020004" pitchFamily="34" charset="0"/>
            </a:endParaRPr>
          </a:p>
        </p:txBody>
      </p:sp>
    </p:spTree>
    <p:extLst>
      <p:ext uri="{BB962C8B-B14F-4D97-AF65-F5344CB8AC3E}">
        <p14:creationId xmlns:p14="http://schemas.microsoft.com/office/powerpoint/2010/main" val="41568539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media 3" title="Yren en Mariana strijden voor gelijkheid - Write for Rights">
            <a:hlinkClick r:id="" action="ppaction://media"/>
            <a:extLst>
              <a:ext uri="{FF2B5EF4-FFF2-40B4-BE49-F238E27FC236}">
                <a16:creationId xmlns:a16="http://schemas.microsoft.com/office/drawing/2014/main" id="{6E44843D-A46B-EFD2-B33B-4802B80AC725}"/>
              </a:ext>
            </a:extLst>
          </p:cNvPr>
          <p:cNvPicPr>
            <a:picLocks noRot="1" noChangeAspect="1"/>
          </p:cNvPicPr>
          <p:nvPr>
            <a:videoFile r:link="rId1"/>
          </p:nvPr>
        </p:nvPicPr>
        <p:blipFill>
          <a:blip r:embed="rId3"/>
          <a:stretch>
            <a:fillRect/>
          </a:stretch>
        </p:blipFill>
        <p:spPr>
          <a:xfrm>
            <a:off x="1659759" y="990382"/>
            <a:ext cx="6047827" cy="5113720"/>
          </a:xfrm>
          <a:prstGeom prst="rect">
            <a:avLst/>
          </a:prstGeom>
        </p:spPr>
      </p:pic>
    </p:spTree>
    <p:extLst>
      <p:ext uri="{BB962C8B-B14F-4D97-AF65-F5344CB8AC3E}">
        <p14:creationId xmlns:p14="http://schemas.microsoft.com/office/powerpoint/2010/main" val="1452052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7742A1-51F1-03EE-0A1D-2794F57D904C}"/>
              </a:ext>
            </a:extLst>
          </p:cNvPr>
          <p:cNvSpPr>
            <a:spLocks noGrp="1"/>
          </p:cNvSpPr>
          <p:nvPr>
            <p:ph type="title"/>
          </p:nvPr>
        </p:nvSpPr>
        <p:spPr>
          <a:xfrm>
            <a:off x="6096000" y="1593130"/>
            <a:ext cx="5741504" cy="768655"/>
          </a:xfrm>
        </p:spPr>
        <p:txBody>
          <a:bodyPr>
            <a:normAutofit/>
          </a:bodyPr>
          <a:lstStyle/>
          <a:p>
            <a:r>
              <a:rPr lang="en-GB" dirty="0">
                <a:latin typeface="Amnesty Trade Gothic Cn" panose="020B0506040303020004" pitchFamily="34" charset="0"/>
              </a:rPr>
              <a:t>Luis Manuel Otero </a:t>
            </a:r>
            <a:r>
              <a:rPr lang="en-GB" dirty="0" err="1">
                <a:latin typeface="Amnesty Trade Gothic Cn" panose="020B0506040303020004" pitchFamily="34" charset="0"/>
              </a:rPr>
              <a:t>Alcántara</a:t>
            </a:r>
            <a:endParaRPr lang="en-NL" dirty="0">
              <a:latin typeface="Amnesty Trade Gothic Cn" panose="020B0506040303020004" pitchFamily="34" charset="0"/>
            </a:endParaRPr>
          </a:p>
        </p:txBody>
      </p:sp>
      <p:sp>
        <p:nvSpPr>
          <p:cNvPr id="4" name="Content Placeholder 3">
            <a:extLst>
              <a:ext uri="{FF2B5EF4-FFF2-40B4-BE49-F238E27FC236}">
                <a16:creationId xmlns:a16="http://schemas.microsoft.com/office/drawing/2014/main" id="{15F8EBDB-9751-38B3-E46F-4942EDD4367F}"/>
              </a:ext>
            </a:extLst>
          </p:cNvPr>
          <p:cNvSpPr>
            <a:spLocks noGrp="1"/>
          </p:cNvSpPr>
          <p:nvPr>
            <p:ph idx="1"/>
          </p:nvPr>
        </p:nvSpPr>
        <p:spPr>
          <a:xfrm>
            <a:off x="6096000" y="2435724"/>
            <a:ext cx="5741504" cy="1561241"/>
          </a:xfrm>
        </p:spPr>
        <p:txBody>
          <a:bodyPr vert="horz" lIns="91440" tIns="45720" rIns="91440" bIns="45720" rtlCol="0" anchor="t">
            <a:normAutofit lnSpcReduction="10000"/>
          </a:bodyPr>
          <a:lstStyle/>
          <a:p>
            <a:pPr marL="0" indent="0">
              <a:buNone/>
            </a:pPr>
            <a:r>
              <a:rPr lang="nl-NL" sz="2000" dirty="0">
                <a:latin typeface="Amnesty Trade Gothic Cn" panose="020B0506040303020004" pitchFamily="34" charset="0"/>
              </a:rPr>
              <a:t>Luis kreeg 5 jaar gevangenisstraf nadat hij een video online zette waarin hij zei dat hij deel zou gaan nemen aan een grote demonstratie in Cuba. </a:t>
            </a:r>
          </a:p>
          <a:p>
            <a:pPr marL="0" indent="0">
              <a:buNone/>
            </a:pPr>
            <a:r>
              <a:rPr lang="nl-NL" sz="2000" dirty="0">
                <a:latin typeface="Amnesty Trade Gothic Cn" panose="020B0506040303020004" pitchFamily="34" charset="0"/>
              </a:rPr>
              <a:t>In Cuba is er een wet die bepaalt wat mensen wel en niet mogen maken en zeggen. Daar is Luis het niet mee eens. </a:t>
            </a:r>
          </a:p>
          <a:p>
            <a:pPr marL="0" indent="0">
              <a:buNone/>
            </a:pPr>
            <a:endParaRPr lang="nl-NL" sz="1700" dirty="0"/>
          </a:p>
          <a:p>
            <a:pPr marL="0" indent="0">
              <a:buNone/>
            </a:pPr>
            <a:endParaRPr lang="nl-NL" sz="1700" dirty="0"/>
          </a:p>
          <a:p>
            <a:pPr marL="0" indent="0">
              <a:buNone/>
            </a:pPr>
            <a:endParaRPr lang="en-NL" sz="1700" dirty="0"/>
          </a:p>
        </p:txBody>
      </p:sp>
      <p:sp>
        <p:nvSpPr>
          <p:cNvPr id="2" name="Content Placeholder 3">
            <a:extLst>
              <a:ext uri="{FF2B5EF4-FFF2-40B4-BE49-F238E27FC236}">
                <a16:creationId xmlns:a16="http://schemas.microsoft.com/office/drawing/2014/main" id="{883754AC-92E2-8EE0-3B25-8D5F9992B527}"/>
              </a:ext>
            </a:extLst>
          </p:cNvPr>
          <p:cNvSpPr txBox="1">
            <a:spLocks/>
          </p:cNvSpPr>
          <p:nvPr/>
        </p:nvSpPr>
        <p:spPr>
          <a:xfrm>
            <a:off x="6096000" y="3996965"/>
            <a:ext cx="5423555" cy="886120"/>
          </a:xfrm>
          <a:prstGeom prst="rect">
            <a:avLst/>
          </a:prstGeom>
          <a:solidFill>
            <a:schemeClr val="tx1"/>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mnesty Trade Gothic" panose="020B05030403030200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mnesty Trade Gothic" panose="020B05030403030200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mnesty Trade Gothic" panose="020B05030403030200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nesty Trade Gothic" panose="020B05030403030200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nesty Trade Gothic" panose="020B05030403030200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700" dirty="0">
                <a:solidFill>
                  <a:schemeClr val="bg1"/>
                </a:solidFill>
                <a:latin typeface="Amnesty Trade Gothic Cn" panose="020B0506040303020004" pitchFamily="34" charset="0"/>
              </a:rPr>
              <a:t>Volgens </a:t>
            </a:r>
            <a:r>
              <a:rPr lang="nl-NL" sz="1700" b="1" dirty="0">
                <a:solidFill>
                  <a:schemeClr val="bg1"/>
                </a:solidFill>
                <a:latin typeface="Amnesty Trade Gothic Cn" panose="020B0506040303020004" pitchFamily="34" charset="0"/>
              </a:rPr>
              <a:t>artikel 19 </a:t>
            </a:r>
            <a:r>
              <a:rPr lang="nl-NL" sz="1700" dirty="0">
                <a:solidFill>
                  <a:schemeClr val="bg1"/>
                </a:solidFill>
                <a:latin typeface="Amnesty Trade Gothic Cn" panose="020B0506040303020004" pitchFamily="34" charset="0"/>
              </a:rPr>
              <a:t>van de </a:t>
            </a:r>
            <a:r>
              <a:rPr lang="nl-NL" sz="1700" b="1" dirty="0">
                <a:solidFill>
                  <a:schemeClr val="bg1"/>
                </a:solidFill>
                <a:latin typeface="Amnesty Trade Gothic Cn" panose="020B0506040303020004" pitchFamily="34" charset="0"/>
              </a:rPr>
              <a:t>Universele Verklaring van de Rechten van de Mens</a:t>
            </a:r>
            <a:r>
              <a:rPr lang="nl-NL" sz="1700" dirty="0">
                <a:solidFill>
                  <a:schemeClr val="bg1"/>
                </a:solidFill>
                <a:latin typeface="Amnesty Trade Gothic Cn" panose="020B0506040303020004" pitchFamily="34" charset="0"/>
              </a:rPr>
              <a:t> heb je het recht om uit te komen voor je eigen mening en dus hadden ze Luis nooit op mogen pakken. </a:t>
            </a:r>
          </a:p>
          <a:p>
            <a:pPr marL="0" indent="0">
              <a:buFont typeface="Arial" panose="020B0604020202020204" pitchFamily="34" charset="0"/>
              <a:buNone/>
            </a:pPr>
            <a:endParaRPr lang="nl-NL" sz="1700" dirty="0"/>
          </a:p>
          <a:p>
            <a:pPr marL="0" indent="0">
              <a:buFont typeface="Arial" panose="020B0604020202020204" pitchFamily="34" charset="0"/>
              <a:buNone/>
            </a:pPr>
            <a:endParaRPr lang="nl-NL" sz="1700" dirty="0"/>
          </a:p>
          <a:p>
            <a:pPr marL="0" indent="0">
              <a:buFont typeface="Arial" panose="020B0604020202020204" pitchFamily="34" charset="0"/>
              <a:buNone/>
            </a:pPr>
            <a:endParaRPr lang="en-NL" sz="1700" dirty="0"/>
          </a:p>
        </p:txBody>
      </p:sp>
    </p:spTree>
    <p:extLst>
      <p:ext uri="{BB962C8B-B14F-4D97-AF65-F5344CB8AC3E}">
        <p14:creationId xmlns:p14="http://schemas.microsoft.com/office/powerpoint/2010/main" val="3468554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a 1" title="Opgepakt vanwege zijn mening - Write for Rights">
            <a:hlinkClick r:id="" action="ppaction://media"/>
            <a:extLst>
              <a:ext uri="{FF2B5EF4-FFF2-40B4-BE49-F238E27FC236}">
                <a16:creationId xmlns:a16="http://schemas.microsoft.com/office/drawing/2014/main" id="{1BE244D5-CACC-660E-61A4-8CC3E9BC04E2}"/>
              </a:ext>
            </a:extLst>
          </p:cNvPr>
          <p:cNvPicPr>
            <a:picLocks noRot="1" noChangeAspect="1"/>
          </p:cNvPicPr>
          <p:nvPr>
            <a:videoFile r:link="rId1"/>
          </p:nvPr>
        </p:nvPicPr>
        <p:blipFill>
          <a:blip r:embed="rId3"/>
          <a:stretch>
            <a:fillRect/>
          </a:stretch>
        </p:blipFill>
        <p:spPr>
          <a:xfrm>
            <a:off x="1221477" y="674894"/>
            <a:ext cx="9749046" cy="5508211"/>
          </a:xfrm>
          <a:prstGeom prst="rect">
            <a:avLst/>
          </a:prstGeom>
        </p:spPr>
      </p:pic>
    </p:spTree>
    <p:extLst>
      <p:ext uri="{BB962C8B-B14F-4D97-AF65-F5344CB8AC3E}">
        <p14:creationId xmlns:p14="http://schemas.microsoft.com/office/powerpoint/2010/main" val="371220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NI26_Write for rights_Presentation" id="{46E47DBD-92FB-C64D-965C-C638C4BA2458}" vid="{16194BDC-9228-F249-B153-FAD024D6A139}"/>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1F06E9711FE5E419F4E1176E551A75A" ma:contentTypeVersion="18" ma:contentTypeDescription="Create a new document." ma:contentTypeScope="" ma:versionID="93ea7bfb0423db0904a5e113386e8c10">
  <xsd:schema xmlns:xsd="http://www.w3.org/2001/XMLSchema" xmlns:xs="http://www.w3.org/2001/XMLSchema" xmlns:p="http://schemas.microsoft.com/office/2006/metadata/properties" xmlns:ns2="e3ef6810-5edc-4010-8ac5-5662b8b9199d" xmlns:ns3="bf249ecd-6919-40e3-99b7-13f982a6b9db" xmlns:ns4="138e79af-97e9-467e-b691-fc96845a5065" targetNamespace="http://schemas.microsoft.com/office/2006/metadata/properties" ma:root="true" ma:fieldsID="1edd1211eee96e42cfc26a2fa9feeccf" ns2:_="" ns3:_="" ns4:_="">
    <xsd:import namespace="e3ef6810-5edc-4010-8ac5-5662b8b9199d"/>
    <xsd:import namespace="bf249ecd-6919-40e3-99b7-13f982a6b9db"/>
    <xsd:import namespace="138e79af-97e9-467e-b691-fc96845a506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4: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ef6810-5edc-4010-8ac5-5662b8b919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498aaf55-db08-4835-90a1-c58ae7bb5e2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f249ecd-6919-40e3-99b7-13f982a6b9d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38e79af-97e9-467e-b691-fc96845a5065"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64d8689f-c83f-4567-853b-ab39a6a01d1d}" ma:internalName="TaxCatchAll" ma:showField="CatchAllData" ma:web="bf249ecd-6919-40e3-99b7-13f982a6b9d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3ef6810-5edc-4010-8ac5-5662b8b9199d">
      <Terms xmlns="http://schemas.microsoft.com/office/infopath/2007/PartnerControls"/>
    </lcf76f155ced4ddcb4097134ff3c332f>
    <TaxCatchAll xmlns="138e79af-97e9-467e-b691-fc96845a5065" xsi:nil="true"/>
  </documentManagement>
</p:properties>
</file>

<file path=customXml/itemProps1.xml><?xml version="1.0" encoding="utf-8"?>
<ds:datastoreItem xmlns:ds="http://schemas.openxmlformats.org/officeDocument/2006/customXml" ds:itemID="{3560A361-7C7C-4509-A85F-9FF46AA0BB0F}"/>
</file>

<file path=customXml/itemProps2.xml><?xml version="1.0" encoding="utf-8"?>
<ds:datastoreItem xmlns:ds="http://schemas.openxmlformats.org/officeDocument/2006/customXml" ds:itemID="{9F2B9344-494E-4AF0-9C4D-F59B54DF8778}"/>
</file>

<file path=customXml/itemProps3.xml><?xml version="1.0" encoding="utf-8"?>
<ds:datastoreItem xmlns:ds="http://schemas.openxmlformats.org/officeDocument/2006/customXml" ds:itemID="{6207DBC7-9B2A-42AB-A9CB-77F4BAA2E646}"/>
</file>

<file path=docProps/app.xml><?xml version="1.0" encoding="utf-8"?>
<Properties xmlns="http://schemas.openxmlformats.org/officeDocument/2006/extended-properties" xmlns:vt="http://schemas.openxmlformats.org/officeDocument/2006/docPropsVTypes">
  <Template>AMNI26_Write for rights_PresentationV2</Template>
  <TotalTime>4065</TotalTime>
  <Words>1380</Words>
  <Application>Microsoft Office PowerPoint</Application>
  <PresentationFormat>Breedbeeld</PresentationFormat>
  <Paragraphs>104</Paragraphs>
  <Slides>25</Slides>
  <Notes>9</Notes>
  <HiddenSlides>0</HiddenSlides>
  <MMClips>5</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25</vt:i4>
      </vt:variant>
    </vt:vector>
  </HeadingPairs>
  <TitlesOfParts>
    <vt:vector size="31" baseType="lpstr">
      <vt:lpstr>Amnesty Trade Gothic</vt:lpstr>
      <vt:lpstr>Amnesty Trade Gothic Cn</vt:lpstr>
      <vt:lpstr>Arial</vt:lpstr>
      <vt:lpstr>Calibri</vt:lpstr>
      <vt:lpstr>Calibri Light</vt:lpstr>
      <vt:lpstr>Kantoorthema</vt:lpstr>
      <vt:lpstr>PowerPoint-presentatie</vt:lpstr>
      <vt:lpstr>Inhoud van de les</vt:lpstr>
      <vt:lpstr>PowerPoint-presentatie</vt:lpstr>
      <vt:lpstr>Aleksandra Skochilenko</vt:lpstr>
      <vt:lpstr>PowerPoint-presentatie</vt:lpstr>
      <vt:lpstr>Yren Rotela &amp;  Mariana Sepúlveda</vt:lpstr>
      <vt:lpstr>PowerPoint-presentatie</vt:lpstr>
      <vt:lpstr>Luis Manuel Otero Alcántara</vt:lpstr>
      <vt:lpstr>PowerPoint-presentatie</vt:lpstr>
      <vt:lpstr>Nasser Zefzafi</vt:lpstr>
      <vt:lpstr>PowerPoint-presentatie</vt:lpstr>
      <vt:lpstr>PowerPoint-presentatie</vt:lpstr>
      <vt:lpstr>PowerPoint-presentatie</vt:lpstr>
      <vt:lpstr>PowerPoint-presentatie</vt:lpstr>
      <vt:lpstr>Het verhaal van Dipti</vt:lpstr>
      <vt:lpstr>Gebeurtenis 1</vt:lpstr>
      <vt:lpstr>Gebeurtenis 2</vt:lpstr>
      <vt:lpstr>Gebeurtenis 3</vt:lpstr>
      <vt:lpstr>PowerPoint-presentatie</vt:lpstr>
      <vt:lpstr>Het demonstratierecht in Nederland</vt:lpstr>
      <vt:lpstr>[……]protest in Nederland</vt:lpstr>
      <vt:lpstr>Spelregels over demonstratierecht</vt:lpstr>
      <vt:lpstr>Kijk de video over demonstratierecht</vt:lpstr>
      <vt:lpstr>PowerPoint-presentatie</vt:lpstr>
      <vt:lpstr>Social media post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Gemma Molenaar</dc:creator>
  <cp:lastModifiedBy>Gemma Molenaar</cp:lastModifiedBy>
  <cp:revision>92</cp:revision>
  <dcterms:created xsi:type="dcterms:W3CDTF">2022-11-01T13:14:00Z</dcterms:created>
  <dcterms:modified xsi:type="dcterms:W3CDTF">2022-11-21T12:53:16Z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b085100-56a4-4662-94ad-723e9994b959_Enabled">
    <vt:lpwstr>true</vt:lpwstr>
  </property>
  <property fmtid="{D5CDD505-2E9C-101B-9397-08002B2CF9AE}" pid="3" name="MSIP_Label_ab085100-56a4-4662-94ad-723e9994b959_SetDate">
    <vt:lpwstr>2022-11-04T09:55:41Z</vt:lpwstr>
  </property>
  <property fmtid="{D5CDD505-2E9C-101B-9397-08002B2CF9AE}" pid="4" name="MSIP_Label_ab085100-56a4-4662-94ad-723e9994b959_Method">
    <vt:lpwstr>Standard</vt:lpwstr>
  </property>
  <property fmtid="{D5CDD505-2E9C-101B-9397-08002B2CF9AE}" pid="5" name="MSIP_Label_ab085100-56a4-4662-94ad-723e9994b959_Name">
    <vt:lpwstr>ab085100-56a4-4662-94ad-723e9994b959</vt:lpwstr>
  </property>
  <property fmtid="{D5CDD505-2E9C-101B-9397-08002B2CF9AE}" pid="6" name="MSIP_Label_ab085100-56a4-4662-94ad-723e9994b959_SiteId">
    <vt:lpwstr>c2dbf829-378d-44c1-b47a-1c043924ddf3</vt:lpwstr>
  </property>
  <property fmtid="{D5CDD505-2E9C-101B-9397-08002B2CF9AE}" pid="7" name="MSIP_Label_ab085100-56a4-4662-94ad-723e9994b959_ActionId">
    <vt:lpwstr>7621349a-835a-42a7-a6ec-38b694102289</vt:lpwstr>
  </property>
  <property fmtid="{D5CDD505-2E9C-101B-9397-08002B2CF9AE}" pid="8" name="MSIP_Label_ab085100-56a4-4662-94ad-723e9994b959_ContentBits">
    <vt:lpwstr>0</vt:lpwstr>
  </property>
  <property fmtid="{D5CDD505-2E9C-101B-9397-08002B2CF9AE}" pid="9" name="ContentTypeId">
    <vt:lpwstr>0x010100B1F06E9711FE5E419F4E1176E551A75A</vt:lpwstr>
  </property>
</Properties>
</file>