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8" r:id="rId2"/>
    <p:sldId id="271" r:id="rId3"/>
    <p:sldId id="256" r:id="rId4"/>
    <p:sldId id="260" r:id="rId5"/>
    <p:sldId id="275" r:id="rId6"/>
    <p:sldId id="274" r:id="rId7"/>
    <p:sldId id="263" r:id="rId8"/>
    <p:sldId id="264" r:id="rId9"/>
    <p:sldId id="272" r:id="rId10"/>
    <p:sldId id="266" r:id="rId11"/>
    <p:sldId id="273" r:id="rId12"/>
    <p:sldId id="269" r:id="rId13"/>
    <p:sldId id="270" r:id="rId14"/>
    <p:sldId id="276" r:id="rId15"/>
    <p:sldId id="400" r:id="rId16"/>
    <p:sldId id="399" r:id="rId1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CC4D55-5B26-4DA0-A59B-BA249FD714E5}" v="1" dt="2021-08-10T10:49:32.3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Dubbelman" userId="9c43db56-f421-44c5-8377-e1c5cee72ef9" providerId="ADAL" clId="{4ECC4D55-5B26-4DA0-A59B-BA249FD714E5}"/>
    <pc:docChg chg="undo custSel addSld delSld modSld sldOrd">
      <pc:chgData name="Laura Dubbelman" userId="9c43db56-f421-44c5-8377-e1c5cee72ef9" providerId="ADAL" clId="{4ECC4D55-5B26-4DA0-A59B-BA249FD714E5}" dt="2021-08-12T14:20:29.102" v="532" actId="20577"/>
      <pc:docMkLst>
        <pc:docMk/>
      </pc:docMkLst>
      <pc:sldChg chg="modSp mod">
        <pc:chgData name="Laura Dubbelman" userId="9c43db56-f421-44c5-8377-e1c5cee72ef9" providerId="ADAL" clId="{4ECC4D55-5B26-4DA0-A59B-BA249FD714E5}" dt="2021-08-10T10:48:20.581" v="24" actId="20577"/>
        <pc:sldMkLst>
          <pc:docMk/>
          <pc:sldMk cId="0" sldId="256"/>
        </pc:sldMkLst>
        <pc:spChg chg="mod">
          <ac:chgData name="Laura Dubbelman" userId="9c43db56-f421-44c5-8377-e1c5cee72ef9" providerId="ADAL" clId="{4ECC4D55-5B26-4DA0-A59B-BA249FD714E5}" dt="2021-08-10T10:48:20.581" v="24" actId="20577"/>
          <ac:spMkLst>
            <pc:docMk/>
            <pc:sldMk cId="0" sldId="256"/>
            <ac:spMk id="3080" creationId="{00000000-0000-0000-0000-000000000000}"/>
          </ac:spMkLst>
        </pc:spChg>
      </pc:sldChg>
      <pc:sldChg chg="modSp mod">
        <pc:chgData name="Laura Dubbelman" userId="9c43db56-f421-44c5-8377-e1c5cee72ef9" providerId="ADAL" clId="{4ECC4D55-5B26-4DA0-A59B-BA249FD714E5}" dt="2021-08-10T10:49:32.323" v="35" actId="14826"/>
        <pc:sldMkLst>
          <pc:docMk/>
          <pc:sldMk cId="1416874488" sldId="260"/>
        </pc:sldMkLst>
        <pc:spChg chg="mod">
          <ac:chgData name="Laura Dubbelman" userId="9c43db56-f421-44c5-8377-e1c5cee72ef9" providerId="ADAL" clId="{4ECC4D55-5B26-4DA0-A59B-BA249FD714E5}" dt="2021-08-10T10:48:53.718" v="34" actId="20577"/>
          <ac:spMkLst>
            <pc:docMk/>
            <pc:sldMk cId="1416874488" sldId="260"/>
            <ac:spMk id="2" creationId="{00000000-0000-0000-0000-000000000000}"/>
          </ac:spMkLst>
        </pc:spChg>
        <pc:picChg chg="mod">
          <ac:chgData name="Laura Dubbelman" userId="9c43db56-f421-44c5-8377-e1c5cee72ef9" providerId="ADAL" clId="{4ECC4D55-5B26-4DA0-A59B-BA249FD714E5}" dt="2021-08-10T10:49:32.323" v="35" actId="14826"/>
          <ac:picMkLst>
            <pc:docMk/>
            <pc:sldMk cId="1416874488" sldId="260"/>
            <ac:picMk id="8" creationId="{FA9FAF5D-840D-4867-BCCB-D7E83360B5D4}"/>
          </ac:picMkLst>
        </pc:picChg>
      </pc:sldChg>
      <pc:sldChg chg="modSp mod">
        <pc:chgData name="Laura Dubbelman" userId="9c43db56-f421-44c5-8377-e1c5cee72ef9" providerId="ADAL" clId="{4ECC4D55-5B26-4DA0-A59B-BA249FD714E5}" dt="2021-08-10T10:51:56.569" v="98" actId="20577"/>
        <pc:sldMkLst>
          <pc:docMk/>
          <pc:sldMk cId="279492259" sldId="266"/>
        </pc:sldMkLst>
        <pc:spChg chg="mod">
          <ac:chgData name="Laura Dubbelman" userId="9c43db56-f421-44c5-8377-e1c5cee72ef9" providerId="ADAL" clId="{4ECC4D55-5B26-4DA0-A59B-BA249FD714E5}" dt="2021-08-10T10:51:56.569" v="98" actId="20577"/>
          <ac:spMkLst>
            <pc:docMk/>
            <pc:sldMk cId="279492259" sldId="266"/>
            <ac:spMk id="13" creationId="{00000000-0000-0000-0000-000000000000}"/>
          </ac:spMkLst>
        </pc:spChg>
        <pc:spChg chg="mod">
          <ac:chgData name="Laura Dubbelman" userId="9c43db56-f421-44c5-8377-e1c5cee72ef9" providerId="ADAL" clId="{4ECC4D55-5B26-4DA0-A59B-BA249FD714E5}" dt="2021-08-10T10:51:22.996" v="61" actId="20577"/>
          <ac:spMkLst>
            <pc:docMk/>
            <pc:sldMk cId="279492259" sldId="266"/>
            <ac:spMk id="14" creationId="{00000000-0000-0000-0000-000000000000}"/>
          </ac:spMkLst>
        </pc:spChg>
      </pc:sldChg>
      <pc:sldChg chg="ord">
        <pc:chgData name="Laura Dubbelman" userId="9c43db56-f421-44c5-8377-e1c5cee72ef9" providerId="ADAL" clId="{4ECC4D55-5B26-4DA0-A59B-BA249FD714E5}" dt="2021-08-12T14:14:55.260" v="125" actId="20578"/>
        <pc:sldMkLst>
          <pc:docMk/>
          <pc:sldMk cId="129723478" sldId="273"/>
        </pc:sldMkLst>
      </pc:sldChg>
      <pc:sldChg chg="modSp mod">
        <pc:chgData name="Laura Dubbelman" userId="9c43db56-f421-44c5-8377-e1c5cee72ef9" providerId="ADAL" clId="{4ECC4D55-5B26-4DA0-A59B-BA249FD714E5}" dt="2021-08-10T10:50:26.378" v="46" actId="20577"/>
        <pc:sldMkLst>
          <pc:docMk/>
          <pc:sldMk cId="1569549574" sldId="274"/>
        </pc:sldMkLst>
        <pc:spChg chg="mod">
          <ac:chgData name="Laura Dubbelman" userId="9c43db56-f421-44c5-8377-e1c5cee72ef9" providerId="ADAL" clId="{4ECC4D55-5B26-4DA0-A59B-BA249FD714E5}" dt="2021-08-10T10:50:26.378" v="46" actId="20577"/>
          <ac:spMkLst>
            <pc:docMk/>
            <pc:sldMk cId="1569549574" sldId="274"/>
            <ac:spMk id="3080" creationId="{00000000-0000-0000-0000-000000000000}"/>
          </ac:spMkLst>
        </pc:spChg>
      </pc:sldChg>
      <pc:sldChg chg="modSp mod">
        <pc:chgData name="Laura Dubbelman" userId="9c43db56-f421-44c5-8377-e1c5cee72ef9" providerId="ADAL" clId="{4ECC4D55-5B26-4DA0-A59B-BA249FD714E5}" dt="2021-08-10T14:21:52.365" v="122" actId="14826"/>
        <pc:sldMkLst>
          <pc:docMk/>
          <pc:sldMk cId="3554152948" sldId="276"/>
        </pc:sldMkLst>
        <pc:spChg chg="mod">
          <ac:chgData name="Laura Dubbelman" userId="9c43db56-f421-44c5-8377-e1c5cee72ef9" providerId="ADAL" clId="{4ECC4D55-5B26-4DA0-A59B-BA249FD714E5}" dt="2021-08-10T14:21:40.629" v="121" actId="20577"/>
          <ac:spMkLst>
            <pc:docMk/>
            <pc:sldMk cId="3554152948" sldId="276"/>
            <ac:spMk id="3080" creationId="{00000000-0000-0000-0000-000000000000}"/>
          </ac:spMkLst>
        </pc:spChg>
        <pc:picChg chg="mod">
          <ac:chgData name="Laura Dubbelman" userId="9c43db56-f421-44c5-8377-e1c5cee72ef9" providerId="ADAL" clId="{4ECC4D55-5B26-4DA0-A59B-BA249FD714E5}" dt="2021-08-10T14:21:52.365" v="122" actId="14826"/>
          <ac:picMkLst>
            <pc:docMk/>
            <pc:sldMk cId="3554152948" sldId="276"/>
            <ac:picMk id="3" creationId="{00000000-0000-0000-0000-000000000000}"/>
          </ac:picMkLst>
        </pc:picChg>
      </pc:sldChg>
      <pc:sldChg chg="addSp delSp modSp add mod">
        <pc:chgData name="Laura Dubbelman" userId="9c43db56-f421-44c5-8377-e1c5cee72ef9" providerId="ADAL" clId="{4ECC4D55-5B26-4DA0-A59B-BA249FD714E5}" dt="2021-08-12T14:20:29.102" v="532" actId="20577"/>
        <pc:sldMkLst>
          <pc:docMk/>
          <pc:sldMk cId="2098425758" sldId="400"/>
        </pc:sldMkLst>
        <pc:spChg chg="del">
          <ac:chgData name="Laura Dubbelman" userId="9c43db56-f421-44c5-8377-e1c5cee72ef9" providerId="ADAL" clId="{4ECC4D55-5B26-4DA0-A59B-BA249FD714E5}" dt="2021-08-12T14:16:04.470" v="217" actId="478"/>
          <ac:spMkLst>
            <pc:docMk/>
            <pc:sldMk cId="2098425758" sldId="400"/>
            <ac:spMk id="2" creationId="{00000000-0000-0000-0000-000000000000}"/>
          </ac:spMkLst>
        </pc:spChg>
        <pc:spChg chg="mod">
          <ac:chgData name="Laura Dubbelman" userId="9c43db56-f421-44c5-8377-e1c5cee72ef9" providerId="ADAL" clId="{4ECC4D55-5B26-4DA0-A59B-BA249FD714E5}" dt="2021-08-12T14:15:08.865" v="128" actId="20577"/>
          <ac:spMkLst>
            <pc:docMk/>
            <pc:sldMk cId="2098425758" sldId="400"/>
            <ac:spMk id="13" creationId="{00000000-0000-0000-0000-000000000000}"/>
          </ac:spMkLst>
        </pc:spChg>
        <pc:spChg chg="del mod">
          <ac:chgData name="Laura Dubbelman" userId="9c43db56-f421-44c5-8377-e1c5cee72ef9" providerId="ADAL" clId="{4ECC4D55-5B26-4DA0-A59B-BA249FD714E5}" dt="2021-08-12T14:16:02.169" v="216" actId="478"/>
          <ac:spMkLst>
            <pc:docMk/>
            <pc:sldMk cId="2098425758" sldId="400"/>
            <ac:spMk id="15" creationId="{00000000-0000-0000-0000-000000000000}"/>
          </ac:spMkLst>
        </pc:spChg>
        <pc:spChg chg="add mod">
          <ac:chgData name="Laura Dubbelman" userId="9c43db56-f421-44c5-8377-e1c5cee72ef9" providerId="ADAL" clId="{4ECC4D55-5B26-4DA0-A59B-BA249FD714E5}" dt="2021-08-12T14:20:29.102" v="532" actId="20577"/>
          <ac:spMkLst>
            <pc:docMk/>
            <pc:sldMk cId="2098425758" sldId="400"/>
            <ac:spMk id="17" creationId="{74FDA4D0-9022-4E87-938A-67A5EC7E78C2}"/>
          </ac:spMkLst>
        </pc:spChg>
        <pc:spChg chg="mod">
          <ac:chgData name="Laura Dubbelman" userId="9c43db56-f421-44c5-8377-e1c5cee72ef9" providerId="ADAL" clId="{4ECC4D55-5B26-4DA0-A59B-BA249FD714E5}" dt="2021-08-12T14:15:31.651" v="211" actId="20577"/>
          <ac:spMkLst>
            <pc:docMk/>
            <pc:sldMk cId="2098425758" sldId="400"/>
            <ac:spMk id="3077" creationId="{00000000-0000-0000-0000-000000000000}"/>
          </ac:spMkLst>
        </pc:spChg>
        <pc:spChg chg="del">
          <ac:chgData name="Laura Dubbelman" userId="9c43db56-f421-44c5-8377-e1c5cee72ef9" providerId="ADAL" clId="{4ECC4D55-5B26-4DA0-A59B-BA249FD714E5}" dt="2021-08-12T14:16:06.591" v="218" actId="478"/>
          <ac:spMkLst>
            <pc:docMk/>
            <pc:sldMk cId="2098425758" sldId="400"/>
            <ac:spMk id="3080" creationId="{00000000-0000-0000-0000-000000000000}"/>
          </ac:spMkLst>
        </pc:spChg>
        <pc:picChg chg="del">
          <ac:chgData name="Laura Dubbelman" userId="9c43db56-f421-44c5-8377-e1c5cee72ef9" providerId="ADAL" clId="{4ECC4D55-5B26-4DA0-A59B-BA249FD714E5}" dt="2021-08-12T14:15:54.803" v="212" actId="478"/>
          <ac:picMkLst>
            <pc:docMk/>
            <pc:sldMk cId="2098425758" sldId="400"/>
            <ac:picMk id="3" creationId="{00000000-0000-0000-0000-000000000000}"/>
          </ac:picMkLst>
        </pc:picChg>
        <pc:picChg chg="del">
          <ac:chgData name="Laura Dubbelman" userId="9c43db56-f421-44c5-8377-e1c5cee72ef9" providerId="ADAL" clId="{4ECC4D55-5B26-4DA0-A59B-BA249FD714E5}" dt="2021-08-12T14:15:57.325" v="214" actId="478"/>
          <ac:picMkLst>
            <pc:docMk/>
            <pc:sldMk cId="2098425758" sldId="400"/>
            <ac:picMk id="7" creationId="{BE7857B9-24CB-4CB7-A492-C9E1CA5E13DB}"/>
          </ac:picMkLst>
        </pc:picChg>
        <pc:picChg chg="del">
          <ac:chgData name="Laura Dubbelman" userId="9c43db56-f421-44c5-8377-e1c5cee72ef9" providerId="ADAL" clId="{4ECC4D55-5B26-4DA0-A59B-BA249FD714E5}" dt="2021-08-12T14:15:56.207" v="213" actId="478"/>
          <ac:picMkLst>
            <pc:docMk/>
            <pc:sldMk cId="2098425758" sldId="400"/>
            <ac:picMk id="10" creationId="{B08BC48D-B92F-4E25-BF35-506A98FF706D}"/>
          </ac:picMkLst>
        </pc:picChg>
      </pc:sldChg>
      <pc:sldChg chg="add del">
        <pc:chgData name="Laura Dubbelman" userId="9c43db56-f421-44c5-8377-e1c5cee72ef9" providerId="ADAL" clId="{4ECC4D55-5B26-4DA0-A59B-BA249FD714E5}" dt="2021-08-12T14:16:10.031" v="220"/>
        <pc:sldMkLst>
          <pc:docMk/>
          <pc:sldMk cId="2385624979" sldId="40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CD435-8DDD-4375-81D0-C695689ED7AD}" type="datetimeFigureOut">
              <a:rPr lang="nl-NL" smtClean="0"/>
              <a:t>12-8-2021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364A3-7A45-404B-90B6-E3AEBC63932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470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364A3-7A45-404B-90B6-E3AEBC63932C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1930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364A3-7A45-404B-90B6-E3AEBC63932C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5296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364A3-7A45-404B-90B6-E3AEBC63932C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9676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364A3-7A45-404B-90B6-E3AEBC63932C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5889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63171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6D8CB-7243-3C4A-AB4B-BAB539489C7A}" type="datetimeFigureOut">
              <a:rPr lang="en-US"/>
              <a:pPr>
                <a:defRPr/>
              </a:pPr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2F1D-ACB9-004F-9FE8-36176C44C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03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54F86-71BF-884D-B574-96C63ADAD8B6}" type="datetimeFigureOut">
              <a:rPr lang="en-US"/>
              <a:pPr>
                <a:defRPr/>
              </a:pPr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F0A03-F05C-8547-8087-675307857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67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A7C38-F759-0F40-9261-499DBB54E950}" type="datetimeFigureOut">
              <a:rPr lang="en-US"/>
              <a:pPr>
                <a:defRPr/>
              </a:pPr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4B222-B367-DB44-A569-651841FB1A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60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52A9D-8F9E-2546-89DD-B4DA600BC9C9}" type="datetimeFigureOut">
              <a:rPr lang="en-US"/>
              <a:pPr>
                <a:defRPr/>
              </a:pPr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F92B9-C65E-B343-9FB6-1E6016D2F6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59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8DA16-C59C-394E-B164-736C2099B40D}" type="datetimeFigureOut">
              <a:rPr lang="en-US"/>
              <a:pPr>
                <a:defRPr/>
              </a:pPr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55DD8-6CD1-D045-9E3D-897827D02B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76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667F4-4E71-D146-B2E7-47DA06025908}" type="datetimeFigureOut">
              <a:rPr lang="en-US"/>
              <a:pPr>
                <a:defRPr/>
              </a:pPr>
              <a:t>8/12/2021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180C3-9D5C-8343-996E-C8F0D0985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58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5A7BB-7E05-4C4C-9029-B3FD674E15FC}" type="datetimeFigureOut">
              <a:rPr lang="en-US"/>
              <a:pPr>
                <a:defRPr/>
              </a:pPr>
              <a:t>8/12/2021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B7A3B-D817-C546-A552-BBE85DD352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444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297CD-EE1F-9740-A252-66809D8B1E2D}" type="datetimeFigureOut">
              <a:rPr lang="en-US"/>
              <a:pPr>
                <a:defRPr/>
              </a:pPr>
              <a:t>8/12/2021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AE392-8157-514F-A1D8-E5D794FD0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49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4CAC3-CEA4-E340-A6C8-498CE4A3E5D9}" type="datetimeFigureOut">
              <a:rPr lang="en-US"/>
              <a:pPr>
                <a:defRPr/>
              </a:pPr>
              <a:t>8/12/2021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A9497-5810-7E44-845B-27FED5794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58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9AD69-25A1-EC42-B829-999EA99F4D21}" type="datetimeFigureOut">
              <a:rPr lang="en-US"/>
              <a:pPr>
                <a:defRPr/>
              </a:pPr>
              <a:t>8/12/2021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22D7F-DA05-6D4B-BC34-112DB1EFA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93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5FA7A-780F-5F44-BEF2-478266343703}" type="datetimeFigureOut">
              <a:rPr lang="en-US"/>
              <a:pPr>
                <a:defRPr/>
              </a:pPr>
              <a:t>8/12/2021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94E5B-B342-B148-B3AC-71B2EAD685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784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063F200-0D1B-094C-A645-C7B67C555106}" type="datetimeFigureOut">
              <a:rPr lang="en-US"/>
              <a:pPr>
                <a:defRPr/>
              </a:pPr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293BB20-BFBC-D744-A90D-2D4FC6BB05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6.emf"/><Relationship Id="rId7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emf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6.emf"/><Relationship Id="rId7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Relationship Id="rId9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emf"/><Relationship Id="rId5" Type="http://schemas.openxmlformats.org/officeDocument/2006/relationships/image" Target="../media/image20.emf"/><Relationship Id="rId4" Type="http://schemas.openxmlformats.org/officeDocument/2006/relationships/image" Target="../media/image22.jpe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4.png"/><Relationship Id="rId5" Type="http://schemas.openxmlformats.org/officeDocument/2006/relationships/image" Target="../media/image7.emf"/><Relationship Id="rId10" Type="http://schemas.openxmlformats.org/officeDocument/2006/relationships/image" Target="../media/image25.png"/><Relationship Id="rId4" Type="http://schemas.openxmlformats.org/officeDocument/2006/relationships/image" Target="../media/image6.emf"/><Relationship Id="rId9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Relationship Id="rId9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6.emf"/><Relationship Id="rId7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2.jpeg"/><Relationship Id="rId5" Type="http://schemas.openxmlformats.org/officeDocument/2006/relationships/image" Target="../media/image7.emf"/><Relationship Id="rId10" Type="http://schemas.openxmlformats.org/officeDocument/2006/relationships/image" Target="../media/image11.png"/><Relationship Id="rId4" Type="http://schemas.openxmlformats.org/officeDocument/2006/relationships/image" Target="../media/image6.emf"/><Relationship Id="rId9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5.png"/><Relationship Id="rId5" Type="http://schemas.openxmlformats.org/officeDocument/2006/relationships/image" Target="../media/image7.emf"/><Relationship Id="rId10" Type="http://schemas.openxmlformats.org/officeDocument/2006/relationships/image" Target="../media/image14.png"/><Relationship Id="rId4" Type="http://schemas.openxmlformats.org/officeDocument/2006/relationships/image" Target="../media/image6.emf"/><Relationship Id="rId9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6.emf"/><Relationship Id="rId7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emf"/><Relationship Id="rId7" Type="http://schemas.openxmlformats.org/officeDocument/2006/relationships/image" Target="../media/image9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10.emf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6.emf"/><Relationship Id="rId7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4.png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s PubQuiz-RGB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7105" y="0"/>
            <a:ext cx="9478210" cy="71086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693" y="1268539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976312" y="1554170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8</a:t>
            </a: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2643693" y="4718449"/>
            <a:ext cx="53952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a. </a:t>
            </a:r>
            <a:r>
              <a:rPr lang="nl-NL" sz="2000" dirty="0">
                <a:latin typeface="Amnesty Trade Gothic Cn"/>
                <a:cs typeface="Amnesty Trade Gothic Cn"/>
              </a:rPr>
              <a:t>Minder dan 20.000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b. </a:t>
            </a:r>
            <a:r>
              <a:rPr lang="nl-NL" sz="2000" dirty="0">
                <a:latin typeface="Amnesty Trade Gothic Cn"/>
                <a:cs typeface="Amnesty Trade Gothic Cn"/>
              </a:rPr>
              <a:t>Zo’n 100.000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c. </a:t>
            </a:r>
            <a:r>
              <a:rPr lang="nl-NL" sz="2000" dirty="0">
                <a:latin typeface="Amnesty Trade Gothic Cn"/>
                <a:cs typeface="Amnesty Trade Gothic Cn"/>
              </a:rPr>
              <a:t>Ruim 250.000</a:t>
            </a: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1162957" y="3338062"/>
            <a:ext cx="7391400" cy="99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GB" dirty="0" err="1">
                <a:latin typeface="Amnesty Trade Gothic Cn"/>
                <a:cs typeface="Amnesty Trade Gothic Cn"/>
              </a:rPr>
              <a:t>Dat</a:t>
            </a:r>
            <a:r>
              <a:rPr lang="en-GB" dirty="0">
                <a:latin typeface="Amnesty Trade Gothic Cn"/>
                <a:cs typeface="Amnesty Trade Gothic Cn"/>
              </a:rPr>
              <a:t> </a:t>
            </a:r>
            <a:r>
              <a:rPr lang="en-GB" dirty="0" err="1">
                <a:latin typeface="Amnesty Trade Gothic Cn"/>
                <a:cs typeface="Amnesty Trade Gothic Cn"/>
              </a:rPr>
              <a:t>zei</a:t>
            </a:r>
            <a:r>
              <a:rPr lang="en-GB" dirty="0">
                <a:latin typeface="Amnesty Trade Gothic Cn"/>
                <a:cs typeface="Amnesty Trade Gothic Cn"/>
              </a:rPr>
              <a:t> VVD-</a:t>
            </a:r>
            <a:r>
              <a:rPr lang="en-GB" dirty="0" err="1">
                <a:latin typeface="Amnesty Trade Gothic Cn"/>
                <a:cs typeface="Amnesty Trade Gothic Cn"/>
              </a:rPr>
              <a:t>fractievoorzitter</a:t>
            </a:r>
            <a:r>
              <a:rPr lang="en-GB" dirty="0">
                <a:latin typeface="Amnesty Trade Gothic Cn"/>
                <a:cs typeface="Amnesty Trade Gothic Cn"/>
              </a:rPr>
              <a:t> </a:t>
            </a:r>
            <a:r>
              <a:rPr lang="en-GB" dirty="0" err="1">
                <a:latin typeface="Amnesty Trade Gothic Cn"/>
                <a:cs typeface="Amnesty Trade Gothic Cn"/>
              </a:rPr>
              <a:t>Halbe</a:t>
            </a:r>
            <a:r>
              <a:rPr lang="en-GB" dirty="0">
                <a:latin typeface="Amnesty Trade Gothic Cn"/>
                <a:cs typeface="Amnesty Trade Gothic Cn"/>
              </a:rPr>
              <a:t> </a:t>
            </a:r>
            <a:r>
              <a:rPr lang="en-GB" dirty="0" err="1">
                <a:latin typeface="Amnesty Trade Gothic Cn"/>
                <a:cs typeface="Amnesty Trade Gothic Cn"/>
              </a:rPr>
              <a:t>Zijlstra</a:t>
            </a:r>
            <a:r>
              <a:rPr lang="en-GB" dirty="0">
                <a:latin typeface="Amnesty Trade Gothic Cn"/>
                <a:cs typeface="Amnesty Trade Gothic Cn"/>
              </a:rPr>
              <a:t> in </a:t>
            </a:r>
            <a:r>
              <a:rPr lang="en-GB" dirty="0" err="1">
                <a:latin typeface="Amnesty Trade Gothic Cn"/>
                <a:cs typeface="Amnesty Trade Gothic Cn"/>
              </a:rPr>
              <a:t>oktober</a:t>
            </a:r>
            <a:r>
              <a:rPr lang="en-GB" dirty="0">
                <a:latin typeface="Amnesty Trade Gothic Cn"/>
                <a:cs typeface="Amnesty Trade Gothic Cn"/>
              </a:rPr>
              <a:t> 2015 </a:t>
            </a:r>
            <a:r>
              <a:rPr lang="en-GB" dirty="0" err="1">
                <a:latin typeface="Amnesty Trade Gothic Cn"/>
                <a:cs typeface="Amnesty Trade Gothic Cn"/>
              </a:rPr>
              <a:t>tijdens</a:t>
            </a:r>
            <a:r>
              <a:rPr lang="en-GB" dirty="0">
                <a:latin typeface="Amnesty Trade Gothic Cn"/>
                <a:cs typeface="Amnesty Trade Gothic Cn"/>
              </a:rPr>
              <a:t> </a:t>
            </a:r>
            <a:r>
              <a:rPr lang="en-GB" dirty="0" err="1">
                <a:latin typeface="Amnesty Trade Gothic Cn"/>
                <a:cs typeface="Amnesty Trade Gothic Cn"/>
              </a:rPr>
              <a:t>een</a:t>
            </a:r>
            <a:r>
              <a:rPr lang="en-GB" dirty="0">
                <a:latin typeface="Amnesty Trade Gothic Cn"/>
                <a:cs typeface="Amnesty Trade Gothic Cn"/>
              </a:rPr>
              <a:t> </a:t>
            </a:r>
            <a:r>
              <a:rPr lang="en-GB" dirty="0" err="1">
                <a:latin typeface="Amnesty Trade Gothic Cn"/>
                <a:cs typeface="Amnesty Trade Gothic Cn"/>
              </a:rPr>
              <a:t>Kamerdebat</a:t>
            </a:r>
            <a:r>
              <a:rPr lang="en-GB" dirty="0">
                <a:latin typeface="Amnesty Trade Gothic Cn"/>
                <a:cs typeface="Amnesty Trade Gothic Cn"/>
              </a:rPr>
              <a:t>. Had </a:t>
            </a:r>
            <a:r>
              <a:rPr lang="en-GB" dirty="0" err="1">
                <a:latin typeface="Amnesty Trade Gothic Cn"/>
                <a:cs typeface="Amnesty Trade Gothic Cn"/>
              </a:rPr>
              <a:t>hij</a:t>
            </a:r>
            <a:r>
              <a:rPr lang="en-GB" dirty="0">
                <a:latin typeface="Amnesty Trade Gothic Cn"/>
                <a:cs typeface="Amnesty Trade Gothic Cn"/>
              </a:rPr>
              <a:t> </a:t>
            </a:r>
            <a:r>
              <a:rPr lang="en-GB" dirty="0" err="1">
                <a:latin typeface="Amnesty Trade Gothic Cn"/>
                <a:cs typeface="Amnesty Trade Gothic Cn"/>
              </a:rPr>
              <a:t>gelijk</a:t>
            </a:r>
            <a:r>
              <a:rPr lang="en-GB" dirty="0">
                <a:latin typeface="Amnesty Trade Gothic Cn"/>
                <a:cs typeface="Amnesty Trade Gothic Cn"/>
              </a:rPr>
              <a:t>? Utrecht </a:t>
            </a:r>
            <a:r>
              <a:rPr lang="en-GB" dirty="0" err="1">
                <a:latin typeface="Amnesty Trade Gothic Cn"/>
                <a:cs typeface="Amnesty Trade Gothic Cn"/>
              </a:rPr>
              <a:t>heeft</a:t>
            </a:r>
            <a:r>
              <a:rPr lang="en-GB" dirty="0">
                <a:latin typeface="Amnesty Trade Gothic Cn"/>
                <a:cs typeface="Amnesty Trade Gothic Cn"/>
              </a:rPr>
              <a:t> </a:t>
            </a:r>
            <a:r>
              <a:rPr lang="en-GB" dirty="0" err="1">
                <a:latin typeface="Amnesty Trade Gothic Cn"/>
                <a:cs typeface="Amnesty Trade Gothic Cn"/>
              </a:rPr>
              <a:t>zo’n</a:t>
            </a:r>
            <a:r>
              <a:rPr lang="en-GB" dirty="0">
                <a:latin typeface="Amnesty Trade Gothic Cn"/>
                <a:cs typeface="Amnesty Trade Gothic Cn"/>
              </a:rPr>
              <a:t> 300.000 </a:t>
            </a:r>
            <a:r>
              <a:rPr lang="en-GB" dirty="0" err="1">
                <a:latin typeface="Amnesty Trade Gothic Cn"/>
                <a:cs typeface="Amnesty Trade Gothic Cn"/>
              </a:rPr>
              <a:t>inwoners</a:t>
            </a:r>
            <a:r>
              <a:rPr lang="en-GB" b="1" dirty="0">
                <a:latin typeface="Amnesty Trade Gothic Cn"/>
                <a:cs typeface="Amnesty Trade Gothic Cn"/>
              </a:rPr>
              <a:t>. </a:t>
            </a:r>
            <a:r>
              <a:rPr lang="en-GB" b="1" dirty="0" err="1">
                <a:latin typeface="Amnesty Trade Gothic Cn"/>
                <a:cs typeface="Amnesty Trade Gothic Cn"/>
              </a:rPr>
              <a:t>Hoeveel</a:t>
            </a:r>
            <a:r>
              <a:rPr lang="en-GB" b="1" dirty="0">
                <a:latin typeface="Amnesty Trade Gothic Cn"/>
                <a:cs typeface="Amnesty Trade Gothic Cn"/>
              </a:rPr>
              <a:t> </a:t>
            </a:r>
            <a:r>
              <a:rPr lang="en-GB" b="1" dirty="0" err="1">
                <a:latin typeface="Amnesty Trade Gothic Cn"/>
                <a:cs typeface="Amnesty Trade Gothic Cn"/>
              </a:rPr>
              <a:t>asielzoekers</a:t>
            </a:r>
            <a:r>
              <a:rPr lang="en-GB" b="1" dirty="0">
                <a:latin typeface="Amnesty Trade Gothic Cn"/>
                <a:cs typeface="Amnesty Trade Gothic Cn"/>
              </a:rPr>
              <a:t> </a:t>
            </a:r>
            <a:r>
              <a:rPr lang="en-GB" b="1" dirty="0" err="1">
                <a:latin typeface="Amnesty Trade Gothic Cn"/>
                <a:cs typeface="Amnesty Trade Gothic Cn"/>
              </a:rPr>
              <a:t>kwamen</a:t>
            </a:r>
            <a:r>
              <a:rPr lang="en-GB" b="1" dirty="0">
                <a:latin typeface="Amnesty Trade Gothic Cn"/>
                <a:cs typeface="Amnesty Trade Gothic Cn"/>
              </a:rPr>
              <a:t> er in 2020 </a:t>
            </a:r>
            <a:r>
              <a:rPr lang="en-GB" b="1" dirty="0" err="1">
                <a:latin typeface="Amnesty Trade Gothic Cn"/>
                <a:cs typeface="Amnesty Trade Gothic Cn"/>
              </a:rPr>
              <a:t>naar</a:t>
            </a:r>
            <a:r>
              <a:rPr lang="en-GB" b="1" dirty="0">
                <a:latin typeface="Amnesty Trade Gothic Cn"/>
                <a:cs typeface="Amnesty Trade Gothic Cn"/>
              </a:rPr>
              <a:t> Nederland?</a:t>
            </a:r>
            <a:endParaRPr lang="nl-NL" b="1" dirty="0">
              <a:latin typeface="Amnesty Trade Gothic Cn"/>
              <a:cs typeface="Amnesty Trade Gothic Cn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2688827" y="2017839"/>
            <a:ext cx="586553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i="1" dirty="0">
                <a:latin typeface="Amnesty Trade Gothic Cn"/>
                <a:cs typeface="Amnesty Trade Gothic Cn"/>
              </a:rPr>
              <a:t>‘</a:t>
            </a:r>
            <a:r>
              <a:rPr lang="en-GB" sz="2500" i="1" dirty="0" err="1">
                <a:latin typeface="Amnesty Trade Gothic Cn"/>
                <a:cs typeface="Amnesty Trade Gothic Cn"/>
              </a:rPr>
              <a:t>Als</a:t>
            </a:r>
            <a:r>
              <a:rPr lang="en-GB" sz="2500" i="1" dirty="0">
                <a:latin typeface="Amnesty Trade Gothic Cn"/>
                <a:cs typeface="Amnesty Trade Gothic Cn"/>
              </a:rPr>
              <a:t> het </a:t>
            </a:r>
            <a:r>
              <a:rPr lang="en-GB" sz="2500" i="1" dirty="0" err="1">
                <a:latin typeface="Amnesty Trade Gothic Cn"/>
                <a:cs typeface="Amnesty Trade Gothic Cn"/>
              </a:rPr>
              <a:t>zo</a:t>
            </a:r>
            <a:r>
              <a:rPr lang="en-GB" sz="2500" i="1" dirty="0">
                <a:latin typeface="Amnesty Trade Gothic Cn"/>
                <a:cs typeface="Amnesty Trade Gothic Cn"/>
              </a:rPr>
              <a:t> </a:t>
            </a:r>
            <a:r>
              <a:rPr lang="en-GB" sz="2500" i="1" dirty="0" err="1">
                <a:latin typeface="Amnesty Trade Gothic Cn"/>
                <a:cs typeface="Amnesty Trade Gothic Cn"/>
              </a:rPr>
              <a:t>doorgaat</a:t>
            </a:r>
            <a:r>
              <a:rPr lang="en-GB" sz="2500" i="1" dirty="0">
                <a:latin typeface="Amnesty Trade Gothic Cn"/>
                <a:cs typeface="Amnesty Trade Gothic Cn"/>
              </a:rPr>
              <a:t>, </a:t>
            </a:r>
            <a:r>
              <a:rPr lang="en-GB" sz="2500" i="1" dirty="0" err="1">
                <a:latin typeface="Amnesty Trade Gothic Cn"/>
                <a:cs typeface="Amnesty Trade Gothic Cn"/>
              </a:rPr>
              <a:t>komt</a:t>
            </a:r>
            <a:r>
              <a:rPr lang="en-GB" sz="2500" i="1" dirty="0">
                <a:latin typeface="Amnesty Trade Gothic Cn"/>
                <a:cs typeface="Amnesty Trade Gothic Cn"/>
              </a:rPr>
              <a:t> </a:t>
            </a:r>
            <a:r>
              <a:rPr lang="en-GB" sz="2500" i="1" dirty="0" err="1">
                <a:latin typeface="Amnesty Trade Gothic Cn"/>
                <a:cs typeface="Amnesty Trade Gothic Cn"/>
              </a:rPr>
              <a:t>er</a:t>
            </a:r>
            <a:r>
              <a:rPr lang="en-GB" sz="2500" i="1" dirty="0">
                <a:latin typeface="Amnesty Trade Gothic Cn"/>
                <a:cs typeface="Amnesty Trade Gothic Cn"/>
              </a:rPr>
              <a:t> elk </a:t>
            </a:r>
            <a:r>
              <a:rPr lang="en-GB" sz="2500" i="1" dirty="0" err="1">
                <a:latin typeface="Amnesty Trade Gothic Cn"/>
                <a:cs typeface="Amnesty Trade Gothic Cn"/>
              </a:rPr>
              <a:t>jaar</a:t>
            </a:r>
            <a:r>
              <a:rPr lang="en-GB" sz="2500" i="1" dirty="0">
                <a:latin typeface="Amnesty Trade Gothic Cn"/>
                <a:cs typeface="Amnesty Trade Gothic Cn"/>
              </a:rPr>
              <a:t> </a:t>
            </a:r>
            <a:r>
              <a:rPr lang="en-GB" sz="2500" i="1" dirty="0" err="1">
                <a:latin typeface="Amnesty Trade Gothic Cn"/>
                <a:cs typeface="Amnesty Trade Gothic Cn"/>
              </a:rPr>
              <a:t>een</a:t>
            </a:r>
            <a:r>
              <a:rPr lang="en-GB" sz="2500" i="1" dirty="0">
                <a:latin typeface="Amnesty Trade Gothic Cn"/>
                <a:cs typeface="Amnesty Trade Gothic Cn"/>
              </a:rPr>
              <a:t> </a:t>
            </a:r>
            <a:r>
              <a:rPr lang="en-GB" sz="2500" i="1" dirty="0" err="1">
                <a:latin typeface="Amnesty Trade Gothic Cn"/>
                <a:cs typeface="Amnesty Trade Gothic Cn"/>
              </a:rPr>
              <a:t>stad</a:t>
            </a:r>
            <a:r>
              <a:rPr lang="en-GB" sz="2500" i="1" dirty="0">
                <a:latin typeface="Amnesty Trade Gothic Cn"/>
                <a:cs typeface="Amnesty Trade Gothic Cn"/>
              </a:rPr>
              <a:t> </a:t>
            </a:r>
            <a:r>
              <a:rPr lang="en-GB" sz="2500" i="1" dirty="0" err="1">
                <a:latin typeface="Amnesty Trade Gothic Cn"/>
                <a:cs typeface="Amnesty Trade Gothic Cn"/>
              </a:rPr>
              <a:t>zo</a:t>
            </a:r>
            <a:r>
              <a:rPr lang="en-GB" sz="2500" i="1" dirty="0">
                <a:latin typeface="Amnesty Trade Gothic Cn"/>
                <a:cs typeface="Amnesty Trade Gothic Cn"/>
              </a:rPr>
              <a:t> </a:t>
            </a:r>
            <a:r>
              <a:rPr lang="en-GB" sz="2500" i="1" dirty="0" err="1">
                <a:latin typeface="Amnesty Trade Gothic Cn"/>
                <a:cs typeface="Amnesty Trade Gothic Cn"/>
              </a:rPr>
              <a:t>groot</a:t>
            </a:r>
            <a:r>
              <a:rPr lang="en-GB" sz="2500" i="1" dirty="0">
                <a:latin typeface="Amnesty Trade Gothic Cn"/>
                <a:cs typeface="Amnesty Trade Gothic Cn"/>
              </a:rPr>
              <a:t> </a:t>
            </a:r>
            <a:r>
              <a:rPr lang="en-GB" sz="2500" i="1" dirty="0" err="1">
                <a:latin typeface="Amnesty Trade Gothic Cn"/>
                <a:cs typeface="Amnesty Trade Gothic Cn"/>
              </a:rPr>
              <a:t>als</a:t>
            </a:r>
            <a:r>
              <a:rPr lang="en-GB" sz="2500" i="1" dirty="0">
                <a:latin typeface="Amnesty Trade Gothic Cn"/>
                <a:cs typeface="Amnesty Trade Gothic Cn"/>
              </a:rPr>
              <a:t> Utrecht </a:t>
            </a:r>
            <a:r>
              <a:rPr lang="en-GB" sz="2500" i="1" dirty="0" err="1">
                <a:latin typeface="Amnesty Trade Gothic Cn"/>
                <a:cs typeface="Amnesty Trade Gothic Cn"/>
              </a:rPr>
              <a:t>aan</a:t>
            </a:r>
            <a:r>
              <a:rPr lang="en-GB" sz="2500" i="1" dirty="0">
                <a:latin typeface="Amnesty Trade Gothic Cn"/>
                <a:cs typeface="Amnesty Trade Gothic Cn"/>
              </a:rPr>
              <a:t> </a:t>
            </a:r>
            <a:r>
              <a:rPr lang="en-GB" sz="2500" i="1" dirty="0" err="1">
                <a:latin typeface="Amnesty Trade Gothic Cn"/>
                <a:cs typeface="Amnesty Trade Gothic Cn"/>
              </a:rPr>
              <a:t>vluchtelingen</a:t>
            </a:r>
            <a:r>
              <a:rPr lang="en-GB" sz="2500" i="1" dirty="0">
                <a:latin typeface="Amnesty Trade Gothic Cn"/>
                <a:cs typeface="Amnesty Trade Gothic Cn"/>
              </a:rPr>
              <a:t> </a:t>
            </a:r>
            <a:r>
              <a:rPr lang="en-GB" sz="2500" i="1" dirty="0" err="1">
                <a:latin typeface="Amnesty Trade Gothic Cn"/>
                <a:cs typeface="Amnesty Trade Gothic Cn"/>
              </a:rPr>
              <a:t>ons</a:t>
            </a:r>
            <a:r>
              <a:rPr lang="en-GB" sz="2500" i="1" dirty="0">
                <a:latin typeface="Amnesty Trade Gothic Cn"/>
                <a:cs typeface="Amnesty Trade Gothic Cn"/>
              </a:rPr>
              <a:t> land </a:t>
            </a:r>
            <a:r>
              <a:rPr lang="en-GB" sz="2500" i="1" dirty="0" err="1">
                <a:latin typeface="Amnesty Trade Gothic Cn"/>
                <a:cs typeface="Amnesty Trade Gothic Cn"/>
              </a:rPr>
              <a:t>binnen</a:t>
            </a:r>
            <a:r>
              <a:rPr lang="en-GB" sz="2500" i="1" dirty="0">
                <a:latin typeface="Amnesty Trade Gothic Cn"/>
                <a:cs typeface="Amnesty Trade Gothic Cn"/>
              </a:rPr>
              <a:t>.’ </a:t>
            </a:r>
            <a:endParaRPr lang="nl-NL" sz="2500" i="1" dirty="0"/>
          </a:p>
        </p:txBody>
      </p:sp>
      <p:pic>
        <p:nvPicPr>
          <p:cNvPr id="18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4644467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92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in front of a crowd&#10;&#10;Description automatically generated">
            <a:extLst>
              <a:ext uri="{FF2B5EF4-FFF2-40B4-BE49-F238E27FC236}">
                <a16:creationId xmlns:a16="http://schemas.microsoft.com/office/drawing/2014/main" id="{30500355-B306-4582-9CBC-914F6C9DE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9144002" cy="685800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68" y="2987040"/>
            <a:ext cx="7825110" cy="3626126"/>
          </a:xfrm>
          <a:prstGeom prst="rect">
            <a:avLst/>
          </a:prstGeom>
        </p:spPr>
      </p:pic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870025" y="3066630"/>
            <a:ext cx="6611938" cy="233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2400" dirty="0">
                <a:latin typeface="Amnesty Trade Gothic Cn"/>
                <a:cs typeface="Amnesty Trade Gothic Cn"/>
              </a:rPr>
              <a:t>De EU </a:t>
            </a:r>
            <a:r>
              <a:rPr lang="en-GB" sz="2400" dirty="0" err="1">
                <a:latin typeface="Amnesty Trade Gothic Cn"/>
                <a:cs typeface="Amnesty Trade Gothic Cn"/>
              </a:rPr>
              <a:t>werkt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samen</a:t>
            </a:r>
            <a:r>
              <a:rPr lang="en-GB" sz="2400" dirty="0">
                <a:latin typeface="Amnesty Trade Gothic Cn"/>
                <a:cs typeface="Amnesty Trade Gothic Cn"/>
              </a:rPr>
              <a:t> met </a:t>
            </a:r>
            <a:r>
              <a:rPr lang="en-GB" sz="2400" dirty="0" err="1">
                <a:latin typeface="Amnesty Trade Gothic Cn"/>
                <a:cs typeface="Amnesty Trade Gothic Cn"/>
              </a:rPr>
              <a:t>Libië</a:t>
            </a:r>
            <a:r>
              <a:rPr lang="en-GB" sz="2400" dirty="0">
                <a:latin typeface="Amnesty Trade Gothic Cn"/>
                <a:cs typeface="Amnesty Trade Gothic Cn"/>
              </a:rPr>
              <a:t> om </a:t>
            </a:r>
            <a:r>
              <a:rPr lang="en-GB" sz="2400" dirty="0" err="1">
                <a:latin typeface="Amnesty Trade Gothic Cn"/>
                <a:cs typeface="Amnesty Trade Gothic Cn"/>
              </a:rPr>
              <a:t>ervoor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te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zorgen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dat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vluchtelingen</a:t>
            </a:r>
            <a:r>
              <a:rPr lang="en-GB" sz="2400" dirty="0">
                <a:latin typeface="Amnesty Trade Gothic Cn"/>
                <a:cs typeface="Amnesty Trade Gothic Cn"/>
              </a:rPr>
              <a:t> Europa </a:t>
            </a:r>
            <a:r>
              <a:rPr lang="en-GB" sz="2400" dirty="0" err="1">
                <a:latin typeface="Amnesty Trade Gothic Cn"/>
                <a:cs typeface="Amnesty Trade Gothic Cn"/>
              </a:rPr>
              <a:t>niet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kunnen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bereiken</a:t>
            </a:r>
            <a:r>
              <a:rPr lang="en-GB" sz="2400" dirty="0">
                <a:latin typeface="Amnesty Trade Gothic Cn"/>
                <a:cs typeface="Amnesty Trade Gothic Cn"/>
              </a:rPr>
              <a:t>. </a:t>
            </a:r>
            <a:r>
              <a:rPr lang="en-GB" sz="2400" dirty="0" err="1">
                <a:latin typeface="Amnesty Trade Gothic Cn"/>
                <a:cs typeface="Amnesty Trade Gothic Cn"/>
              </a:rPr>
              <a:t>Daardoor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zitten</a:t>
            </a:r>
            <a:r>
              <a:rPr lang="en-GB" sz="2400" dirty="0">
                <a:latin typeface="Amnesty Trade Gothic Cn"/>
                <a:cs typeface="Amnesty Trade Gothic Cn"/>
              </a:rPr>
              <a:t> in </a:t>
            </a:r>
            <a:r>
              <a:rPr lang="en-GB" sz="2400" dirty="0" err="1">
                <a:latin typeface="Amnesty Trade Gothic Cn"/>
                <a:cs typeface="Amnesty Trade Gothic Cn"/>
              </a:rPr>
              <a:t>Libië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nog</a:t>
            </a:r>
            <a:r>
              <a:rPr lang="en-GB" sz="2400" dirty="0">
                <a:latin typeface="Amnesty Trade Gothic Cn"/>
                <a:cs typeface="Amnesty Trade Gothic Cn"/>
              </a:rPr>
              <a:t> steeds </a:t>
            </a:r>
            <a:r>
              <a:rPr lang="en-GB" sz="2400" dirty="0" err="1">
                <a:latin typeface="Amnesty Trade Gothic Cn"/>
                <a:cs typeface="Amnesty Trade Gothic Cn"/>
              </a:rPr>
              <a:t>duizenden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vluchtelingen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en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migranten</a:t>
            </a:r>
            <a:r>
              <a:rPr lang="en-GB" sz="2400" dirty="0">
                <a:latin typeface="Amnesty Trade Gothic Cn"/>
                <a:cs typeface="Amnesty Trade Gothic Cn"/>
              </a:rPr>
              <a:t> in </a:t>
            </a:r>
            <a:r>
              <a:rPr lang="en-GB" sz="2400" dirty="0" err="1">
                <a:latin typeface="Amnesty Trade Gothic Cn"/>
                <a:cs typeface="Amnesty Trade Gothic Cn"/>
              </a:rPr>
              <a:t>vreselijke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omstandigheden</a:t>
            </a:r>
            <a:r>
              <a:rPr lang="en-GB" sz="2400" dirty="0">
                <a:latin typeface="Amnesty Trade Gothic Cn"/>
                <a:cs typeface="Amnesty Trade Gothic Cn"/>
              </a:rPr>
              <a:t> in </a:t>
            </a:r>
            <a:r>
              <a:rPr lang="en-GB" sz="2400" dirty="0" err="1">
                <a:latin typeface="Amnesty Trade Gothic Cn"/>
                <a:cs typeface="Amnesty Trade Gothic Cn"/>
              </a:rPr>
              <a:t>gevangenissen</a:t>
            </a:r>
            <a:r>
              <a:rPr lang="en-GB" sz="2400" dirty="0">
                <a:latin typeface="Amnesty Trade Gothic Cn"/>
                <a:cs typeface="Amnesty Trade Gothic Cn"/>
              </a:rPr>
              <a:t>. Welk </a:t>
            </a:r>
            <a:r>
              <a:rPr lang="en-GB" sz="2400" dirty="0" err="1">
                <a:latin typeface="Amnesty Trade Gothic Cn"/>
                <a:cs typeface="Amnesty Trade Gothic Cn"/>
              </a:rPr>
              <a:t>mensenrecht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wordt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hier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geschonden</a:t>
            </a:r>
            <a:r>
              <a:rPr lang="en-GB" sz="2400" dirty="0">
                <a:latin typeface="Amnesty Trade Gothic Cn"/>
                <a:cs typeface="Amnesty Trade Gothic Cn"/>
              </a:rPr>
              <a:t>?</a:t>
            </a:r>
            <a:endParaRPr lang="nl-NL" sz="2400" dirty="0">
              <a:latin typeface="Amnesty Trade Gothic Cn"/>
              <a:cs typeface="Amnesty Trade Gothic Cn"/>
            </a:endParaRPr>
          </a:p>
        </p:txBody>
      </p:sp>
      <p:sp>
        <p:nvSpPr>
          <p:cNvPr id="22" name="TextBox 14"/>
          <p:cNvSpPr txBox="1">
            <a:spLocks noChangeArrowheads="1"/>
          </p:cNvSpPr>
          <p:nvPr/>
        </p:nvSpPr>
        <p:spPr bwMode="auto">
          <a:xfrm>
            <a:off x="909187" y="5533799"/>
            <a:ext cx="5395232" cy="100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a. </a:t>
            </a:r>
            <a:r>
              <a:rPr lang="nl-NL" sz="2000" dirty="0">
                <a:latin typeface="Amnesty Trade Gothic Cn"/>
                <a:cs typeface="Amnesty Trade Gothic Cn"/>
              </a:rPr>
              <a:t>Recht op toegang tot asiel.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b. </a:t>
            </a:r>
            <a:r>
              <a:rPr lang="nl-NL" sz="2000" dirty="0">
                <a:latin typeface="Amnesty Trade Gothic Cn"/>
                <a:cs typeface="Amnesty Trade Gothic Cn"/>
              </a:rPr>
              <a:t>Recht om niet mishandeld te worden.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c. </a:t>
            </a:r>
            <a:r>
              <a:rPr lang="nl-NL" sz="2000" dirty="0">
                <a:latin typeface="Amnesty Trade Gothic Cn"/>
                <a:cs typeface="Amnesty Trade Gothic Cn"/>
              </a:rPr>
              <a:t>Recht  op internationale bescherming.</a:t>
            </a:r>
          </a:p>
        </p:txBody>
      </p:sp>
      <p:cxnSp>
        <p:nvCxnSpPr>
          <p:cNvPr id="7" name="Rechte verbindingslijn 6"/>
          <p:cNvCxnSpPr>
            <a:cxnSpLocks/>
          </p:cNvCxnSpPr>
          <p:nvPr/>
        </p:nvCxnSpPr>
        <p:spPr>
          <a:xfrm>
            <a:off x="703262" y="5512250"/>
            <a:ext cx="6347142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3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2886" y="151718"/>
            <a:ext cx="3398226" cy="1856674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0904" y="4487683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6474345" y="4800103"/>
            <a:ext cx="1519238" cy="58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9723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661871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Box 10"/>
          <p:cNvSpPr txBox="1">
            <a:spLocks noChangeArrowheads="1"/>
          </p:cNvSpPr>
          <p:nvPr/>
        </p:nvSpPr>
        <p:spPr bwMode="auto">
          <a:xfrm>
            <a:off x="1163457" y="1985189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10</a:t>
            </a: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Box 14"/>
          <p:cNvSpPr txBox="1">
            <a:spLocks noChangeArrowheads="1"/>
          </p:cNvSpPr>
          <p:nvPr/>
        </p:nvSpPr>
        <p:spPr bwMode="auto">
          <a:xfrm>
            <a:off x="808038" y="3694099"/>
            <a:ext cx="7391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2000" b="1" dirty="0">
                <a:latin typeface="Amnesty Trade Gothic Cn"/>
                <a:cs typeface="Amnesty Trade Gothic Cn"/>
              </a:rPr>
              <a:t>a. </a:t>
            </a:r>
            <a:r>
              <a:rPr lang="en-GB" sz="2000" dirty="0">
                <a:latin typeface="Amnesty Trade Gothic Cn"/>
                <a:cs typeface="Amnesty Trade Gothic Cn"/>
              </a:rPr>
              <a:t>Ze </a:t>
            </a:r>
            <a:r>
              <a:rPr lang="en-GB" sz="2000" dirty="0" err="1">
                <a:latin typeface="Amnesty Trade Gothic Cn"/>
                <a:cs typeface="Amnesty Trade Gothic Cn"/>
              </a:rPr>
              <a:t>hebben</a:t>
            </a:r>
            <a:r>
              <a:rPr lang="en-GB" sz="2000" dirty="0">
                <a:latin typeface="Amnesty Trade Gothic Cn"/>
                <a:cs typeface="Amnesty Trade Gothic Cn"/>
              </a:rPr>
              <a:t> </a:t>
            </a:r>
            <a:r>
              <a:rPr lang="en-GB" sz="2000" dirty="0" err="1">
                <a:latin typeface="Amnesty Trade Gothic Cn"/>
                <a:cs typeface="Amnesty Trade Gothic Cn"/>
              </a:rPr>
              <a:t>geen</a:t>
            </a:r>
            <a:r>
              <a:rPr lang="en-GB" sz="2000" dirty="0">
                <a:latin typeface="Amnesty Trade Gothic Cn"/>
                <a:cs typeface="Amnesty Trade Gothic Cn"/>
              </a:rPr>
              <a:t> </a:t>
            </a:r>
            <a:r>
              <a:rPr lang="en-GB" sz="2000" dirty="0" err="1">
                <a:latin typeface="Amnesty Trade Gothic Cn"/>
                <a:cs typeface="Amnesty Trade Gothic Cn"/>
              </a:rPr>
              <a:t>geldig</a:t>
            </a:r>
            <a:r>
              <a:rPr lang="en-GB" sz="2000" dirty="0">
                <a:latin typeface="Amnesty Trade Gothic Cn"/>
                <a:cs typeface="Amnesty Trade Gothic Cn"/>
              </a:rPr>
              <a:t> </a:t>
            </a:r>
            <a:r>
              <a:rPr lang="en-GB" sz="2000" dirty="0" err="1">
                <a:latin typeface="Amnesty Trade Gothic Cn"/>
                <a:cs typeface="Amnesty Trade Gothic Cn"/>
              </a:rPr>
              <a:t>paspoort</a:t>
            </a:r>
            <a:r>
              <a:rPr lang="en-GB" sz="2000" dirty="0">
                <a:latin typeface="Amnesty Trade Gothic Cn"/>
                <a:cs typeface="Amnesty Trade Gothic Cn"/>
              </a:rPr>
              <a:t>, </a:t>
            </a:r>
            <a:r>
              <a:rPr lang="en-GB" sz="2000" dirty="0" err="1">
                <a:latin typeface="Amnesty Trade Gothic Cn"/>
                <a:cs typeface="Amnesty Trade Gothic Cn"/>
              </a:rPr>
              <a:t>dus</a:t>
            </a:r>
            <a:r>
              <a:rPr lang="en-GB" sz="2000" dirty="0">
                <a:latin typeface="Amnesty Trade Gothic Cn"/>
                <a:cs typeface="Amnesty Trade Gothic Cn"/>
              </a:rPr>
              <a:t> de douane </a:t>
            </a:r>
            <a:r>
              <a:rPr lang="en-GB" sz="2000" dirty="0" err="1">
                <a:latin typeface="Amnesty Trade Gothic Cn"/>
                <a:cs typeface="Amnesty Trade Gothic Cn"/>
              </a:rPr>
              <a:t>weigert</a:t>
            </a:r>
            <a:r>
              <a:rPr lang="en-GB" sz="2000" dirty="0">
                <a:latin typeface="Amnesty Trade Gothic Cn"/>
                <a:cs typeface="Amnesty Trade Gothic Cn"/>
              </a:rPr>
              <a:t> </a:t>
            </a:r>
            <a:r>
              <a:rPr lang="en-GB" sz="2000" dirty="0" err="1">
                <a:latin typeface="Amnesty Trade Gothic Cn"/>
                <a:cs typeface="Amnesty Trade Gothic Cn"/>
              </a:rPr>
              <a:t>ze</a:t>
            </a:r>
            <a:r>
              <a:rPr lang="en-GB" sz="2000" dirty="0">
                <a:latin typeface="Amnesty Trade Gothic Cn"/>
                <a:cs typeface="Amnesty Trade Gothic Cn"/>
              </a:rPr>
              <a:t>.</a:t>
            </a:r>
            <a:endParaRPr lang="nl-NL" sz="2000" dirty="0">
              <a:latin typeface="Amnesty Trade Gothic Cn"/>
              <a:cs typeface="Amnesty Trade Gothic Cn"/>
            </a:endParaRPr>
          </a:p>
          <a:p>
            <a:r>
              <a:rPr lang="en-GB" sz="2000" b="1" dirty="0">
                <a:latin typeface="Amnesty Trade Gothic Cn"/>
                <a:cs typeface="Amnesty Trade Gothic Cn"/>
              </a:rPr>
              <a:t>b. </a:t>
            </a:r>
            <a:r>
              <a:rPr lang="en-GB" sz="2000" dirty="0" err="1">
                <a:latin typeface="Amnesty Trade Gothic Cn"/>
                <a:cs typeface="Amnesty Trade Gothic Cn"/>
              </a:rPr>
              <a:t>Luchtvaartmaatschappijen</a:t>
            </a:r>
            <a:r>
              <a:rPr lang="en-GB" sz="2000" dirty="0">
                <a:latin typeface="Amnesty Trade Gothic Cn"/>
                <a:cs typeface="Amnesty Trade Gothic Cn"/>
              </a:rPr>
              <a:t> </a:t>
            </a:r>
            <a:r>
              <a:rPr lang="en-GB" sz="2000" dirty="0" err="1">
                <a:latin typeface="Amnesty Trade Gothic Cn"/>
                <a:cs typeface="Amnesty Trade Gothic Cn"/>
              </a:rPr>
              <a:t>houden</a:t>
            </a:r>
            <a:r>
              <a:rPr lang="en-GB" sz="2000" dirty="0">
                <a:latin typeface="Amnesty Trade Gothic Cn"/>
                <a:cs typeface="Amnesty Trade Gothic Cn"/>
              </a:rPr>
              <a:t> </a:t>
            </a:r>
            <a:r>
              <a:rPr lang="en-GB" sz="2000" dirty="0" err="1">
                <a:latin typeface="Amnesty Trade Gothic Cn"/>
                <a:cs typeface="Amnesty Trade Gothic Cn"/>
              </a:rPr>
              <a:t>ze</a:t>
            </a:r>
            <a:r>
              <a:rPr lang="en-GB" sz="2000" dirty="0">
                <a:latin typeface="Amnesty Trade Gothic Cn"/>
                <a:cs typeface="Amnesty Trade Gothic Cn"/>
              </a:rPr>
              <a:t> </a:t>
            </a:r>
            <a:r>
              <a:rPr lang="en-GB" sz="2000" dirty="0" err="1">
                <a:latin typeface="Amnesty Trade Gothic Cn"/>
                <a:cs typeface="Amnesty Trade Gothic Cn"/>
              </a:rPr>
              <a:t>tegen</a:t>
            </a:r>
            <a:r>
              <a:rPr lang="en-GB" sz="2000" dirty="0">
                <a:latin typeface="Amnesty Trade Gothic Cn"/>
                <a:cs typeface="Amnesty Trade Gothic Cn"/>
              </a:rPr>
              <a:t>.</a:t>
            </a:r>
            <a:endParaRPr lang="nl-NL" sz="2000" dirty="0">
              <a:latin typeface="Amnesty Trade Gothic Cn"/>
              <a:cs typeface="Amnesty Trade Gothic Cn"/>
            </a:endParaRPr>
          </a:p>
          <a:p>
            <a:r>
              <a:rPr lang="en-GB" sz="2000" b="1" dirty="0">
                <a:latin typeface="Amnesty Trade Gothic Cn"/>
                <a:cs typeface="Amnesty Trade Gothic Cn"/>
              </a:rPr>
              <a:t>c. </a:t>
            </a:r>
            <a:r>
              <a:rPr lang="en-GB" sz="2000" dirty="0" err="1">
                <a:latin typeface="Amnesty Trade Gothic Cn"/>
                <a:cs typeface="Amnesty Trade Gothic Cn"/>
              </a:rPr>
              <a:t>Ze</a:t>
            </a:r>
            <a:r>
              <a:rPr lang="en-GB" sz="2000" dirty="0">
                <a:latin typeface="Amnesty Trade Gothic Cn"/>
                <a:cs typeface="Amnesty Trade Gothic Cn"/>
              </a:rPr>
              <a:t> </a:t>
            </a:r>
            <a:r>
              <a:rPr lang="en-GB" sz="2000" dirty="0" err="1">
                <a:latin typeface="Amnesty Trade Gothic Cn"/>
                <a:cs typeface="Amnesty Trade Gothic Cn"/>
              </a:rPr>
              <a:t>kunnen</a:t>
            </a:r>
            <a:r>
              <a:rPr lang="en-GB" sz="2000" dirty="0">
                <a:latin typeface="Amnesty Trade Gothic Cn"/>
                <a:cs typeface="Amnesty Trade Gothic Cn"/>
              </a:rPr>
              <a:t> het ticket </a:t>
            </a:r>
            <a:r>
              <a:rPr lang="en-GB" sz="2000" dirty="0" err="1">
                <a:latin typeface="Amnesty Trade Gothic Cn"/>
                <a:cs typeface="Amnesty Trade Gothic Cn"/>
              </a:rPr>
              <a:t>niet</a:t>
            </a:r>
            <a:r>
              <a:rPr lang="en-GB" sz="2000" dirty="0">
                <a:latin typeface="Amnesty Trade Gothic Cn"/>
                <a:cs typeface="Amnesty Trade Gothic Cn"/>
              </a:rPr>
              <a:t> </a:t>
            </a:r>
            <a:r>
              <a:rPr lang="en-GB" sz="2000" dirty="0" err="1">
                <a:latin typeface="Amnesty Trade Gothic Cn"/>
                <a:cs typeface="Amnesty Trade Gothic Cn"/>
              </a:rPr>
              <a:t>betalen</a:t>
            </a:r>
            <a:r>
              <a:rPr lang="en-GB" sz="2000" dirty="0">
                <a:latin typeface="Amnesty Trade Gothic Cn"/>
                <a:cs typeface="Amnesty Trade Gothic Cn"/>
              </a:rPr>
              <a:t>.</a:t>
            </a:r>
            <a:endParaRPr lang="nl-NL" sz="2000" dirty="0">
              <a:latin typeface="Amnesty Trade Gothic Cn"/>
              <a:cs typeface="Amnesty Trade Gothic Cn"/>
            </a:endParaRPr>
          </a:p>
        </p:txBody>
      </p:sp>
      <p:pic>
        <p:nvPicPr>
          <p:cNvPr id="3081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252" y="3483789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3124202" y="2123725"/>
            <a:ext cx="551179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2500" dirty="0" err="1">
                <a:latin typeface="Amnesty Trade Gothic Cn"/>
                <a:cs typeface="Amnesty Trade Gothic Cn"/>
              </a:rPr>
              <a:t>Waarom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nemen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vluchtelingen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niet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gewoon</a:t>
            </a:r>
            <a:r>
              <a:rPr lang="en-GB" sz="2500" dirty="0">
                <a:latin typeface="Amnesty Trade Gothic Cn"/>
                <a:cs typeface="Amnesty Trade Gothic Cn"/>
              </a:rPr>
              <a:t> het </a:t>
            </a:r>
            <a:r>
              <a:rPr lang="en-GB" sz="2500" dirty="0" err="1">
                <a:latin typeface="Amnesty Trade Gothic Cn"/>
                <a:cs typeface="Amnesty Trade Gothic Cn"/>
              </a:rPr>
              <a:t>vliegtuig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naar</a:t>
            </a:r>
            <a:r>
              <a:rPr lang="en-GB" sz="2500" dirty="0">
                <a:latin typeface="Amnesty Trade Gothic Cn"/>
                <a:cs typeface="Amnesty Trade Gothic Cn"/>
              </a:rPr>
              <a:t> Europa?</a:t>
            </a:r>
            <a:endParaRPr lang="nl-NL" sz="2500" dirty="0">
              <a:latin typeface="Amnesty Trade Gothic Cn"/>
              <a:cs typeface="Amnesty Trade Gothic Cn"/>
            </a:endParaRPr>
          </a:p>
        </p:txBody>
      </p:sp>
      <p:pic>
        <p:nvPicPr>
          <p:cNvPr id="3" name="Picture 2" descr="An airplane taking off&#10;&#10;Description automatically generated with medium confidence">
            <a:extLst>
              <a:ext uri="{FF2B5EF4-FFF2-40B4-BE49-F238E27FC236}">
                <a16:creationId xmlns:a16="http://schemas.microsoft.com/office/drawing/2014/main" id="{78651B1D-DE01-46BB-B6F0-9A9FD8FE5F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4437" y="4055517"/>
            <a:ext cx="2461525" cy="16410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1335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11799_Wider_Image_Isle_Landers(2)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8332" y="-1805695"/>
            <a:ext cx="13916527" cy="8790606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177" y="2314026"/>
            <a:ext cx="8065121" cy="4099474"/>
          </a:xfrm>
          <a:prstGeom prst="rect">
            <a:avLst/>
          </a:prstGeom>
        </p:spPr>
      </p:pic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1349208" y="2526809"/>
            <a:ext cx="7628090" cy="1804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2500" dirty="0">
                <a:latin typeface="Amnesty Trade Gothic Cn"/>
                <a:cs typeface="Amnesty Trade Gothic Cn"/>
              </a:rPr>
              <a:t>In 2018 </a:t>
            </a:r>
            <a:r>
              <a:rPr lang="en-GB" sz="2500" dirty="0" err="1">
                <a:latin typeface="Amnesty Trade Gothic Cn"/>
                <a:cs typeface="Amnesty Trade Gothic Cn"/>
              </a:rPr>
              <a:t>zijn</a:t>
            </a:r>
            <a:r>
              <a:rPr lang="en-GB" sz="2500" dirty="0">
                <a:latin typeface="Amnesty Trade Gothic Cn"/>
                <a:cs typeface="Amnesty Trade Gothic Cn"/>
              </a:rPr>
              <a:t> 2.262 </a:t>
            </a:r>
            <a:r>
              <a:rPr lang="en-GB" sz="2500" dirty="0" err="1">
                <a:latin typeface="Amnesty Trade Gothic Cn"/>
                <a:cs typeface="Amnesty Trade Gothic Cn"/>
              </a:rPr>
              <a:t>migranten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verdronken</a:t>
            </a:r>
            <a:r>
              <a:rPr lang="en-GB" sz="2500" dirty="0">
                <a:latin typeface="Amnesty Trade Gothic Cn"/>
                <a:cs typeface="Amnesty Trade Gothic Cn"/>
              </a:rPr>
              <a:t> of </a:t>
            </a:r>
            <a:r>
              <a:rPr lang="en-GB" sz="2500" dirty="0" err="1">
                <a:latin typeface="Amnesty Trade Gothic Cn"/>
                <a:cs typeface="Amnesty Trade Gothic Cn"/>
              </a:rPr>
              <a:t>vermist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geraakt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tijdens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hun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poging</a:t>
            </a:r>
            <a:r>
              <a:rPr lang="en-GB" sz="2500" dirty="0">
                <a:latin typeface="Amnesty Trade Gothic Cn"/>
                <a:cs typeface="Amnesty Trade Gothic Cn"/>
              </a:rPr>
              <a:t> de </a:t>
            </a:r>
            <a:r>
              <a:rPr lang="en-GB" sz="2500" dirty="0" err="1">
                <a:latin typeface="Amnesty Trade Gothic Cn"/>
                <a:cs typeface="Amnesty Trade Gothic Cn"/>
              </a:rPr>
              <a:t>Middellandse</a:t>
            </a:r>
            <a:r>
              <a:rPr lang="en-GB" sz="2500" dirty="0">
                <a:latin typeface="Amnesty Trade Gothic Cn"/>
                <a:cs typeface="Amnesty Trade Gothic Cn"/>
              </a:rPr>
              <a:t> Zee over </a:t>
            </a:r>
            <a:r>
              <a:rPr lang="en-GB" sz="2500" dirty="0" err="1">
                <a:latin typeface="Amnesty Trade Gothic Cn"/>
                <a:cs typeface="Amnesty Trade Gothic Cn"/>
              </a:rPr>
              <a:t>te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steken</a:t>
            </a:r>
            <a:r>
              <a:rPr lang="en-GB" sz="2500" dirty="0">
                <a:latin typeface="Amnesty Trade Gothic Cn"/>
                <a:cs typeface="Amnesty Trade Gothic Cn"/>
              </a:rPr>
              <a:t>. Amnesty </a:t>
            </a:r>
            <a:r>
              <a:rPr lang="en-GB" sz="2500" dirty="0" err="1">
                <a:latin typeface="Amnesty Trade Gothic Cn"/>
                <a:cs typeface="Amnesty Trade Gothic Cn"/>
              </a:rPr>
              <a:t>vindt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dat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deze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tragedie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voorkomen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kan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worden</a:t>
            </a:r>
            <a:r>
              <a:rPr lang="en-GB" sz="2500" dirty="0">
                <a:latin typeface="Amnesty Trade Gothic Cn"/>
                <a:cs typeface="Amnesty Trade Gothic Cn"/>
              </a:rPr>
              <a:t>. Hoe?</a:t>
            </a:r>
            <a:endParaRPr lang="nl-NL" sz="2500" dirty="0">
              <a:latin typeface="Amnesty Trade Gothic Cn"/>
              <a:cs typeface="Amnesty Trade Gothic Cn"/>
            </a:endParaRPr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>
            <a:off x="1487722" y="5048945"/>
            <a:ext cx="64101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a. </a:t>
            </a:r>
            <a:r>
              <a:rPr lang="nl-NL" sz="2000" dirty="0">
                <a:latin typeface="Amnesty Trade Gothic Cn"/>
                <a:cs typeface="Amnesty Trade Gothic Cn"/>
              </a:rPr>
              <a:t>Alle grenzen open.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b. </a:t>
            </a:r>
            <a:r>
              <a:rPr lang="nl-NL" sz="2000" dirty="0">
                <a:latin typeface="Amnesty Trade Gothic Cn"/>
                <a:cs typeface="Amnesty Trade Gothic Cn"/>
              </a:rPr>
              <a:t>Verbeteren opvang en toekomstperspectief in de regio.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c. </a:t>
            </a:r>
            <a:r>
              <a:rPr lang="nl-NL" sz="2000" dirty="0">
                <a:latin typeface="Amnesty Trade Gothic Cn"/>
                <a:cs typeface="Amnesty Trade Gothic Cn"/>
              </a:rPr>
              <a:t>Veilige en legale routes voor vluchtelingen.</a:t>
            </a:r>
          </a:p>
        </p:txBody>
      </p:sp>
      <p:cxnSp>
        <p:nvCxnSpPr>
          <p:cNvPr id="21" name="Rechte verbindingslijn 20"/>
          <p:cNvCxnSpPr/>
          <p:nvPr/>
        </p:nvCxnSpPr>
        <p:spPr>
          <a:xfrm>
            <a:off x="1349208" y="4799781"/>
            <a:ext cx="6984682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3357" y="720216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10"/>
          <p:cNvSpPr txBox="1">
            <a:spLocks noChangeArrowheads="1"/>
          </p:cNvSpPr>
          <p:nvPr/>
        </p:nvSpPr>
        <p:spPr bwMode="auto">
          <a:xfrm>
            <a:off x="7033101" y="1006933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11</a:t>
            </a:r>
          </a:p>
        </p:txBody>
      </p:sp>
      <p:pic>
        <p:nvPicPr>
          <p:cNvPr id="24" name="Picture 3" descr="Logo PubQuiz_RGB.ps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E0BC52-FCC1-4641-B38E-77ACA40744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2451" y="3863568"/>
            <a:ext cx="1920406" cy="707197"/>
          </a:xfrm>
          <a:prstGeom prst="rect">
            <a:avLst/>
          </a:prstGeom>
        </p:spPr>
      </p:pic>
      <p:pic>
        <p:nvPicPr>
          <p:cNvPr id="11" name="Syrian refugee tells how wife and seven children drowned try_1.mp3">
            <a:hlinkClick r:id="" action="ppaction://media"/>
            <a:extLst>
              <a:ext uri="{FF2B5EF4-FFF2-40B4-BE49-F238E27FC236}">
                <a16:creationId xmlns:a16="http://schemas.microsoft.com/office/drawing/2014/main" id="{33C3A32A-519E-4694-B9C7-6D8709C6F9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84720" y="3989297"/>
            <a:ext cx="5080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7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3141663" y="2357580"/>
            <a:ext cx="5057775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2500" dirty="0">
                <a:latin typeface="Amnesty Trade Gothic Cn"/>
                <a:cs typeface="Amnesty Trade Gothic Cn"/>
              </a:rPr>
              <a:t>Welk land </a:t>
            </a:r>
            <a:r>
              <a:rPr lang="en-GB" sz="2500" dirty="0" err="1">
                <a:latin typeface="Amnesty Trade Gothic Cn"/>
                <a:cs typeface="Amnesty Trade Gothic Cn"/>
              </a:rPr>
              <a:t>vangt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nl-NL" sz="2500" b="1" dirty="0">
                <a:latin typeface="Amnesty Trade Gothic Cn"/>
                <a:cs typeface="Amnesty Trade Gothic Cn"/>
              </a:rPr>
              <a:t>relatief</a:t>
            </a:r>
            <a:r>
              <a:rPr lang="nl-NL" sz="2500" dirty="0">
                <a:latin typeface="Amnesty Trade Gothic Cn"/>
                <a:cs typeface="Amnesty Trade Gothic Cn"/>
              </a:rPr>
              <a:t> de meeste vluchtelingen op (in verhouding met het eigen inwonersaantal)?</a:t>
            </a:r>
            <a:endParaRPr lang="en-US" sz="2500" dirty="0">
              <a:latin typeface="Amnesty Trade Gothic Cn"/>
              <a:cs typeface="Amnesty Trade Gothic Cn"/>
            </a:endParaRP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Box 14"/>
          <p:cNvSpPr txBox="1">
            <a:spLocks noChangeArrowheads="1"/>
          </p:cNvSpPr>
          <p:nvPr/>
        </p:nvSpPr>
        <p:spPr bwMode="auto">
          <a:xfrm>
            <a:off x="1665532" y="5073554"/>
            <a:ext cx="1689966" cy="37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a. </a:t>
            </a:r>
            <a:r>
              <a:rPr lang="en-US" sz="2000" dirty="0" err="1">
                <a:latin typeface="Amnesty Trade Gothic Cn"/>
                <a:cs typeface="Amnesty Trade Gothic Cn"/>
              </a:rPr>
              <a:t>Jordanië</a:t>
            </a:r>
            <a:endParaRPr lang="en-US" sz="2000" dirty="0">
              <a:latin typeface="Amnesty Trade Gothic Cn"/>
              <a:cs typeface="Amnesty Trade Gothic Cn"/>
            </a:endParaRPr>
          </a:p>
        </p:txBody>
      </p:sp>
      <p:pic>
        <p:nvPicPr>
          <p:cNvPr id="3081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185863" y="2054647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12</a:t>
            </a: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4044127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3720193" y="5014516"/>
            <a:ext cx="19503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mnesty Trade Gothic Cn"/>
                <a:cs typeface="Amnesty Trade Gothic Cn"/>
              </a:rPr>
              <a:t>b. </a:t>
            </a:r>
            <a:r>
              <a:rPr lang="en-US" sz="2000" dirty="0" err="1">
                <a:latin typeface="Amnesty Trade Gothic Cn"/>
                <a:cs typeface="Amnesty Trade Gothic Cn"/>
              </a:rPr>
              <a:t>Turkije</a:t>
            </a:r>
            <a:endParaRPr lang="en-US" sz="2000" dirty="0">
              <a:latin typeface="Amnesty Trade Gothic Cn"/>
              <a:cs typeface="Amnesty Trade Gothic Cn"/>
            </a:endParaRPr>
          </a:p>
          <a:p>
            <a:endParaRPr lang="nl-NL" dirty="0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670550" y="5075834"/>
            <a:ext cx="1689966" cy="37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c. </a:t>
            </a:r>
            <a:r>
              <a:rPr lang="en-US" sz="2000" dirty="0" err="1">
                <a:latin typeface="Amnesty Trade Gothic Cn"/>
                <a:cs typeface="Amnesty Trade Gothic Cn"/>
              </a:rPr>
              <a:t>Libanon</a:t>
            </a:r>
            <a:endParaRPr lang="en-US" sz="2000" dirty="0">
              <a:latin typeface="Amnesty Trade Gothic Cn"/>
              <a:cs typeface="Amnesty Trade Gothic Cn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807282" y="4283092"/>
            <a:ext cx="1032592" cy="663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7857B9-24CB-4CB7-A492-C9E1CA5E13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87832" y="4267995"/>
            <a:ext cx="1032592" cy="6881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8BC48D-B92F-4E25-BF35-506A98FF70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7704" y="4264471"/>
            <a:ext cx="1043925" cy="69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52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3141663" y="2357580"/>
            <a:ext cx="5057775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nl-NL" sz="2500" dirty="0">
                <a:latin typeface="Amnesty Trade Gothic Cn"/>
                <a:cs typeface="Amnesty Trade Gothic Cn"/>
              </a:rPr>
              <a:t>Zijn er landen binnen de EU die vluchtelingen zonder procedure terugsturen?</a:t>
            </a:r>
            <a:endParaRPr lang="en-US" sz="2500" dirty="0">
              <a:latin typeface="Amnesty Trade Gothic Cn"/>
              <a:cs typeface="Amnesty Trade Gothic Cn"/>
            </a:endParaRP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185863" y="2054647"/>
            <a:ext cx="15192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13</a:t>
            </a: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4044127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4">
            <a:extLst>
              <a:ext uri="{FF2B5EF4-FFF2-40B4-BE49-F238E27FC236}">
                <a16:creationId xmlns:a16="http://schemas.microsoft.com/office/drawing/2014/main" id="{74FDA4D0-9022-4E87-938A-67A5EC7E7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5863" y="4254727"/>
            <a:ext cx="641017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a. </a:t>
            </a:r>
            <a:r>
              <a:rPr lang="nl-NL" sz="2000" dirty="0">
                <a:latin typeface="Amnesty Trade Gothic Cn"/>
                <a:cs typeface="Amnesty Trade Gothic Cn"/>
              </a:rPr>
              <a:t>Nee, binnen de EU gebeurt dat niet omdat de Europese Commissie hier streng op toeziet.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b. </a:t>
            </a:r>
            <a:r>
              <a:rPr lang="nl-NL" sz="2000" dirty="0">
                <a:latin typeface="Amnesty Trade Gothic Cn"/>
                <a:cs typeface="Amnesty Trade Gothic Cn"/>
              </a:rPr>
              <a:t>Ja, het komt sporadisch voor.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c. </a:t>
            </a:r>
            <a:r>
              <a:rPr lang="nl-NL" sz="2000" dirty="0">
                <a:latin typeface="Amnesty Trade Gothic Cn"/>
                <a:cs typeface="Amnesty Trade Gothic Cn"/>
              </a:rPr>
              <a:t>Ja, dit is </a:t>
            </a:r>
            <a:r>
              <a:rPr lang="nl-NL" sz="2000">
                <a:latin typeface="Amnesty Trade Gothic Cn"/>
                <a:cs typeface="Amnesty Trade Gothic Cn"/>
              </a:rPr>
              <a:t>in bepaalde EU </a:t>
            </a:r>
            <a:r>
              <a:rPr lang="nl-NL" sz="2000" dirty="0">
                <a:latin typeface="Amnesty Trade Gothic Cn"/>
                <a:cs typeface="Amnesty Trade Gothic Cn"/>
              </a:rPr>
              <a:t>landen aan de orde van de dag. </a:t>
            </a:r>
          </a:p>
        </p:txBody>
      </p:sp>
    </p:spTree>
    <p:extLst>
      <p:ext uri="{BB962C8B-B14F-4D97-AF65-F5344CB8AC3E}">
        <p14:creationId xmlns:p14="http://schemas.microsoft.com/office/powerpoint/2010/main" val="2098425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55" name="Picture 10" descr="Logo PubQuiz_RGB.psd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" name="Picture 1" descr="AI Logo_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338" y="4724400"/>
            <a:ext cx="57531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2190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hape 603"/>
          <p:cNvSpPr txBox="1">
            <a:spLocks noChangeArrowheads="1"/>
          </p:cNvSpPr>
          <p:nvPr/>
        </p:nvSpPr>
        <p:spPr bwMode="auto">
          <a:xfrm>
            <a:off x="517885" y="4293096"/>
            <a:ext cx="8101880" cy="216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2400" b="1" i="1"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2400" b="1" i="1"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2400" b="1" i="1"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>
                <a:solidFill>
                  <a:schemeClr val="tx1"/>
                </a:solidFill>
              </a:rPr>
              <a:t>							© 2021</a:t>
            </a: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24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142991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21904_Migrants_Make_Their_Way_Towards_Hungary_cChristopher Furlong_Getty Image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2727" y="-23093"/>
            <a:ext cx="10333182" cy="688879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593" y="5695712"/>
            <a:ext cx="4380911" cy="611523"/>
          </a:xfrm>
          <a:prstGeom prst="rect">
            <a:avLst/>
          </a:prstGeom>
        </p:spPr>
      </p:pic>
      <p:pic>
        <p:nvPicPr>
          <p:cNvPr id="5" name="Picture 3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42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3141663" y="2298700"/>
            <a:ext cx="5057775" cy="79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2500" dirty="0" err="1">
                <a:latin typeface="Amnesty Trade Gothic Cn"/>
                <a:cs typeface="Amnesty Trade Gothic Cn"/>
              </a:rPr>
              <a:t>Hoeveel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mensen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zijn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er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wereldwijd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GB" sz="2500" dirty="0">
                <a:latin typeface="Amnesty Trade Gothic Cn"/>
                <a:cs typeface="Amnesty Trade Gothic Cn"/>
              </a:rPr>
              <a:t>op de </a:t>
            </a:r>
            <a:r>
              <a:rPr lang="en-GB" sz="2500" dirty="0" err="1">
                <a:latin typeface="Amnesty Trade Gothic Cn"/>
                <a:cs typeface="Amnesty Trade Gothic Cn"/>
              </a:rPr>
              <a:t>vlucht</a:t>
            </a:r>
            <a:r>
              <a:rPr lang="en-GB" sz="2500" dirty="0">
                <a:latin typeface="Amnesty Trade Gothic Cn"/>
                <a:cs typeface="Amnesty Trade Gothic Cn"/>
              </a:rPr>
              <a:t>? </a:t>
            </a:r>
            <a:endParaRPr lang="en-US" sz="2500" dirty="0">
              <a:latin typeface="Amnesty Trade Gothic Cn"/>
              <a:cs typeface="Amnesty Trade Gothic Cn"/>
            </a:endParaRP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Box 14"/>
          <p:cNvSpPr txBox="1">
            <a:spLocks noChangeArrowheads="1"/>
          </p:cNvSpPr>
          <p:nvPr/>
        </p:nvSpPr>
        <p:spPr bwMode="auto">
          <a:xfrm>
            <a:off x="3159125" y="4289439"/>
            <a:ext cx="5057775" cy="92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a. </a:t>
            </a:r>
            <a:r>
              <a:rPr lang="en-US" sz="2000" dirty="0" err="1">
                <a:latin typeface="Amnesty Trade Gothic Cn"/>
                <a:cs typeface="Amnesty Trade Gothic Cn"/>
              </a:rPr>
              <a:t>Ruim</a:t>
            </a:r>
            <a:r>
              <a:rPr lang="en-US" sz="2000" dirty="0">
                <a:latin typeface="Amnesty Trade Gothic Cn"/>
                <a:cs typeface="Amnesty Trade Gothic Cn"/>
              </a:rPr>
              <a:t> </a:t>
            </a:r>
            <a:r>
              <a:rPr lang="en-US" sz="2000" dirty="0">
                <a:latin typeface="Amnesty Trade Gothic Cn" charset="0"/>
                <a:cs typeface="Amnesty Trade Gothic Cn" charset="0"/>
              </a:rPr>
              <a:t>25 </a:t>
            </a:r>
            <a:r>
              <a:rPr lang="en-US" sz="2000" dirty="0" err="1">
                <a:latin typeface="Amnesty Trade Gothic Cn" charset="0"/>
                <a:cs typeface="Amnesty Trade Gothic Cn" charset="0"/>
              </a:rPr>
              <a:t>miljoen</a:t>
            </a:r>
            <a:endParaRPr lang="en-US" sz="2000" dirty="0">
              <a:latin typeface="Amnesty Trade Gothic Cn" charset="0"/>
              <a:cs typeface="Amnesty Trade Gothic Cn" charset="0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b. </a:t>
            </a:r>
            <a:r>
              <a:rPr lang="en-US" sz="2000" dirty="0" err="1">
                <a:latin typeface="Amnesty Trade Gothic Cn" charset="0"/>
                <a:cs typeface="Amnesty Trade Gothic Cn"/>
              </a:rPr>
              <a:t>Ruim</a:t>
            </a:r>
            <a:r>
              <a:rPr lang="en-US" sz="2000" dirty="0">
                <a:latin typeface="Amnesty Trade Gothic Cn" charset="0"/>
                <a:cs typeface="Amnesty Trade Gothic Cn"/>
              </a:rPr>
              <a:t> 80</a:t>
            </a:r>
            <a:r>
              <a:rPr lang="en-US" sz="2000" dirty="0">
                <a:latin typeface="Amnesty Trade Gothic Cn" charset="0"/>
                <a:cs typeface="Amnesty Trade Gothic Cn" charset="0"/>
              </a:rPr>
              <a:t> </a:t>
            </a:r>
            <a:r>
              <a:rPr lang="en-US" sz="2000" dirty="0" err="1">
                <a:latin typeface="Amnesty Trade Gothic Cn" charset="0"/>
                <a:cs typeface="Amnesty Trade Gothic Cn" charset="0"/>
              </a:rPr>
              <a:t>miljoen</a:t>
            </a:r>
            <a:endParaRPr lang="en-US" sz="2000" dirty="0">
              <a:latin typeface="Amnesty Trade Gothic Cn" charset="0"/>
              <a:cs typeface="Amnesty Trade Gothic Cn" charset="0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c. </a:t>
            </a:r>
            <a:r>
              <a:rPr lang="en-US" sz="2000" dirty="0" err="1">
                <a:latin typeface="Amnesty Trade Gothic Cn"/>
                <a:cs typeface="Amnesty Trade Gothic Cn"/>
              </a:rPr>
              <a:t>Ruim</a:t>
            </a:r>
            <a:r>
              <a:rPr lang="en-US" sz="2000" dirty="0">
                <a:latin typeface="Amnesty Trade Gothic Cn"/>
                <a:cs typeface="Amnesty Trade Gothic Cn"/>
              </a:rPr>
              <a:t> </a:t>
            </a:r>
            <a:r>
              <a:rPr lang="en-US" sz="2000" dirty="0">
                <a:latin typeface="Amnesty Trade Gothic Cn" charset="0"/>
                <a:cs typeface="Amnesty Trade Gothic Cn" charset="0"/>
              </a:rPr>
              <a:t>100 </a:t>
            </a:r>
            <a:r>
              <a:rPr lang="en-US" sz="2000" dirty="0" err="1">
                <a:latin typeface="Amnesty Trade Gothic Cn" charset="0"/>
                <a:cs typeface="Amnesty Trade Gothic Cn" charset="0"/>
              </a:rPr>
              <a:t>miljoen</a:t>
            </a:r>
            <a:endParaRPr lang="en-US" sz="2000" dirty="0">
              <a:latin typeface="Amnesty Trade Gothic Cn" charset="0"/>
              <a:cs typeface="Amnesty Trade Gothic Cn" charset="0"/>
            </a:endParaRPr>
          </a:p>
        </p:txBody>
      </p:sp>
      <p:pic>
        <p:nvPicPr>
          <p:cNvPr id="3081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210901" y="2122607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1</a:t>
            </a:r>
          </a:p>
        </p:txBody>
      </p:sp>
      <p:pic>
        <p:nvPicPr>
          <p:cNvPr id="16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4044127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3141663" y="2357580"/>
            <a:ext cx="5057775" cy="79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2500" dirty="0" err="1">
                <a:latin typeface="Amnesty Trade Gothic Cn"/>
                <a:cs typeface="Amnesty Trade Gothic Cn"/>
              </a:rPr>
              <a:t>Welk</a:t>
            </a:r>
            <a:r>
              <a:rPr lang="en-GB" sz="2500" dirty="0">
                <a:latin typeface="Amnesty Trade Gothic Cn"/>
                <a:cs typeface="Amnesty Trade Gothic Cn"/>
              </a:rPr>
              <a:t> land </a:t>
            </a:r>
            <a:r>
              <a:rPr lang="en-GB" sz="2500" dirty="0" err="1">
                <a:latin typeface="Amnesty Trade Gothic Cn"/>
                <a:cs typeface="Amnesty Trade Gothic Cn"/>
              </a:rPr>
              <a:t>vangt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wereldwijd</a:t>
            </a:r>
            <a:r>
              <a:rPr lang="en-GB" sz="2500" dirty="0">
                <a:latin typeface="Amnesty Trade Gothic Cn"/>
                <a:cs typeface="Amnesty Trade Gothic Cn"/>
              </a:rPr>
              <a:t> de </a:t>
            </a:r>
            <a:r>
              <a:rPr lang="en-GB" sz="2500" dirty="0" err="1">
                <a:latin typeface="Amnesty Trade Gothic Cn"/>
                <a:cs typeface="Amnesty Trade Gothic Cn"/>
              </a:rPr>
              <a:t>meeste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vluchtelingen</a:t>
            </a:r>
            <a:r>
              <a:rPr lang="en-GB" sz="2500" dirty="0">
                <a:latin typeface="Amnesty Trade Gothic Cn"/>
                <a:cs typeface="Amnesty Trade Gothic Cn"/>
              </a:rPr>
              <a:t> op?</a:t>
            </a:r>
            <a:r>
              <a:rPr lang="nl-NL" sz="2500" dirty="0">
                <a:latin typeface="Amnesty Trade Gothic Cn"/>
                <a:cs typeface="Amnesty Trade Gothic Cn"/>
              </a:rPr>
              <a:t> </a:t>
            </a:r>
            <a:endParaRPr lang="en-US" sz="2500" dirty="0">
              <a:latin typeface="Amnesty Trade Gothic Cn"/>
              <a:cs typeface="Amnesty Trade Gothic Cn"/>
            </a:endParaRP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Box 14"/>
          <p:cNvSpPr txBox="1">
            <a:spLocks noChangeArrowheads="1"/>
          </p:cNvSpPr>
          <p:nvPr/>
        </p:nvSpPr>
        <p:spPr bwMode="auto">
          <a:xfrm>
            <a:off x="3141663" y="5061356"/>
            <a:ext cx="1689966" cy="37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a. </a:t>
            </a:r>
            <a:r>
              <a:rPr lang="en-US" sz="2000" dirty="0" err="1">
                <a:latin typeface="Amnesty Trade Gothic Cn"/>
                <a:cs typeface="Amnesty Trade Gothic Cn"/>
              </a:rPr>
              <a:t>Duitsland</a:t>
            </a:r>
            <a:endParaRPr lang="en-US" sz="2000" dirty="0">
              <a:latin typeface="Amnesty Trade Gothic Cn"/>
              <a:cs typeface="Amnesty Trade Gothic Cn"/>
            </a:endParaRPr>
          </a:p>
        </p:txBody>
      </p:sp>
      <p:pic>
        <p:nvPicPr>
          <p:cNvPr id="3081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114425" y="2108168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2</a:t>
            </a: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4044127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4777203" y="5061356"/>
            <a:ext cx="19503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mnesty Trade Gothic Cn"/>
                <a:cs typeface="Amnesty Trade Gothic Cn"/>
              </a:rPr>
              <a:t>b. </a:t>
            </a:r>
            <a:r>
              <a:rPr lang="en-US" sz="2000" dirty="0">
                <a:latin typeface="Amnesty Trade Gothic Cn"/>
                <a:cs typeface="Amnesty Trade Gothic Cn"/>
              </a:rPr>
              <a:t>Colombia</a:t>
            </a:r>
          </a:p>
          <a:p>
            <a:endParaRPr lang="nl-NL" dirty="0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333959" y="5069580"/>
            <a:ext cx="1689966" cy="37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c. </a:t>
            </a:r>
            <a:r>
              <a:rPr lang="en-US" sz="2000" dirty="0" err="1">
                <a:latin typeface="Amnesty Trade Gothic Cn"/>
                <a:cs typeface="Amnesty Trade Gothic Cn"/>
              </a:rPr>
              <a:t>Turkije</a:t>
            </a:r>
            <a:endParaRPr lang="en-US" sz="2000" dirty="0">
              <a:latin typeface="Amnesty Trade Gothic Cn"/>
              <a:cs typeface="Amnesty Trade Gothic Cn"/>
            </a:endParaRPr>
          </a:p>
        </p:txBody>
      </p:sp>
      <p:pic>
        <p:nvPicPr>
          <p:cNvPr id="3" name="Afbeelding 2" descr="Unknown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7782" y="4273873"/>
            <a:ext cx="1032592" cy="682248"/>
          </a:xfrm>
          <a:prstGeom prst="rect">
            <a:avLst/>
          </a:prstGeom>
        </p:spPr>
      </p:pic>
      <p:pic>
        <p:nvPicPr>
          <p:cNvPr id="6" name="Afbeelding 5" descr="turkije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342" y="4273873"/>
            <a:ext cx="988035" cy="6842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9FAF5D-840D-4867-BCCB-D7E83360B5D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861694" y="4285905"/>
            <a:ext cx="1021328" cy="67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874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3141663" y="2357580"/>
            <a:ext cx="505777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2500" dirty="0" err="1">
                <a:latin typeface="Amnesty Trade Gothic Cn"/>
                <a:cs typeface="Amnesty Trade Gothic Cn"/>
              </a:rPr>
              <a:t>Waar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komen</a:t>
            </a:r>
            <a:r>
              <a:rPr lang="en-GB" sz="2500" dirty="0">
                <a:latin typeface="Amnesty Trade Gothic Cn"/>
                <a:cs typeface="Amnesty Trade Gothic Cn"/>
              </a:rPr>
              <a:t> de </a:t>
            </a:r>
            <a:r>
              <a:rPr lang="en-GB" sz="2500" dirty="0" err="1">
                <a:latin typeface="Amnesty Trade Gothic Cn"/>
                <a:cs typeface="Amnesty Trade Gothic Cn"/>
              </a:rPr>
              <a:t>meeste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vluchtelingen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wereldwijd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vandaan</a:t>
            </a:r>
            <a:r>
              <a:rPr lang="en-GB" sz="2500" dirty="0">
                <a:latin typeface="Amnesty Trade Gothic Cn"/>
                <a:cs typeface="Amnesty Trade Gothic Cn"/>
              </a:rPr>
              <a:t>?</a:t>
            </a:r>
            <a:r>
              <a:rPr lang="nl-NL" sz="2500" dirty="0">
                <a:latin typeface="Amnesty Trade Gothic Cn"/>
                <a:cs typeface="Amnesty Trade Gothic Cn"/>
              </a:rPr>
              <a:t> </a:t>
            </a:r>
            <a:endParaRPr lang="en-US" sz="2500" dirty="0">
              <a:latin typeface="Amnesty Trade Gothic Cn"/>
              <a:cs typeface="Amnesty Trade Gothic Cn"/>
            </a:endParaRP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Box 14"/>
          <p:cNvSpPr txBox="1">
            <a:spLocks noChangeArrowheads="1"/>
          </p:cNvSpPr>
          <p:nvPr/>
        </p:nvSpPr>
        <p:spPr bwMode="auto">
          <a:xfrm>
            <a:off x="3141663" y="5061356"/>
            <a:ext cx="1689966" cy="37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a. </a:t>
            </a:r>
            <a:r>
              <a:rPr lang="en-US" sz="2000" dirty="0" err="1">
                <a:latin typeface="Amnesty Trade Gothic Cn"/>
                <a:cs typeface="Amnesty Trade Gothic Cn"/>
              </a:rPr>
              <a:t>Syrië</a:t>
            </a:r>
            <a:endParaRPr lang="en-US" sz="2000" dirty="0">
              <a:latin typeface="Amnesty Trade Gothic Cn"/>
              <a:cs typeface="Amnesty Trade Gothic Cn"/>
            </a:endParaRPr>
          </a:p>
        </p:txBody>
      </p:sp>
      <p:pic>
        <p:nvPicPr>
          <p:cNvPr id="3081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114425" y="2101500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3</a:t>
            </a: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4044127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4777203" y="5061356"/>
            <a:ext cx="19503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mnesty Trade Gothic Cn"/>
                <a:cs typeface="Amnesty Trade Gothic Cn"/>
              </a:rPr>
              <a:t>b. </a:t>
            </a:r>
            <a:r>
              <a:rPr lang="en-US" sz="2000" dirty="0">
                <a:latin typeface="Amnesty Trade Gothic Cn"/>
                <a:cs typeface="Amnesty Trade Gothic Cn"/>
              </a:rPr>
              <a:t>Venezuela</a:t>
            </a:r>
          </a:p>
          <a:p>
            <a:endParaRPr lang="nl-NL" dirty="0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333959" y="5069580"/>
            <a:ext cx="1689966" cy="37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c. </a:t>
            </a:r>
            <a:r>
              <a:rPr lang="en-US" sz="2000" dirty="0">
                <a:latin typeface="Amnesty Trade Gothic Cn"/>
                <a:cs typeface="Amnesty Trade Gothic Cn"/>
              </a:rPr>
              <a:t>Zuid-Sudan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6B75AF-D0EC-4A80-BDA7-A128077339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5499" y="4294280"/>
            <a:ext cx="1023771" cy="6822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46B196-4EA8-499B-B7E7-6085AA6B68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61694" y="4291128"/>
            <a:ext cx="1020985" cy="6803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C09F47-339B-41AD-8ABF-C8B04BBEE7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89915" y="4342915"/>
            <a:ext cx="1193708" cy="5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03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3141663" y="2298700"/>
            <a:ext cx="5494337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2500" dirty="0" err="1">
                <a:latin typeface="Amnesty Trade Gothic Cn"/>
                <a:cs typeface="Amnesty Trade Gothic Cn"/>
              </a:rPr>
              <a:t>Waar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komen</a:t>
            </a:r>
            <a:r>
              <a:rPr lang="en-GB" sz="2500" dirty="0">
                <a:latin typeface="Amnesty Trade Gothic Cn"/>
                <a:cs typeface="Amnesty Trade Gothic Cn"/>
              </a:rPr>
              <a:t> de </a:t>
            </a:r>
            <a:r>
              <a:rPr lang="en-GB" sz="2500" dirty="0" err="1">
                <a:latin typeface="Amnesty Trade Gothic Cn"/>
                <a:cs typeface="Amnesty Trade Gothic Cn"/>
              </a:rPr>
              <a:t>vluchtelingen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</a:p>
          <a:p>
            <a:r>
              <a:rPr lang="en-GB" sz="2500" dirty="0">
                <a:latin typeface="Amnesty Trade Gothic Cn"/>
                <a:cs typeface="Amnesty Trade Gothic Cn"/>
              </a:rPr>
              <a:t>in Nederland </a:t>
            </a:r>
            <a:r>
              <a:rPr lang="en-GB" sz="2500" dirty="0" err="1">
                <a:latin typeface="Amnesty Trade Gothic Cn"/>
                <a:cs typeface="Amnesty Trade Gothic Cn"/>
              </a:rPr>
              <a:t>vandaan</a:t>
            </a:r>
            <a:r>
              <a:rPr lang="en-GB" sz="2500" dirty="0">
                <a:latin typeface="Amnesty Trade Gothic Cn"/>
                <a:cs typeface="Amnesty Trade Gothic Cn"/>
              </a:rPr>
              <a:t>? </a:t>
            </a:r>
          </a:p>
          <a:p>
            <a:r>
              <a:rPr lang="en-GB" sz="2500" dirty="0" err="1">
                <a:latin typeface="Amnesty Trade Gothic Cn"/>
                <a:cs typeface="Amnesty Trade Gothic Cn"/>
              </a:rPr>
              <a:t>Welke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landen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staan</a:t>
            </a:r>
            <a:r>
              <a:rPr lang="en-GB" sz="2500" dirty="0">
                <a:latin typeface="Amnesty Trade Gothic Cn"/>
                <a:cs typeface="Amnesty Trade Gothic Cn"/>
              </a:rPr>
              <a:t> in de top 5?</a:t>
            </a:r>
            <a:endParaRPr lang="nl-NL" sz="2500" dirty="0">
              <a:latin typeface="Amnesty Trade Gothic Cn"/>
              <a:cs typeface="Amnesty Trade Gothic Cn"/>
            </a:endParaRP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Box 14"/>
          <p:cNvSpPr txBox="1">
            <a:spLocks noChangeArrowheads="1"/>
          </p:cNvSpPr>
          <p:nvPr/>
        </p:nvSpPr>
        <p:spPr bwMode="auto">
          <a:xfrm>
            <a:off x="3159125" y="4255634"/>
            <a:ext cx="50577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2000" b="1" dirty="0">
                <a:latin typeface="Amnesty Trade Gothic Cn"/>
                <a:cs typeface="Amnesty Trade Gothic Cn"/>
              </a:rPr>
              <a:t>a. </a:t>
            </a:r>
            <a:r>
              <a:rPr lang="en-GB" sz="2000" dirty="0" err="1">
                <a:latin typeface="Amnesty Trade Gothic Cn"/>
                <a:cs typeface="Amnesty Trade Gothic Cn"/>
              </a:rPr>
              <a:t>Syrië</a:t>
            </a:r>
            <a:r>
              <a:rPr lang="en-GB" sz="2000" dirty="0">
                <a:latin typeface="Amnesty Trade Gothic Cn"/>
                <a:cs typeface="Amnesty Trade Gothic Cn"/>
              </a:rPr>
              <a:t>, </a:t>
            </a:r>
            <a:r>
              <a:rPr lang="en-GB" sz="2000" dirty="0" err="1">
                <a:latin typeface="Amnesty Trade Gothic Cn"/>
                <a:cs typeface="Amnesty Trade Gothic Cn"/>
              </a:rPr>
              <a:t>Marokko</a:t>
            </a:r>
            <a:r>
              <a:rPr lang="en-GB" sz="2000" dirty="0">
                <a:latin typeface="Amnesty Trade Gothic Cn"/>
                <a:cs typeface="Amnesty Trade Gothic Cn"/>
              </a:rPr>
              <a:t> </a:t>
            </a:r>
            <a:r>
              <a:rPr lang="en-GB" sz="2000" dirty="0" err="1">
                <a:latin typeface="Amnesty Trade Gothic Cn"/>
                <a:cs typeface="Amnesty Trade Gothic Cn"/>
              </a:rPr>
              <a:t>en</a:t>
            </a:r>
            <a:r>
              <a:rPr lang="en-GB" sz="2000" dirty="0">
                <a:latin typeface="Amnesty Trade Gothic Cn"/>
                <a:cs typeface="Amnesty Trade Gothic Cn"/>
              </a:rPr>
              <a:t> Afghanistan</a:t>
            </a:r>
            <a:endParaRPr lang="nl-NL" sz="2000" dirty="0">
              <a:latin typeface="Amnesty Trade Gothic Cn"/>
              <a:cs typeface="Amnesty Trade Gothic Cn"/>
            </a:endParaRPr>
          </a:p>
          <a:p>
            <a:r>
              <a:rPr lang="es-ES" sz="2000" b="1" dirty="0">
                <a:latin typeface="Amnesty Trade Gothic Cn"/>
                <a:cs typeface="Amnesty Trade Gothic Cn"/>
              </a:rPr>
              <a:t>b. </a:t>
            </a:r>
            <a:r>
              <a:rPr lang="es-ES" sz="2000" dirty="0" err="1">
                <a:latin typeface="Amnesty Trade Gothic Cn"/>
                <a:cs typeface="Amnesty Trade Gothic Cn"/>
              </a:rPr>
              <a:t>Syrië</a:t>
            </a:r>
            <a:r>
              <a:rPr lang="es-ES" sz="2000" dirty="0">
                <a:latin typeface="Amnesty Trade Gothic Cn"/>
                <a:cs typeface="Amnesty Trade Gothic Cn"/>
              </a:rPr>
              <a:t>, </a:t>
            </a:r>
            <a:r>
              <a:rPr lang="es-ES" sz="2000" dirty="0" err="1">
                <a:latin typeface="Amnesty Trade Gothic Cn"/>
                <a:cs typeface="Amnesty Trade Gothic Cn"/>
              </a:rPr>
              <a:t>Turkije</a:t>
            </a:r>
            <a:r>
              <a:rPr lang="es-ES" sz="2000" dirty="0">
                <a:latin typeface="Amnesty Trade Gothic Cn"/>
                <a:cs typeface="Amnesty Trade Gothic Cn"/>
              </a:rPr>
              <a:t> en Eritrea</a:t>
            </a:r>
            <a:endParaRPr lang="nl-NL" sz="2000" dirty="0">
              <a:latin typeface="Amnesty Trade Gothic Cn"/>
              <a:cs typeface="Amnesty Trade Gothic Cn"/>
            </a:endParaRPr>
          </a:p>
          <a:p>
            <a:r>
              <a:rPr lang="en-GB" sz="2000" b="1" dirty="0">
                <a:latin typeface="Amnesty Trade Gothic Cn"/>
                <a:cs typeface="Amnesty Trade Gothic Cn"/>
              </a:rPr>
              <a:t>c. </a:t>
            </a:r>
            <a:r>
              <a:rPr lang="en-GB" sz="2000" dirty="0" err="1">
                <a:latin typeface="Amnesty Trade Gothic Cn"/>
                <a:cs typeface="Amnesty Trade Gothic Cn"/>
              </a:rPr>
              <a:t>Syrië</a:t>
            </a:r>
            <a:r>
              <a:rPr lang="en-GB" sz="2000" dirty="0">
                <a:latin typeface="Amnesty Trade Gothic Cn"/>
                <a:cs typeface="Amnesty Trade Gothic Cn"/>
              </a:rPr>
              <a:t>, Eritrea </a:t>
            </a:r>
            <a:r>
              <a:rPr lang="en-GB" sz="2000" dirty="0" err="1">
                <a:latin typeface="Amnesty Trade Gothic Cn"/>
                <a:cs typeface="Amnesty Trade Gothic Cn"/>
              </a:rPr>
              <a:t>en</a:t>
            </a:r>
            <a:r>
              <a:rPr lang="en-GB" sz="2000" dirty="0">
                <a:latin typeface="Amnesty Trade Gothic Cn"/>
                <a:cs typeface="Amnesty Trade Gothic Cn"/>
              </a:rPr>
              <a:t> Afghanistan</a:t>
            </a:r>
            <a:endParaRPr lang="nl-NL" sz="2000" dirty="0">
              <a:latin typeface="Amnesty Trade Gothic Cn"/>
              <a:cs typeface="Amnesty Trade Gothic Cn"/>
            </a:endParaRPr>
          </a:p>
        </p:txBody>
      </p:sp>
      <p:pic>
        <p:nvPicPr>
          <p:cNvPr id="3081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1114425" y="2101500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4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4044127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9549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2869839" y="2298700"/>
            <a:ext cx="5766161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2500" dirty="0" err="1">
                <a:latin typeface="Amnesty Trade Gothic Cn"/>
                <a:cs typeface="Amnesty Trade Gothic Cn"/>
              </a:rPr>
              <a:t>Een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belangrijk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onderdeel</a:t>
            </a:r>
            <a:r>
              <a:rPr lang="en-GB" sz="2500" dirty="0">
                <a:latin typeface="Amnesty Trade Gothic Cn"/>
                <a:cs typeface="Amnesty Trade Gothic Cn"/>
              </a:rPr>
              <a:t> van het VN-</a:t>
            </a:r>
            <a:r>
              <a:rPr lang="en-GB" sz="2500" dirty="0" err="1">
                <a:latin typeface="Amnesty Trade Gothic Cn"/>
                <a:cs typeface="Amnesty Trade Gothic Cn"/>
              </a:rPr>
              <a:t>Vluchtelingenverdrag</a:t>
            </a:r>
            <a:r>
              <a:rPr lang="en-GB" sz="2500" dirty="0">
                <a:latin typeface="Amnesty Trade Gothic Cn"/>
                <a:cs typeface="Amnesty Trade Gothic Cn"/>
              </a:rPr>
              <a:t> is het </a:t>
            </a:r>
            <a:r>
              <a:rPr lang="en-GB" sz="2500" dirty="0" err="1">
                <a:latin typeface="Amnesty Trade Gothic Cn"/>
                <a:cs typeface="Amnesty Trade Gothic Cn"/>
              </a:rPr>
              <a:t>principe</a:t>
            </a:r>
            <a:r>
              <a:rPr lang="en-GB" sz="2500" dirty="0">
                <a:latin typeface="Amnesty Trade Gothic Cn"/>
                <a:cs typeface="Amnesty Trade Gothic Cn"/>
              </a:rPr>
              <a:t> van </a:t>
            </a:r>
          </a:p>
          <a:p>
            <a:r>
              <a:rPr lang="en-GB" sz="2500" dirty="0">
                <a:latin typeface="Amnesty Trade Gothic Cn"/>
                <a:cs typeface="Amnesty Trade Gothic Cn"/>
              </a:rPr>
              <a:t>non-</a:t>
            </a:r>
            <a:r>
              <a:rPr lang="en-GB" sz="2500" dirty="0" err="1">
                <a:latin typeface="Amnesty Trade Gothic Cn"/>
                <a:cs typeface="Amnesty Trade Gothic Cn"/>
              </a:rPr>
              <a:t>refoulement</a:t>
            </a:r>
            <a:r>
              <a:rPr lang="en-GB" sz="2500" dirty="0">
                <a:latin typeface="Amnesty Trade Gothic Cn"/>
                <a:cs typeface="Amnesty Trade Gothic Cn"/>
              </a:rPr>
              <a:t>. </a:t>
            </a:r>
            <a:r>
              <a:rPr lang="en-GB" sz="2500" dirty="0" err="1">
                <a:latin typeface="Amnesty Trade Gothic Cn"/>
                <a:cs typeface="Amnesty Trade Gothic Cn"/>
              </a:rPr>
              <a:t>Wat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betekent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dat</a:t>
            </a:r>
            <a:r>
              <a:rPr lang="en-GB" sz="2500" dirty="0">
                <a:latin typeface="Amnesty Trade Gothic Cn"/>
                <a:cs typeface="Amnesty Trade Gothic Cn"/>
              </a:rPr>
              <a:t>?</a:t>
            </a:r>
            <a:r>
              <a:rPr lang="nl-NL" sz="2500" dirty="0">
                <a:latin typeface="Amnesty Trade Gothic Cn"/>
                <a:cs typeface="Amnesty Trade Gothic Cn"/>
              </a:rPr>
              <a:t> </a:t>
            </a:r>
          </a:p>
        </p:txBody>
      </p:sp>
      <p:pic>
        <p:nvPicPr>
          <p:cNvPr id="3078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794411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Box 14"/>
          <p:cNvSpPr txBox="1">
            <a:spLocks noChangeArrowheads="1"/>
          </p:cNvSpPr>
          <p:nvPr/>
        </p:nvSpPr>
        <p:spPr bwMode="auto">
          <a:xfrm>
            <a:off x="703263" y="4007277"/>
            <a:ext cx="794220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a. </a:t>
            </a:r>
            <a:r>
              <a:rPr lang="nl-NL" sz="2000" dirty="0">
                <a:latin typeface="Amnesty Trade Gothic Cn"/>
                <a:cs typeface="Amnesty Trade Gothic Cn"/>
              </a:rPr>
              <a:t>Vluchtelingen moeten beschermd worden tegen marteling. 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b. </a:t>
            </a:r>
            <a:r>
              <a:rPr lang="nl-NL" sz="2000" dirty="0">
                <a:latin typeface="Amnesty Trade Gothic Cn"/>
                <a:cs typeface="Amnesty Trade Gothic Cn"/>
              </a:rPr>
              <a:t>Vluchtelingen mogen niet worden teruggestuurd naar een land waar vervolging dreigt.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c. </a:t>
            </a:r>
            <a:r>
              <a:rPr lang="nl-NL" sz="2000" dirty="0">
                <a:latin typeface="Amnesty Trade Gothic Cn"/>
                <a:cs typeface="Amnesty Trade Gothic Cn"/>
              </a:rPr>
              <a:t>Zelfs als landen het verdrag niet hebben ondertekend moeten ze minimale bescherming bieden aan vluchtelingen.</a:t>
            </a:r>
          </a:p>
        </p:txBody>
      </p:sp>
      <p:pic>
        <p:nvPicPr>
          <p:cNvPr id="3081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1210901" y="2123627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9270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3141663" y="2298700"/>
            <a:ext cx="5494337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2500" dirty="0" err="1">
                <a:latin typeface="Amnesty Trade Gothic Cn"/>
                <a:cs typeface="Amnesty Trade Gothic Cn"/>
              </a:rPr>
              <a:t>Welke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bewering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klopt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u="sng" dirty="0" err="1">
                <a:latin typeface="Amnesty Trade Gothic Cn"/>
                <a:cs typeface="Amnesty Trade Gothic Cn"/>
              </a:rPr>
              <a:t>niet</a:t>
            </a:r>
            <a:r>
              <a:rPr lang="en-GB" sz="2500" dirty="0">
                <a:latin typeface="Amnesty Trade Gothic Cn"/>
                <a:cs typeface="Amnesty Trade Gothic Cn"/>
              </a:rPr>
              <a:t>?  </a:t>
            </a:r>
          </a:p>
          <a:p>
            <a:r>
              <a:rPr lang="en-GB" sz="2500" dirty="0" err="1">
                <a:latin typeface="Amnesty Trade Gothic Cn"/>
                <a:cs typeface="Amnesty Trade Gothic Cn"/>
              </a:rPr>
              <a:t>Volgens</a:t>
            </a:r>
            <a:r>
              <a:rPr lang="en-GB" sz="2500" dirty="0">
                <a:latin typeface="Amnesty Trade Gothic Cn"/>
                <a:cs typeface="Amnesty Trade Gothic Cn"/>
              </a:rPr>
              <a:t> het </a:t>
            </a:r>
            <a:r>
              <a:rPr lang="en-GB" sz="2500" dirty="0" err="1">
                <a:latin typeface="Amnesty Trade Gothic Cn"/>
                <a:cs typeface="Amnesty Trade Gothic Cn"/>
              </a:rPr>
              <a:t>Vluchtelingenverdrag</a:t>
            </a:r>
            <a:r>
              <a:rPr lang="en-GB" sz="2500" dirty="0">
                <a:latin typeface="Amnesty Trade Gothic Cn"/>
                <a:cs typeface="Amnesty Trade Gothic Cn"/>
              </a:rPr>
              <a:t> is </a:t>
            </a:r>
            <a:r>
              <a:rPr lang="en-GB" sz="2500" dirty="0" err="1">
                <a:latin typeface="Amnesty Trade Gothic Cn"/>
                <a:cs typeface="Amnesty Trade Gothic Cn"/>
              </a:rPr>
              <a:t>een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vluchteling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iemand</a:t>
            </a:r>
            <a:r>
              <a:rPr lang="en-GB" sz="2500" dirty="0">
                <a:latin typeface="Amnesty Trade Gothic Cn"/>
                <a:cs typeface="Amnesty Trade Gothic Cn"/>
              </a:rPr>
              <a:t> die:</a:t>
            </a:r>
            <a:r>
              <a:rPr lang="nl-NL" sz="2500" dirty="0">
                <a:latin typeface="Amnesty Trade Gothic Cn"/>
                <a:cs typeface="Amnesty Trade Gothic Cn"/>
              </a:rPr>
              <a:t> </a:t>
            </a: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1162958" y="2101500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6</a:t>
            </a: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1162958" y="4362945"/>
            <a:ext cx="739139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a. </a:t>
            </a:r>
            <a:r>
              <a:rPr lang="nl-NL" sz="2000" dirty="0">
                <a:latin typeface="Amnesty Trade Gothic Cn"/>
                <a:cs typeface="Amnesty Trade Gothic Cn"/>
              </a:rPr>
              <a:t>Bang is voor vervolging op grond van een politieke overtuiging.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b. </a:t>
            </a:r>
            <a:r>
              <a:rPr lang="nl-NL" sz="2000" dirty="0">
                <a:latin typeface="Amnesty Trade Gothic Cn"/>
                <a:cs typeface="Amnesty Trade Gothic Cn"/>
              </a:rPr>
              <a:t>Bang is voor vervolging op grond van zijn ras.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c. </a:t>
            </a:r>
            <a:r>
              <a:rPr lang="nl-NL" sz="2000" dirty="0">
                <a:latin typeface="Amnesty Trade Gothic Cn"/>
                <a:cs typeface="Amnesty Trade Gothic Cn"/>
              </a:rPr>
              <a:t>Om economische redenen heeft besloten om in een ander land te gaan wonen.</a:t>
            </a:r>
          </a:p>
        </p:txBody>
      </p:sp>
      <p:pic>
        <p:nvPicPr>
          <p:cNvPr id="18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4090307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562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7134_Open_to_Syria_-_Photocall_Refugee_Camp_in_Lebano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0720" y="-72813"/>
            <a:ext cx="10505440" cy="700362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33" y="1924230"/>
            <a:ext cx="3794069" cy="4703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9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507954" y="2801149"/>
            <a:ext cx="3398226" cy="150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2500" dirty="0" err="1">
                <a:latin typeface="Amnesty Trade Gothic Cn"/>
                <a:cs typeface="Amnesty Trade Gothic Cn"/>
              </a:rPr>
              <a:t>Mogen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kinderen</a:t>
            </a:r>
            <a:r>
              <a:rPr lang="en-GB" sz="2500" dirty="0">
                <a:latin typeface="Amnesty Trade Gothic Cn"/>
                <a:cs typeface="Amnesty Trade Gothic Cn"/>
              </a:rPr>
              <a:t> van </a:t>
            </a:r>
            <a:r>
              <a:rPr lang="en-GB" sz="2500" dirty="0" err="1">
                <a:latin typeface="Amnesty Trade Gothic Cn"/>
                <a:cs typeface="Amnesty Trade Gothic Cn"/>
              </a:rPr>
              <a:t>asielzoekers</a:t>
            </a:r>
            <a:r>
              <a:rPr lang="en-GB" sz="2500" dirty="0">
                <a:latin typeface="Amnesty Trade Gothic Cn"/>
                <a:cs typeface="Amnesty Trade Gothic Cn"/>
              </a:rPr>
              <a:t> in Nederland </a:t>
            </a:r>
            <a:r>
              <a:rPr lang="en-GB" sz="2500" dirty="0" err="1">
                <a:latin typeface="Amnesty Trade Gothic Cn"/>
                <a:cs typeface="Amnesty Trade Gothic Cn"/>
              </a:rPr>
              <a:t>onderwijs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volgen</a:t>
            </a:r>
            <a:r>
              <a:rPr lang="en-GB" sz="2500" dirty="0">
                <a:latin typeface="Amnesty Trade Gothic Cn"/>
                <a:cs typeface="Amnesty Trade Gothic Cn"/>
              </a:rPr>
              <a:t>?</a:t>
            </a:r>
            <a:endParaRPr lang="nl-NL" sz="2500" dirty="0">
              <a:latin typeface="Amnesty Trade Gothic Cn"/>
              <a:cs typeface="Amnesty Trade Gothic Cn"/>
            </a:endParaRPr>
          </a:p>
        </p:txBody>
      </p:sp>
      <p:sp>
        <p:nvSpPr>
          <p:cNvPr id="22" name="TextBox 14"/>
          <p:cNvSpPr txBox="1">
            <a:spLocks noChangeArrowheads="1"/>
          </p:cNvSpPr>
          <p:nvPr/>
        </p:nvSpPr>
        <p:spPr bwMode="auto">
          <a:xfrm>
            <a:off x="507954" y="4599846"/>
            <a:ext cx="3398225" cy="2027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a. </a:t>
            </a:r>
            <a:r>
              <a:rPr lang="nl-NL" sz="2000" dirty="0">
                <a:latin typeface="Amnesty Trade Gothic Cn"/>
                <a:cs typeface="Amnesty Trade Gothic Cn"/>
              </a:rPr>
              <a:t>Ja.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b. </a:t>
            </a:r>
            <a:r>
              <a:rPr lang="nl-NL" sz="2000" dirty="0">
                <a:latin typeface="Amnesty Trade Gothic Cn"/>
                <a:cs typeface="Amnesty Trade Gothic Cn"/>
              </a:rPr>
              <a:t>Ja, maar alleen als ze op basisniveau Nederlands spreken.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c. </a:t>
            </a:r>
            <a:r>
              <a:rPr lang="nl-NL" sz="2000" dirty="0">
                <a:latin typeface="Amnesty Trade Gothic Cn"/>
                <a:cs typeface="Amnesty Trade Gothic Cn"/>
              </a:rPr>
              <a:t>Nee.</a:t>
            </a:r>
          </a:p>
        </p:txBody>
      </p:sp>
      <p:cxnSp>
        <p:nvCxnSpPr>
          <p:cNvPr id="7" name="Rechte verbindingslijn 6"/>
          <p:cNvCxnSpPr/>
          <p:nvPr/>
        </p:nvCxnSpPr>
        <p:spPr>
          <a:xfrm>
            <a:off x="582515" y="4494473"/>
            <a:ext cx="2532062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3" descr="Logo PubQuiz_RGB.ps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43" y="1335446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10"/>
          <p:cNvSpPr txBox="1">
            <a:spLocks noChangeArrowheads="1"/>
          </p:cNvSpPr>
          <p:nvPr/>
        </p:nvSpPr>
        <p:spPr bwMode="auto">
          <a:xfrm>
            <a:off x="565604" y="1675307"/>
            <a:ext cx="1519238" cy="13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208761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676</TotalTime>
  <Words>583</Words>
  <Application>Microsoft Office PowerPoint</Application>
  <PresentationFormat>On-screen Show (4:3)</PresentationFormat>
  <Paragraphs>79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Amnesty Trade Gothic Cn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Saskia</dc:creator>
  <cp:lastModifiedBy>Laura Dubbelman</cp:lastModifiedBy>
  <cp:revision>64</cp:revision>
  <dcterms:created xsi:type="dcterms:W3CDTF">2013-08-06T11:13:20Z</dcterms:created>
  <dcterms:modified xsi:type="dcterms:W3CDTF">2021-08-12T14:24:01Z</dcterms:modified>
</cp:coreProperties>
</file>