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8" r:id="rId2"/>
    <p:sldId id="271" r:id="rId3"/>
    <p:sldId id="256" r:id="rId4"/>
    <p:sldId id="260" r:id="rId5"/>
    <p:sldId id="266" r:id="rId6"/>
    <p:sldId id="275" r:id="rId7"/>
    <p:sldId id="278" r:id="rId8"/>
    <p:sldId id="277" r:id="rId9"/>
    <p:sldId id="264" r:id="rId10"/>
    <p:sldId id="273" r:id="rId11"/>
    <p:sldId id="280" r:id="rId12"/>
    <p:sldId id="399" r:id="rId13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A9C8946-C6FD-4591-A5B3-3CED314D5462}" v="2" dt="2021-07-01T12:45:42.4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1" d="100"/>
          <a:sy n="81" d="100"/>
        </p:scale>
        <p:origin x="778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ra Dubbelman" userId="9c43db56-f421-44c5-8377-e1c5cee72ef9" providerId="ADAL" clId="{DA9C8946-C6FD-4591-A5B3-3CED314D5462}"/>
    <pc:docChg chg="addSld modSld">
      <pc:chgData name="Laura Dubbelman" userId="9c43db56-f421-44c5-8377-e1c5cee72ef9" providerId="ADAL" clId="{DA9C8946-C6FD-4591-A5B3-3CED314D5462}" dt="2021-07-01T12:45:42.494" v="1"/>
      <pc:docMkLst>
        <pc:docMk/>
      </pc:docMkLst>
      <pc:sldChg chg="add setBg">
        <pc:chgData name="Laura Dubbelman" userId="9c43db56-f421-44c5-8377-e1c5cee72ef9" providerId="ADAL" clId="{DA9C8946-C6FD-4591-A5B3-3CED314D5462}" dt="2021-07-01T12:45:42.494" v="1"/>
        <pc:sldMkLst>
          <pc:docMk/>
          <pc:sldMk cId="797142991" sldId="39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6CD435-8DDD-4375-81D0-C695689ED7AD}" type="datetimeFigureOut">
              <a:rPr lang="nl-NL" smtClean="0"/>
              <a:t>1-7-2021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8364A3-7A45-404B-90B6-E3AEBC63932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470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8364A3-7A45-404B-90B6-E3AEBC63932C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819300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8364A3-7A45-404B-90B6-E3AEBC63932C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152969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8364A3-7A45-404B-90B6-E3AEBC63932C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819300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Shape 605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>
              <a:cs typeface="Arial" charset="0"/>
            </a:endParaRPr>
          </a:p>
        </p:txBody>
      </p:sp>
      <p:sp>
        <p:nvSpPr>
          <p:cNvPr id="263171" name="Shape 606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16D8CB-7243-3C4A-AB4B-BAB539489C7A}" type="datetimeFigureOut">
              <a:rPr lang="en-US"/>
              <a:pPr>
                <a:defRPr/>
              </a:pPr>
              <a:t>7/1/2021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3B2F1D-ACB9-004F-9FE8-36176C44C6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703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454F86-71BF-884D-B574-96C63ADAD8B6}" type="datetimeFigureOut">
              <a:rPr lang="en-US"/>
              <a:pPr>
                <a:defRPr/>
              </a:pPr>
              <a:t>7/1/2021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8F0A03-F05C-8547-8087-675307857C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967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AA7C38-F759-0F40-9261-499DBB54E950}" type="datetimeFigureOut">
              <a:rPr lang="en-US"/>
              <a:pPr>
                <a:defRPr/>
              </a:pPr>
              <a:t>7/1/2021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64B222-B367-DB44-A569-651841FB1A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160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352A9D-8F9E-2546-89DD-B4DA600BC9C9}" type="datetimeFigureOut">
              <a:rPr lang="en-US"/>
              <a:pPr>
                <a:defRPr/>
              </a:pPr>
              <a:t>7/1/2021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BF92B9-C65E-B343-9FB6-1E6016D2F6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459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78DA16-C59C-394E-B164-736C2099B40D}" type="datetimeFigureOut">
              <a:rPr lang="en-US"/>
              <a:pPr>
                <a:defRPr/>
              </a:pPr>
              <a:t>7/1/2021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E55DD8-6CD1-D045-9E3D-897827D02B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176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7667F4-4E71-D146-B2E7-47DA06025908}" type="datetimeFigureOut">
              <a:rPr lang="en-US"/>
              <a:pPr>
                <a:defRPr/>
              </a:pPr>
              <a:t>7/1/2021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180C3-9D5C-8343-996E-C8F0D09856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558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45A7BB-7E05-4C4C-9029-B3FD674E15FC}" type="datetimeFigureOut">
              <a:rPr lang="en-US"/>
              <a:pPr>
                <a:defRPr/>
              </a:pPr>
              <a:t>7/1/2021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2B7A3B-D817-C546-A552-BBE85DD352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444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7297CD-EE1F-9740-A252-66809D8B1E2D}" type="datetimeFigureOut">
              <a:rPr lang="en-US"/>
              <a:pPr>
                <a:defRPr/>
              </a:pPr>
              <a:t>7/1/2021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5AE392-8157-514F-A1D8-E5D794FD06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849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F4CAC3-CEA4-E340-A6C8-498CE4A3E5D9}" type="datetimeFigureOut">
              <a:rPr lang="en-US"/>
              <a:pPr>
                <a:defRPr/>
              </a:pPr>
              <a:t>7/1/2021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0A9497-5810-7E44-845B-27FED5794B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158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A9AD69-25A1-EC42-B829-999EA99F4D21}" type="datetimeFigureOut">
              <a:rPr lang="en-US"/>
              <a:pPr>
                <a:defRPr/>
              </a:pPr>
              <a:t>7/1/2021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F22D7F-DA05-6D4B-BC34-112DB1EFA2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693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65FA7A-780F-5F44-BEF2-478266343703}" type="datetimeFigureOut">
              <a:rPr lang="en-US"/>
              <a:pPr>
                <a:defRPr/>
              </a:pPr>
              <a:t>7/1/2021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B94E5B-B342-B148-B3AC-71B2EAD685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784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063F200-0D1B-094C-A645-C7B67C555106}" type="datetimeFigureOut">
              <a:rPr lang="en-US"/>
              <a:pPr>
                <a:defRPr/>
              </a:pPr>
              <a:t>7/1/2021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293BB20-BFBC-D744-A90D-2D4FC6BB05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emf"/><Relationship Id="rId4" Type="http://schemas.openxmlformats.org/officeDocument/2006/relationships/image" Target="../media/image6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5.emf"/><Relationship Id="rId7" Type="http://schemas.openxmlformats.org/officeDocument/2006/relationships/image" Target="../media/image3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5.emf"/><Relationship Id="rId7" Type="http://schemas.openxmlformats.org/officeDocument/2006/relationships/image" Target="../media/image3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Relationship Id="rId9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.emf"/><Relationship Id="rId7" Type="http://schemas.openxmlformats.org/officeDocument/2006/relationships/image" Target="../media/image6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fi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Relationship Id="rId9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Relationship Id="rId9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5.emf"/><Relationship Id="rId7" Type="http://schemas.openxmlformats.org/officeDocument/2006/relationships/image" Target="../media/image3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5.emf"/><Relationship Id="rId7" Type="http://schemas.openxmlformats.org/officeDocument/2006/relationships/image" Target="../media/image3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s PubQuiz-RGB.ti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7105" y="0"/>
            <a:ext cx="9478210" cy="710865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1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794" y="2149932"/>
            <a:ext cx="6871369" cy="3662702"/>
          </a:xfrm>
          <a:prstGeom prst="rect">
            <a:avLst/>
          </a:prstGeom>
        </p:spPr>
      </p:pic>
      <p:sp>
        <p:nvSpPr>
          <p:cNvPr id="20" name="TextBox 11"/>
          <p:cNvSpPr txBox="1">
            <a:spLocks noChangeArrowheads="1"/>
          </p:cNvSpPr>
          <p:nvPr/>
        </p:nvSpPr>
        <p:spPr bwMode="auto">
          <a:xfrm>
            <a:off x="2007040" y="2563683"/>
            <a:ext cx="6611938" cy="2337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GB" sz="2400" dirty="0" err="1">
                <a:latin typeface="Amnesty Trade Gothic Cn"/>
                <a:cs typeface="Amnesty Trade Gothic Cn"/>
              </a:rPr>
              <a:t>Sinds</a:t>
            </a:r>
            <a:r>
              <a:rPr lang="en-GB" sz="2400" dirty="0">
                <a:latin typeface="Amnesty Trade Gothic Cn"/>
                <a:cs typeface="Amnesty Trade Gothic Cn"/>
              </a:rPr>
              <a:t> </a:t>
            </a:r>
            <a:r>
              <a:rPr lang="en-GB" sz="2400" dirty="0" err="1">
                <a:latin typeface="Amnesty Trade Gothic Cn"/>
                <a:cs typeface="Amnesty Trade Gothic Cn"/>
              </a:rPr>
              <a:t>wanneer</a:t>
            </a:r>
            <a:r>
              <a:rPr lang="en-GB" sz="2400" dirty="0">
                <a:latin typeface="Amnesty Trade Gothic Cn"/>
                <a:cs typeface="Amnesty Trade Gothic Cn"/>
              </a:rPr>
              <a:t> </a:t>
            </a:r>
            <a:r>
              <a:rPr lang="en-GB" sz="2400" dirty="0" err="1">
                <a:latin typeface="Amnesty Trade Gothic Cn"/>
                <a:cs typeface="Amnesty Trade Gothic Cn"/>
              </a:rPr>
              <a:t>bestaat</a:t>
            </a:r>
            <a:r>
              <a:rPr lang="en-GB" sz="2400" dirty="0">
                <a:latin typeface="Amnesty Trade Gothic Cn"/>
                <a:cs typeface="Amnesty Trade Gothic Cn"/>
              </a:rPr>
              <a:t> de </a:t>
            </a:r>
            <a:r>
              <a:rPr lang="en-GB" sz="2400" dirty="0" err="1">
                <a:latin typeface="Amnesty Trade Gothic Cn"/>
                <a:cs typeface="Amnesty Trade Gothic Cn"/>
              </a:rPr>
              <a:t>bekende</a:t>
            </a:r>
            <a:r>
              <a:rPr lang="en-GB" sz="2400" dirty="0">
                <a:latin typeface="Amnesty Trade Gothic Cn"/>
                <a:cs typeface="Amnesty Trade Gothic Cn"/>
              </a:rPr>
              <a:t> ‘Me Too’ </a:t>
            </a:r>
            <a:r>
              <a:rPr lang="en-GB" sz="2400" dirty="0" err="1">
                <a:latin typeface="Amnesty Trade Gothic Cn"/>
                <a:cs typeface="Amnesty Trade Gothic Cn"/>
              </a:rPr>
              <a:t>beweging</a:t>
            </a:r>
            <a:r>
              <a:rPr lang="en-GB" sz="2400" dirty="0">
                <a:latin typeface="Amnesty Trade Gothic Cn"/>
                <a:cs typeface="Amnesty Trade Gothic Cn"/>
              </a:rPr>
              <a:t>, die </a:t>
            </a:r>
            <a:r>
              <a:rPr lang="en-GB" sz="2400" dirty="0" err="1">
                <a:latin typeface="Amnesty Trade Gothic Cn"/>
                <a:cs typeface="Amnesty Trade Gothic Cn"/>
              </a:rPr>
              <a:t>wereldwijde</a:t>
            </a:r>
            <a:r>
              <a:rPr lang="en-GB" sz="2400" dirty="0">
                <a:latin typeface="Amnesty Trade Gothic Cn"/>
                <a:cs typeface="Amnesty Trade Gothic Cn"/>
              </a:rPr>
              <a:t> </a:t>
            </a:r>
            <a:r>
              <a:rPr lang="en-GB" sz="2400" dirty="0" err="1">
                <a:latin typeface="Amnesty Trade Gothic Cn"/>
                <a:cs typeface="Amnesty Trade Gothic Cn"/>
              </a:rPr>
              <a:t>bekendheid</a:t>
            </a:r>
            <a:r>
              <a:rPr lang="en-GB" sz="2400" dirty="0">
                <a:latin typeface="Amnesty Trade Gothic Cn"/>
                <a:cs typeface="Amnesty Trade Gothic Cn"/>
              </a:rPr>
              <a:t> </a:t>
            </a:r>
            <a:r>
              <a:rPr lang="en-GB" sz="2400" dirty="0" err="1">
                <a:latin typeface="Amnesty Trade Gothic Cn"/>
                <a:cs typeface="Amnesty Trade Gothic Cn"/>
              </a:rPr>
              <a:t>verwierf</a:t>
            </a:r>
            <a:r>
              <a:rPr lang="en-GB" sz="2400" dirty="0">
                <a:latin typeface="Amnesty Trade Gothic Cn"/>
                <a:cs typeface="Amnesty Trade Gothic Cn"/>
              </a:rPr>
              <a:t> door de hashtag #metoo?</a:t>
            </a:r>
            <a:endParaRPr lang="nl-NL" sz="2400" dirty="0">
              <a:latin typeface="Amnesty Trade Gothic Cn"/>
              <a:cs typeface="Amnesty Trade Gothic Cn"/>
            </a:endParaRPr>
          </a:p>
        </p:txBody>
      </p:sp>
      <p:sp>
        <p:nvSpPr>
          <p:cNvPr id="22" name="TextBox 14"/>
          <p:cNvSpPr txBox="1">
            <a:spLocks noChangeArrowheads="1"/>
          </p:cNvSpPr>
          <p:nvPr/>
        </p:nvSpPr>
        <p:spPr bwMode="auto">
          <a:xfrm>
            <a:off x="2139438" y="3898370"/>
            <a:ext cx="6347142" cy="1002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0"/>
            <a:r>
              <a:rPr lang="nl-NL" sz="2000" b="1" dirty="0">
                <a:latin typeface="Amnesty Trade Gothic Cn"/>
                <a:cs typeface="Amnesty Trade Gothic Cn"/>
              </a:rPr>
              <a:t>a. </a:t>
            </a:r>
            <a:r>
              <a:rPr lang="nl-NL" sz="2000" dirty="0">
                <a:latin typeface="Amnesty Trade Gothic Cn"/>
                <a:cs typeface="Amnesty Trade Gothic Cn"/>
              </a:rPr>
              <a:t>2006</a:t>
            </a:r>
          </a:p>
          <a:p>
            <a:pPr lvl="0"/>
            <a:r>
              <a:rPr lang="nl-NL" sz="2000" b="1" dirty="0">
                <a:latin typeface="Amnesty Trade Gothic Cn"/>
                <a:cs typeface="Amnesty Trade Gothic Cn"/>
              </a:rPr>
              <a:t>b. </a:t>
            </a:r>
            <a:r>
              <a:rPr lang="nl-NL" sz="2000" dirty="0">
                <a:latin typeface="Amnesty Trade Gothic Cn"/>
                <a:cs typeface="Amnesty Trade Gothic Cn"/>
              </a:rPr>
              <a:t>2011</a:t>
            </a:r>
          </a:p>
          <a:p>
            <a:pPr lvl="0"/>
            <a:r>
              <a:rPr lang="nl-NL" sz="2000" b="1" dirty="0">
                <a:latin typeface="Amnesty Trade Gothic Cn"/>
                <a:cs typeface="Amnesty Trade Gothic Cn"/>
              </a:rPr>
              <a:t>c. </a:t>
            </a:r>
            <a:r>
              <a:rPr lang="nl-NL" sz="2000" dirty="0">
                <a:latin typeface="Amnesty Trade Gothic Cn"/>
                <a:cs typeface="Amnesty Trade Gothic Cn"/>
              </a:rPr>
              <a:t>2017</a:t>
            </a:r>
            <a:endParaRPr lang="nl-NL" sz="2000" b="1" dirty="0">
              <a:latin typeface="Amnesty Trade Gothic Cn"/>
              <a:cs typeface="Amnesty Trade Gothic Cn"/>
            </a:endParaRPr>
          </a:p>
        </p:txBody>
      </p:sp>
      <p:cxnSp>
        <p:nvCxnSpPr>
          <p:cNvPr id="7" name="Rechte verbindingslijn 6"/>
          <p:cNvCxnSpPr>
            <a:cxnSpLocks/>
          </p:cNvCxnSpPr>
          <p:nvPr/>
        </p:nvCxnSpPr>
        <p:spPr>
          <a:xfrm>
            <a:off x="1913907" y="3802612"/>
            <a:ext cx="6347142" cy="0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3" descr="Logo PubQuiz_RGB.psd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2886" y="151718"/>
            <a:ext cx="3398226" cy="1856674"/>
          </a:xfrm>
          <a:prstGeom prst="rect">
            <a:avLst/>
          </a:prstGeom>
        </p:spPr>
      </p:pic>
      <p:pic>
        <p:nvPicPr>
          <p:cNvPr id="10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9572" y="1081882"/>
            <a:ext cx="21590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808038" y="1379914"/>
            <a:ext cx="1519238" cy="588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000" dirty="0">
                <a:solidFill>
                  <a:srgbClr val="FFFF00"/>
                </a:solidFill>
                <a:latin typeface="Amnesty Trade Gothic Cn"/>
                <a:cs typeface="Amnesty Trade Gothic Cn"/>
              </a:rPr>
              <a:t>VRAAG </a:t>
            </a:r>
            <a:r>
              <a:rPr lang="en-US" sz="3000" dirty="0">
                <a:solidFill>
                  <a:schemeClr val="bg1"/>
                </a:solidFill>
                <a:latin typeface="Amnesty Trade Gothic Cn"/>
                <a:cs typeface="Amnesty Trade Gothic Cn"/>
              </a:rPr>
              <a:t>8</a:t>
            </a:r>
          </a:p>
        </p:txBody>
      </p:sp>
      <p:pic>
        <p:nvPicPr>
          <p:cNvPr id="11" name="Picture 15">
            <a:extLst>
              <a:ext uri="{FF2B5EF4-FFF2-40B4-BE49-F238E27FC236}">
                <a16:creationId xmlns:a16="http://schemas.microsoft.com/office/drawing/2014/main" id="{E356B7ED-B213-4999-AAC8-0A034298BD9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038" y="306388"/>
            <a:ext cx="1687512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7234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00" y="1173163"/>
            <a:ext cx="8128000" cy="471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263" y="1778000"/>
            <a:ext cx="21590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extBox 11"/>
          <p:cNvSpPr txBox="1">
            <a:spLocks noChangeArrowheads="1"/>
          </p:cNvSpPr>
          <p:nvPr/>
        </p:nvSpPr>
        <p:spPr bwMode="auto">
          <a:xfrm>
            <a:off x="3005139" y="2074371"/>
            <a:ext cx="5494337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nl-NL" sz="2500" dirty="0">
                <a:latin typeface="Amnesty Trade Gothic Cn"/>
                <a:cs typeface="Amnesty Trade Gothic Cn"/>
              </a:rPr>
              <a:t>Hoeveel van de Nederlandse jongeren heeft wel eens een naaktfoto of seksfilmpje van zichzelf naar anderen gestuurd?</a:t>
            </a:r>
          </a:p>
        </p:txBody>
      </p:sp>
      <p:pic>
        <p:nvPicPr>
          <p:cNvPr id="3079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9925" y="5907088"/>
            <a:ext cx="175101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038" y="306388"/>
            <a:ext cx="1687512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Logo PubQuiz_RGB.psd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9839" y="244826"/>
            <a:ext cx="3398226" cy="1856674"/>
          </a:xfrm>
          <a:prstGeom prst="rect">
            <a:avLst/>
          </a:prstGeom>
        </p:spPr>
      </p:pic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1162958" y="2101500"/>
            <a:ext cx="151923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000" dirty="0">
                <a:solidFill>
                  <a:srgbClr val="FFFF00"/>
                </a:solidFill>
                <a:latin typeface="Amnesty Trade Gothic Cn"/>
                <a:cs typeface="Amnesty Trade Gothic Cn"/>
              </a:rPr>
              <a:t>VRAAG </a:t>
            </a:r>
            <a:r>
              <a:rPr lang="en-US" sz="3000" dirty="0">
                <a:solidFill>
                  <a:schemeClr val="bg1"/>
                </a:solidFill>
                <a:latin typeface="Amnesty Trade Gothic Cn"/>
                <a:cs typeface="Amnesty Trade Gothic Cn"/>
              </a:rPr>
              <a:t>9</a:t>
            </a:r>
          </a:p>
        </p:txBody>
      </p:sp>
      <p:sp>
        <p:nvSpPr>
          <p:cNvPr id="14" name="TextBox 14"/>
          <p:cNvSpPr txBox="1">
            <a:spLocks noChangeArrowheads="1"/>
          </p:cNvSpPr>
          <p:nvPr/>
        </p:nvSpPr>
        <p:spPr bwMode="auto">
          <a:xfrm>
            <a:off x="1162958" y="4362945"/>
            <a:ext cx="739139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0"/>
            <a:r>
              <a:rPr lang="nl-NL" sz="2000" b="1" dirty="0">
                <a:latin typeface="Amnesty Trade Gothic Cn"/>
                <a:cs typeface="Amnesty Trade Gothic Cn"/>
              </a:rPr>
              <a:t>a. </a:t>
            </a:r>
            <a:r>
              <a:rPr lang="nl-NL" sz="2000" dirty="0">
                <a:latin typeface="Amnesty Trade Gothic Cn"/>
                <a:cs typeface="Amnesty Trade Gothic Cn"/>
              </a:rPr>
              <a:t>1 op de 5</a:t>
            </a:r>
          </a:p>
          <a:p>
            <a:pPr lvl="0"/>
            <a:r>
              <a:rPr lang="nl-NL" sz="2000" b="1" dirty="0">
                <a:latin typeface="Amnesty Trade Gothic Cn"/>
                <a:cs typeface="Amnesty Trade Gothic Cn"/>
              </a:rPr>
              <a:t>b. </a:t>
            </a:r>
            <a:r>
              <a:rPr lang="nl-NL" sz="2000" dirty="0">
                <a:latin typeface="Amnesty Trade Gothic Cn"/>
                <a:cs typeface="Amnesty Trade Gothic Cn"/>
              </a:rPr>
              <a:t>1 op de 8</a:t>
            </a:r>
          </a:p>
          <a:p>
            <a:pPr lvl="0"/>
            <a:r>
              <a:rPr lang="nl-NL" sz="2000" b="1" dirty="0">
                <a:latin typeface="Amnesty Trade Gothic Cn"/>
                <a:cs typeface="Amnesty Trade Gothic Cn"/>
              </a:rPr>
              <a:t>c.</a:t>
            </a:r>
            <a:r>
              <a:rPr lang="nl-NL" sz="2000" dirty="0">
                <a:latin typeface="Amnesty Trade Gothic Cn"/>
                <a:cs typeface="Amnesty Trade Gothic Cn"/>
              </a:rPr>
              <a:t> 1 op de 10</a:t>
            </a:r>
            <a:endParaRPr lang="nl-NL" sz="2000" b="1" dirty="0">
              <a:latin typeface="Amnesty Trade Gothic Cn"/>
              <a:cs typeface="Amnesty Trade Gothic Cn"/>
            </a:endParaRPr>
          </a:p>
        </p:txBody>
      </p:sp>
      <p:pic>
        <p:nvPicPr>
          <p:cNvPr id="18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3252" y="4220070"/>
            <a:ext cx="7391400" cy="3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82995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1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155" name="Picture 10" descr="Logo PubQuiz_RGB.psd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" name="Picture 1" descr="AI Logo_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338" y="4724400"/>
            <a:ext cx="5753100" cy="173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21907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altLang="nl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Shape 603"/>
          <p:cNvSpPr txBox="1">
            <a:spLocks noChangeArrowheads="1"/>
          </p:cNvSpPr>
          <p:nvPr/>
        </p:nvSpPr>
        <p:spPr bwMode="auto">
          <a:xfrm>
            <a:off x="517885" y="4293096"/>
            <a:ext cx="8101880" cy="2164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endParaRPr lang="en-US" altLang="nl-NL" sz="2400" b="1" i="1" dirty="0">
              <a:solidFill>
                <a:schemeClr val="tx1"/>
              </a:solidFill>
            </a:endParaRPr>
          </a:p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endParaRPr lang="en-US" altLang="nl-NL" sz="2400" b="1" i="1" dirty="0">
              <a:solidFill>
                <a:schemeClr val="tx1"/>
              </a:solidFill>
            </a:endParaRPr>
          </a:p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endParaRPr lang="en-US" altLang="nl-NL" sz="2400" b="1" i="1" dirty="0">
              <a:solidFill>
                <a:schemeClr val="tx1"/>
              </a:solidFill>
            </a:endParaRPr>
          </a:p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 dirty="0">
                <a:solidFill>
                  <a:schemeClr val="tx1"/>
                </a:solidFill>
              </a:rPr>
              <a:t>							© 2021</a:t>
            </a:r>
          </a:p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endParaRPr lang="en-US" altLang="nl-NL" sz="2400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142991"/>
      </p:ext>
    </p:extLst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1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1841499"/>
            <a:ext cx="9144000" cy="3175000"/>
          </a:xfrm>
          <a:prstGeom prst="rect">
            <a:avLst/>
          </a:prstGeom>
        </p:spPr>
      </p:pic>
      <p:pic>
        <p:nvPicPr>
          <p:cNvPr id="5" name="Picture 3" descr="Logo PubQuiz_RGB.psd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9839" y="244826"/>
            <a:ext cx="3398226" cy="18566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A11F3C-7484-491C-BEEA-AE7FC8809E84}"/>
              </a:ext>
            </a:extLst>
          </p:cNvPr>
          <p:cNvSpPr txBox="1"/>
          <p:nvPr/>
        </p:nvSpPr>
        <p:spPr>
          <a:xfrm>
            <a:off x="1800521" y="4320223"/>
            <a:ext cx="5750350" cy="163121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sz="5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SEKSUEEL GEWELD IN NL</a:t>
            </a:r>
            <a:endParaRPr lang="en-US" sz="5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35423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00" y="1173163"/>
            <a:ext cx="8128000" cy="471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263" y="1778000"/>
            <a:ext cx="21590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extBox 11"/>
          <p:cNvSpPr txBox="1">
            <a:spLocks noChangeArrowheads="1"/>
          </p:cNvSpPr>
          <p:nvPr/>
        </p:nvSpPr>
        <p:spPr bwMode="auto">
          <a:xfrm>
            <a:off x="3057526" y="2346326"/>
            <a:ext cx="5057775" cy="1131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GB" sz="2500" dirty="0" err="1">
                <a:latin typeface="Amnesty Trade Gothic Cn"/>
                <a:cs typeface="Amnesty Trade Gothic Cn"/>
              </a:rPr>
              <a:t>Hoeveel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procent</a:t>
            </a:r>
            <a:r>
              <a:rPr lang="en-GB" sz="2500" dirty="0">
                <a:latin typeface="Amnesty Trade Gothic Cn"/>
                <a:cs typeface="Amnesty Trade Gothic Cn"/>
              </a:rPr>
              <a:t> van de </a:t>
            </a:r>
            <a:r>
              <a:rPr lang="en-GB" sz="2500" dirty="0" err="1">
                <a:latin typeface="Amnesty Trade Gothic Cn"/>
                <a:cs typeface="Amnesty Trade Gothic Cn"/>
              </a:rPr>
              <a:t>mensen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zegt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seksueel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geweld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te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hebben</a:t>
            </a:r>
            <a:r>
              <a:rPr lang="en-GB" sz="2500" dirty="0">
                <a:latin typeface="Amnesty Trade Gothic Cn"/>
                <a:cs typeface="Amnesty Trade Gothic Cn"/>
              </a:rPr>
              <a:t> </a:t>
            </a:r>
            <a:r>
              <a:rPr lang="en-GB" sz="2500" dirty="0" err="1">
                <a:latin typeface="Amnesty Trade Gothic Cn"/>
                <a:cs typeface="Amnesty Trade Gothic Cn"/>
              </a:rPr>
              <a:t>meegemaakt</a:t>
            </a:r>
            <a:r>
              <a:rPr lang="en-GB" sz="2500" dirty="0">
                <a:latin typeface="Amnesty Trade Gothic Cn"/>
                <a:cs typeface="Amnesty Trade Gothic Cn"/>
              </a:rPr>
              <a:t> in Nederland?</a:t>
            </a:r>
            <a:endParaRPr lang="en-US" sz="2500" dirty="0">
              <a:latin typeface="Amnesty Trade Gothic Cn"/>
              <a:cs typeface="Amnesty Trade Gothic Cn"/>
            </a:endParaRPr>
          </a:p>
        </p:txBody>
      </p:sp>
      <p:pic>
        <p:nvPicPr>
          <p:cNvPr id="3079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9925" y="5907088"/>
            <a:ext cx="175101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TextBox 14"/>
          <p:cNvSpPr txBox="1">
            <a:spLocks noChangeArrowheads="1"/>
          </p:cNvSpPr>
          <p:nvPr/>
        </p:nvSpPr>
        <p:spPr bwMode="auto">
          <a:xfrm>
            <a:off x="1440053" y="4388089"/>
            <a:ext cx="505777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000" b="1" dirty="0">
                <a:latin typeface="Amnesty Trade Gothic Cn"/>
                <a:cs typeface="Amnesty Trade Gothic Cn"/>
              </a:rPr>
              <a:t>a. </a:t>
            </a:r>
            <a:r>
              <a:rPr lang="en-US" sz="2000" dirty="0">
                <a:latin typeface="Amnesty Trade Gothic Cn"/>
                <a:cs typeface="Amnesty Trade Gothic Cn"/>
              </a:rPr>
              <a:t>21% van de </a:t>
            </a:r>
            <a:r>
              <a:rPr lang="en-US" sz="2000" dirty="0" err="1">
                <a:latin typeface="Amnesty Trade Gothic Cn"/>
                <a:cs typeface="Amnesty Trade Gothic Cn"/>
              </a:rPr>
              <a:t>vrouwen</a:t>
            </a:r>
            <a:r>
              <a:rPr lang="en-US" sz="2000" dirty="0">
                <a:latin typeface="Amnesty Trade Gothic Cn"/>
                <a:cs typeface="Amnesty Trade Gothic Cn"/>
              </a:rPr>
              <a:t>, 1% van de </a:t>
            </a:r>
            <a:r>
              <a:rPr lang="en-US" sz="2000" dirty="0" err="1">
                <a:latin typeface="Amnesty Trade Gothic Cn"/>
                <a:cs typeface="Amnesty Trade Gothic Cn"/>
              </a:rPr>
              <a:t>mannen</a:t>
            </a:r>
            <a:endParaRPr lang="en-US" sz="2000" dirty="0">
              <a:latin typeface="Amnesty Trade Gothic Cn"/>
              <a:cs typeface="Amnesty Trade Gothic Cn" charset="0"/>
            </a:endParaRPr>
          </a:p>
          <a:p>
            <a:pPr>
              <a:lnSpc>
                <a:spcPct val="90000"/>
              </a:lnSpc>
            </a:pPr>
            <a:r>
              <a:rPr lang="en-US" sz="2000" b="1" dirty="0">
                <a:latin typeface="Amnesty Trade Gothic Cn"/>
                <a:cs typeface="Amnesty Trade Gothic Cn"/>
              </a:rPr>
              <a:t>b. </a:t>
            </a:r>
            <a:r>
              <a:rPr lang="en-US" sz="2000" dirty="0">
                <a:latin typeface="Amnesty Trade Gothic Cn"/>
                <a:cs typeface="Amnesty Trade Gothic Cn"/>
              </a:rPr>
              <a:t>19% van de </a:t>
            </a:r>
            <a:r>
              <a:rPr lang="en-US" sz="2000" dirty="0" err="1">
                <a:latin typeface="Amnesty Trade Gothic Cn"/>
                <a:cs typeface="Amnesty Trade Gothic Cn"/>
              </a:rPr>
              <a:t>vrouwen</a:t>
            </a:r>
            <a:r>
              <a:rPr lang="en-US" sz="2000" dirty="0">
                <a:latin typeface="Amnesty Trade Gothic Cn"/>
                <a:cs typeface="Amnesty Trade Gothic Cn"/>
              </a:rPr>
              <a:t>, 3% van de </a:t>
            </a:r>
            <a:r>
              <a:rPr lang="en-US" sz="2000" dirty="0" err="1">
                <a:latin typeface="Amnesty Trade Gothic Cn"/>
                <a:cs typeface="Amnesty Trade Gothic Cn"/>
              </a:rPr>
              <a:t>mannen</a:t>
            </a:r>
            <a:endParaRPr lang="en-US" sz="2000" b="1" dirty="0">
              <a:latin typeface="Amnesty Trade Gothic Cn"/>
              <a:cs typeface="Amnesty Trade Gothic Cn"/>
            </a:endParaRPr>
          </a:p>
          <a:p>
            <a:pPr>
              <a:lnSpc>
                <a:spcPct val="90000"/>
              </a:lnSpc>
            </a:pPr>
            <a:r>
              <a:rPr lang="en-US" sz="2000" b="1" dirty="0">
                <a:latin typeface="Amnesty Trade Gothic Cn"/>
                <a:cs typeface="Amnesty Trade Gothic Cn"/>
              </a:rPr>
              <a:t>c. </a:t>
            </a:r>
            <a:r>
              <a:rPr lang="en-US" sz="2000" dirty="0">
                <a:latin typeface="Amnesty Trade Gothic Cn" charset="0"/>
                <a:cs typeface="Amnesty Trade Gothic Cn"/>
              </a:rPr>
              <a:t>16% van de </a:t>
            </a:r>
            <a:r>
              <a:rPr lang="en-US" sz="2000" dirty="0" err="1">
                <a:latin typeface="Amnesty Trade Gothic Cn" charset="0"/>
                <a:cs typeface="Amnesty Trade Gothic Cn"/>
              </a:rPr>
              <a:t>vrouwen</a:t>
            </a:r>
            <a:r>
              <a:rPr lang="en-US" sz="2000" dirty="0">
                <a:latin typeface="Amnesty Trade Gothic Cn" charset="0"/>
                <a:cs typeface="Amnesty Trade Gothic Cn"/>
              </a:rPr>
              <a:t>, 4% van de </a:t>
            </a:r>
            <a:r>
              <a:rPr lang="en-US" sz="2000" dirty="0" err="1">
                <a:latin typeface="Amnesty Trade Gothic Cn" charset="0"/>
                <a:cs typeface="Amnesty Trade Gothic Cn"/>
              </a:rPr>
              <a:t>mannen</a:t>
            </a:r>
            <a:endParaRPr lang="en-US" sz="2000" dirty="0">
              <a:latin typeface="Amnesty Trade Gothic Cn" charset="0"/>
              <a:cs typeface="Amnesty Trade Gothic Cn" charset="0"/>
            </a:endParaRPr>
          </a:p>
        </p:txBody>
      </p:sp>
      <p:pic>
        <p:nvPicPr>
          <p:cNvPr id="3081" name="Picture 1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038" y="306388"/>
            <a:ext cx="1687512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Logo PubQuiz_RGB.psd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9839" y="244826"/>
            <a:ext cx="3398226" cy="1856674"/>
          </a:xfrm>
          <a:prstGeom prst="rect">
            <a:avLst/>
          </a:prstGeom>
        </p:spPr>
      </p:pic>
      <p:sp>
        <p:nvSpPr>
          <p:cNvPr id="13" name="TextBox 10"/>
          <p:cNvSpPr txBox="1">
            <a:spLocks noChangeArrowheads="1"/>
          </p:cNvSpPr>
          <p:nvPr/>
        </p:nvSpPr>
        <p:spPr bwMode="auto">
          <a:xfrm>
            <a:off x="1210901" y="2076470"/>
            <a:ext cx="151923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000" dirty="0">
                <a:solidFill>
                  <a:srgbClr val="FFFF00"/>
                </a:solidFill>
                <a:latin typeface="Amnesty Trade Gothic Cn"/>
                <a:cs typeface="Amnesty Trade Gothic Cn"/>
              </a:rPr>
              <a:t>VRAAG </a:t>
            </a:r>
            <a:r>
              <a:rPr lang="en-US" sz="3000" dirty="0">
                <a:solidFill>
                  <a:schemeClr val="bg1"/>
                </a:solidFill>
                <a:latin typeface="Amnesty Trade Gothic Cn"/>
                <a:cs typeface="Amnesty Trade Gothic Cn"/>
              </a:rPr>
              <a:t>1</a:t>
            </a:r>
          </a:p>
        </p:txBody>
      </p:sp>
      <p:pic>
        <p:nvPicPr>
          <p:cNvPr id="16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038" y="4044127"/>
            <a:ext cx="7391400" cy="3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00" y="1173163"/>
            <a:ext cx="8128000" cy="471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263" y="1778000"/>
            <a:ext cx="21590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extBox 11"/>
          <p:cNvSpPr txBox="1">
            <a:spLocks noChangeArrowheads="1"/>
          </p:cNvSpPr>
          <p:nvPr/>
        </p:nvSpPr>
        <p:spPr bwMode="auto">
          <a:xfrm>
            <a:off x="2946400" y="2414554"/>
            <a:ext cx="5494337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nl-NL" sz="2500" dirty="0">
                <a:latin typeface="Amnesty Trade Gothic Cn"/>
                <a:cs typeface="Amnesty Trade Gothic Cn"/>
              </a:rPr>
              <a:t>In hoeveel procent van de gevallen kan een slachtoffer van seksueel geweld zich niet verzetten omdat deze verstijft van angst?</a:t>
            </a:r>
            <a:endParaRPr lang="en-US" sz="2500" dirty="0">
              <a:latin typeface="Amnesty Trade Gothic Cn"/>
              <a:cs typeface="Amnesty Trade Gothic Cn"/>
            </a:endParaRPr>
          </a:p>
        </p:txBody>
      </p:sp>
      <p:pic>
        <p:nvPicPr>
          <p:cNvPr id="3079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9925" y="5907088"/>
            <a:ext cx="175101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038" y="306388"/>
            <a:ext cx="1687512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Logo PubQuiz_RGB.psd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9839" y="244826"/>
            <a:ext cx="3398226" cy="1856674"/>
          </a:xfrm>
          <a:prstGeom prst="rect">
            <a:avLst/>
          </a:prstGeom>
        </p:spPr>
      </p:pic>
      <p:sp>
        <p:nvSpPr>
          <p:cNvPr id="13" name="TextBox 10"/>
          <p:cNvSpPr txBox="1">
            <a:spLocks noChangeArrowheads="1"/>
          </p:cNvSpPr>
          <p:nvPr/>
        </p:nvSpPr>
        <p:spPr bwMode="auto">
          <a:xfrm>
            <a:off x="1173162" y="2093784"/>
            <a:ext cx="151923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000" dirty="0">
                <a:solidFill>
                  <a:srgbClr val="FFFF00"/>
                </a:solidFill>
                <a:latin typeface="Amnesty Trade Gothic Cn"/>
                <a:cs typeface="Amnesty Trade Gothic Cn"/>
              </a:rPr>
              <a:t>VRAAG </a:t>
            </a:r>
            <a:r>
              <a:rPr lang="en-US" sz="3000" dirty="0">
                <a:solidFill>
                  <a:schemeClr val="bg1"/>
                </a:solidFill>
                <a:latin typeface="Amnesty Trade Gothic Cn"/>
                <a:cs typeface="Amnesty Trade Gothic Cn"/>
              </a:rPr>
              <a:t>2</a:t>
            </a:r>
          </a:p>
        </p:txBody>
      </p:sp>
      <p:pic>
        <p:nvPicPr>
          <p:cNvPr id="14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3252" y="4204937"/>
            <a:ext cx="7391400" cy="3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4">
            <a:extLst>
              <a:ext uri="{FF2B5EF4-FFF2-40B4-BE49-F238E27FC236}">
                <a16:creationId xmlns:a16="http://schemas.microsoft.com/office/drawing/2014/main" id="{7F64CE0B-349B-4192-B02C-9800D2530E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0053" y="4517991"/>
            <a:ext cx="505777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000" b="1" dirty="0">
                <a:latin typeface="Amnesty Trade Gothic Cn"/>
                <a:cs typeface="Amnesty Trade Gothic Cn"/>
              </a:rPr>
              <a:t>a. </a:t>
            </a:r>
            <a:r>
              <a:rPr lang="en-US" sz="2000" dirty="0">
                <a:latin typeface="Amnesty Trade Gothic Cn"/>
                <a:cs typeface="Amnesty Trade Gothic Cn"/>
              </a:rPr>
              <a:t>50%</a:t>
            </a:r>
            <a:endParaRPr lang="en-US" sz="2000" dirty="0">
              <a:latin typeface="Amnesty Trade Gothic Cn"/>
              <a:cs typeface="Amnesty Trade Gothic Cn" charset="0"/>
            </a:endParaRPr>
          </a:p>
          <a:p>
            <a:pPr>
              <a:lnSpc>
                <a:spcPct val="90000"/>
              </a:lnSpc>
            </a:pPr>
            <a:r>
              <a:rPr lang="en-US" sz="2000" b="1" dirty="0">
                <a:latin typeface="Amnesty Trade Gothic Cn"/>
                <a:cs typeface="Amnesty Trade Gothic Cn"/>
              </a:rPr>
              <a:t>b. </a:t>
            </a:r>
            <a:r>
              <a:rPr lang="en-US" sz="2000" dirty="0">
                <a:latin typeface="Amnesty Trade Gothic Cn"/>
                <a:cs typeface="Amnesty Trade Gothic Cn"/>
              </a:rPr>
              <a:t>60%</a:t>
            </a:r>
            <a:endParaRPr lang="en-US" sz="2000" b="1" dirty="0">
              <a:latin typeface="Amnesty Trade Gothic Cn"/>
              <a:cs typeface="Amnesty Trade Gothic Cn"/>
            </a:endParaRPr>
          </a:p>
          <a:p>
            <a:pPr>
              <a:lnSpc>
                <a:spcPct val="90000"/>
              </a:lnSpc>
            </a:pPr>
            <a:r>
              <a:rPr lang="en-US" sz="2000" b="1" dirty="0">
                <a:latin typeface="Amnesty Trade Gothic Cn"/>
                <a:cs typeface="Amnesty Trade Gothic Cn"/>
              </a:rPr>
              <a:t>c. </a:t>
            </a:r>
            <a:r>
              <a:rPr lang="en-US" sz="2000" dirty="0">
                <a:latin typeface="Amnesty Trade Gothic Cn" charset="0"/>
                <a:cs typeface="Amnesty Trade Gothic Cn"/>
              </a:rPr>
              <a:t>70%</a:t>
            </a:r>
            <a:endParaRPr lang="en-US" sz="2000" dirty="0">
              <a:latin typeface="Amnesty Trade Gothic Cn" charset="0"/>
              <a:cs typeface="Amnesty Trade Gothic C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8744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00" y="1173163"/>
            <a:ext cx="8128000" cy="471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9925" y="5907088"/>
            <a:ext cx="175101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038" y="306388"/>
            <a:ext cx="1687512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CFC708-4A43-4251-91F5-77A3358E735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060460" y="1347989"/>
            <a:ext cx="6979275" cy="43620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TextBox 14"/>
          <p:cNvSpPr txBox="1">
            <a:spLocks noChangeArrowheads="1"/>
          </p:cNvSpPr>
          <p:nvPr/>
        </p:nvSpPr>
        <p:spPr bwMode="auto">
          <a:xfrm>
            <a:off x="1104265" y="3673965"/>
            <a:ext cx="6698615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0" algn="ctr"/>
            <a:r>
              <a:rPr lang="nl-NL" sz="2500" dirty="0">
                <a:highlight>
                  <a:srgbClr val="FEF100"/>
                </a:highlight>
                <a:latin typeface="Amnesty Trade Gothic Cn"/>
                <a:cs typeface="Amnesty Trade Gothic Cn"/>
              </a:rPr>
              <a:t>Hoe heet de campagne van Amnesty International Nederland, waarbij we met elkaar het gesprek over seks en consent aangaan?</a:t>
            </a:r>
          </a:p>
        </p:txBody>
      </p:sp>
      <p:pic>
        <p:nvPicPr>
          <p:cNvPr id="3075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944" y="1425813"/>
            <a:ext cx="21590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1030288" y="1755559"/>
            <a:ext cx="151923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000" dirty="0">
                <a:solidFill>
                  <a:srgbClr val="FFFF00"/>
                </a:solidFill>
                <a:latin typeface="Amnesty Trade Gothic Cn"/>
                <a:cs typeface="Amnesty Trade Gothic Cn"/>
              </a:rPr>
              <a:t>VRAAG </a:t>
            </a:r>
            <a:r>
              <a:rPr lang="en-US" sz="3000" dirty="0">
                <a:solidFill>
                  <a:schemeClr val="bg1"/>
                </a:solidFill>
                <a:latin typeface="Amnesty Trade Gothic Cn"/>
                <a:cs typeface="Amnesty Trade Gothic Cn"/>
              </a:rPr>
              <a:t>3</a:t>
            </a:r>
          </a:p>
        </p:txBody>
      </p:sp>
      <p:pic>
        <p:nvPicPr>
          <p:cNvPr id="4" name="Picture 3" descr="Logo PubQuiz_RGB.psd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9839" y="244826"/>
            <a:ext cx="3398226" cy="1856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922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00" y="1173163"/>
            <a:ext cx="8128000" cy="471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263" y="1778000"/>
            <a:ext cx="21590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extBox 11"/>
          <p:cNvSpPr txBox="1">
            <a:spLocks noChangeArrowheads="1"/>
          </p:cNvSpPr>
          <p:nvPr/>
        </p:nvSpPr>
        <p:spPr bwMode="auto">
          <a:xfrm>
            <a:off x="2947924" y="2139638"/>
            <a:ext cx="5057775" cy="1823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nl-NL" sz="2500" dirty="0">
                <a:latin typeface="Amnesty Trade Gothic Cn"/>
                <a:cs typeface="Amnesty Trade Gothic Cn"/>
              </a:rPr>
              <a:t>Hoeveel mensen schreven Minister van Justitie </a:t>
            </a:r>
            <a:r>
              <a:rPr lang="nl-NL" sz="2500" dirty="0" err="1">
                <a:latin typeface="Amnesty Trade Gothic Cn"/>
                <a:cs typeface="Amnesty Trade Gothic Cn"/>
              </a:rPr>
              <a:t>Ferd</a:t>
            </a:r>
            <a:r>
              <a:rPr lang="nl-NL" sz="2500" dirty="0">
                <a:latin typeface="Amnesty Trade Gothic Cn"/>
                <a:cs typeface="Amnesty Trade Gothic Cn"/>
              </a:rPr>
              <a:t> </a:t>
            </a:r>
            <a:r>
              <a:rPr lang="nl-NL" sz="2500" dirty="0" err="1">
                <a:latin typeface="Amnesty Trade Gothic Cn"/>
                <a:cs typeface="Amnesty Trade Gothic Cn"/>
              </a:rPr>
              <a:t>Grapperhaus</a:t>
            </a:r>
            <a:r>
              <a:rPr lang="nl-NL" sz="2500" dirty="0">
                <a:latin typeface="Amnesty Trade Gothic Cn"/>
                <a:cs typeface="Amnesty Trade Gothic Cn"/>
              </a:rPr>
              <a:t> een brief met daarin de vraag zijn wetsvoorstel voor de strafbaarstelling van verkrachting aan te passen?</a:t>
            </a:r>
            <a:endParaRPr lang="en-US" sz="2500" dirty="0">
              <a:latin typeface="Amnesty Trade Gothic Cn"/>
              <a:cs typeface="Amnesty Trade Gothic Cn"/>
            </a:endParaRPr>
          </a:p>
        </p:txBody>
      </p:sp>
      <p:pic>
        <p:nvPicPr>
          <p:cNvPr id="3079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9925" y="5907088"/>
            <a:ext cx="175101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TextBox 14"/>
          <p:cNvSpPr txBox="1">
            <a:spLocks noChangeArrowheads="1"/>
          </p:cNvSpPr>
          <p:nvPr/>
        </p:nvSpPr>
        <p:spPr bwMode="auto">
          <a:xfrm>
            <a:off x="1505267" y="4266002"/>
            <a:ext cx="551465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nl-NL" sz="2000" b="1" dirty="0">
                <a:latin typeface="Amnesty Trade Gothic Cn"/>
                <a:cs typeface="Amnesty Trade Gothic Cn"/>
              </a:rPr>
              <a:t>a. </a:t>
            </a:r>
            <a:r>
              <a:rPr lang="nl-NL" sz="2000" dirty="0">
                <a:latin typeface="Amnesty Trade Gothic Cn"/>
                <a:cs typeface="Amnesty Trade Gothic Cn"/>
              </a:rPr>
              <a:t>22.000</a:t>
            </a:r>
          </a:p>
          <a:p>
            <a:pPr>
              <a:lnSpc>
                <a:spcPct val="90000"/>
              </a:lnSpc>
            </a:pPr>
            <a:r>
              <a:rPr lang="en-US" sz="2000" b="1" dirty="0">
                <a:latin typeface="Amnesty Trade Gothic Cn"/>
                <a:cs typeface="Amnesty Trade Gothic Cn"/>
              </a:rPr>
              <a:t>b. </a:t>
            </a:r>
            <a:r>
              <a:rPr lang="en-US" sz="2000" dirty="0">
                <a:latin typeface="Amnesty Trade Gothic Cn"/>
                <a:cs typeface="Amnesty Trade Gothic Cn"/>
              </a:rPr>
              <a:t>38.000</a:t>
            </a:r>
          </a:p>
          <a:p>
            <a:pPr>
              <a:lnSpc>
                <a:spcPct val="90000"/>
              </a:lnSpc>
            </a:pPr>
            <a:r>
              <a:rPr lang="en-US" sz="2000" b="1" dirty="0">
                <a:latin typeface="Amnesty Trade Gothic Cn"/>
                <a:cs typeface="Amnesty Trade Gothic Cn"/>
              </a:rPr>
              <a:t>c.</a:t>
            </a:r>
            <a:r>
              <a:rPr lang="en-US" sz="2000" dirty="0">
                <a:latin typeface="Amnesty Trade Gothic Cn"/>
                <a:cs typeface="Amnesty Trade Gothic Cn"/>
              </a:rPr>
              <a:t> 53.000</a:t>
            </a:r>
          </a:p>
        </p:txBody>
      </p:sp>
      <p:pic>
        <p:nvPicPr>
          <p:cNvPr id="3081" name="Picture 1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038" y="306388"/>
            <a:ext cx="1687512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Logo PubQuiz_RGB.psd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9839" y="244826"/>
            <a:ext cx="3398226" cy="1856674"/>
          </a:xfrm>
          <a:prstGeom prst="rect">
            <a:avLst/>
          </a:prstGeom>
        </p:spPr>
      </p:pic>
      <p:sp>
        <p:nvSpPr>
          <p:cNvPr id="13" name="TextBox 10"/>
          <p:cNvSpPr txBox="1">
            <a:spLocks noChangeArrowheads="1"/>
          </p:cNvSpPr>
          <p:nvPr/>
        </p:nvSpPr>
        <p:spPr bwMode="auto">
          <a:xfrm>
            <a:off x="1201737" y="2095330"/>
            <a:ext cx="151923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000" dirty="0">
                <a:solidFill>
                  <a:srgbClr val="FFFF00"/>
                </a:solidFill>
                <a:latin typeface="Amnesty Trade Gothic Cn"/>
                <a:cs typeface="Amnesty Trade Gothic Cn"/>
              </a:rPr>
              <a:t>VRAAG </a:t>
            </a:r>
            <a:r>
              <a:rPr lang="en-US" sz="3000" dirty="0">
                <a:solidFill>
                  <a:schemeClr val="bg1"/>
                </a:solidFill>
                <a:latin typeface="Amnesty Trade Gothic Cn"/>
                <a:cs typeface="Amnesty Trade Gothic Cn"/>
              </a:rPr>
              <a:t>4</a:t>
            </a:r>
          </a:p>
        </p:txBody>
      </p:sp>
      <p:pic>
        <p:nvPicPr>
          <p:cNvPr id="14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038" y="4044127"/>
            <a:ext cx="7391400" cy="3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02035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00" y="1173163"/>
            <a:ext cx="8128000" cy="471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263" y="1778000"/>
            <a:ext cx="21590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extBox 11"/>
          <p:cNvSpPr txBox="1">
            <a:spLocks noChangeArrowheads="1"/>
          </p:cNvSpPr>
          <p:nvPr/>
        </p:nvSpPr>
        <p:spPr bwMode="auto">
          <a:xfrm>
            <a:off x="3141663" y="2172882"/>
            <a:ext cx="5494337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nl-NL" sz="2500" dirty="0">
                <a:latin typeface="Amnesty Trade Gothic Cn"/>
                <a:cs typeface="Amnesty Trade Gothic Cn"/>
              </a:rPr>
              <a:t>In Nederland kan je maximaal 12 jaar gevangenisstraf krijgen voor verkrachting. Hoe vaak werd deze straf de afgelopen vijf jaar opgelegd?</a:t>
            </a:r>
            <a:endParaRPr lang="en-US" sz="2500" dirty="0">
              <a:latin typeface="Amnesty Trade Gothic Cn"/>
              <a:cs typeface="Amnesty Trade Gothic Cn"/>
            </a:endParaRPr>
          </a:p>
        </p:txBody>
      </p:sp>
      <p:pic>
        <p:nvPicPr>
          <p:cNvPr id="3079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9925" y="5907088"/>
            <a:ext cx="175101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TextBox 14"/>
          <p:cNvSpPr txBox="1">
            <a:spLocks noChangeArrowheads="1"/>
          </p:cNvSpPr>
          <p:nvPr/>
        </p:nvSpPr>
        <p:spPr bwMode="auto">
          <a:xfrm>
            <a:off x="1588178" y="4288913"/>
            <a:ext cx="248611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000" b="1" dirty="0">
                <a:latin typeface="Amnesty Trade Gothic Cn"/>
                <a:cs typeface="Amnesty Trade Gothic Cn"/>
              </a:rPr>
              <a:t>a. </a:t>
            </a:r>
            <a:r>
              <a:rPr lang="en-US" sz="2000" dirty="0" err="1">
                <a:latin typeface="Amnesty Trade Gothic Cn"/>
                <a:cs typeface="Amnesty Trade Gothic Cn"/>
              </a:rPr>
              <a:t>Niet</a:t>
            </a:r>
            <a:r>
              <a:rPr lang="en-US" sz="2000" dirty="0">
                <a:latin typeface="Amnesty Trade Gothic Cn"/>
                <a:cs typeface="Amnesty Trade Gothic Cn"/>
              </a:rPr>
              <a:t> </a:t>
            </a:r>
            <a:r>
              <a:rPr lang="en-US" sz="2000" dirty="0" err="1">
                <a:latin typeface="Amnesty Trade Gothic Cn"/>
                <a:cs typeface="Amnesty Trade Gothic Cn"/>
              </a:rPr>
              <a:t>één</a:t>
            </a:r>
            <a:r>
              <a:rPr lang="en-US" sz="2000" dirty="0">
                <a:latin typeface="Amnesty Trade Gothic Cn"/>
                <a:cs typeface="Amnesty Trade Gothic Cn"/>
              </a:rPr>
              <a:t> </a:t>
            </a:r>
            <a:r>
              <a:rPr lang="en-US" sz="2000" dirty="0" err="1">
                <a:latin typeface="Amnesty Trade Gothic Cn"/>
                <a:cs typeface="Amnesty Trade Gothic Cn"/>
              </a:rPr>
              <a:t>keer</a:t>
            </a:r>
            <a:endParaRPr lang="en-US" sz="2000" dirty="0">
              <a:latin typeface="Amnesty Trade Gothic Cn"/>
              <a:cs typeface="Amnesty Trade Gothic Cn"/>
            </a:endParaRPr>
          </a:p>
          <a:p>
            <a:pPr>
              <a:lnSpc>
                <a:spcPct val="90000"/>
              </a:lnSpc>
            </a:pPr>
            <a:r>
              <a:rPr lang="en-US" sz="2000" b="1" dirty="0">
                <a:latin typeface="Amnesty Trade Gothic Cn"/>
                <a:cs typeface="Amnesty Trade Gothic Cn"/>
              </a:rPr>
              <a:t>b.</a:t>
            </a:r>
            <a:r>
              <a:rPr lang="en-US" sz="2000" dirty="0">
                <a:latin typeface="Amnesty Trade Gothic Cn"/>
                <a:cs typeface="Amnesty Trade Gothic Cn"/>
              </a:rPr>
              <a:t> 8 </a:t>
            </a:r>
            <a:r>
              <a:rPr lang="en-US" sz="2000" dirty="0" err="1">
                <a:latin typeface="Amnesty Trade Gothic Cn"/>
                <a:cs typeface="Amnesty Trade Gothic Cn"/>
              </a:rPr>
              <a:t>keer</a:t>
            </a:r>
            <a:endParaRPr lang="en-US" sz="2000" dirty="0">
              <a:latin typeface="Amnesty Trade Gothic Cn"/>
              <a:cs typeface="Amnesty Trade Gothic Cn"/>
            </a:endParaRPr>
          </a:p>
          <a:p>
            <a:pPr>
              <a:lnSpc>
                <a:spcPct val="90000"/>
              </a:lnSpc>
            </a:pPr>
            <a:r>
              <a:rPr lang="en-US" sz="2000" b="1" dirty="0">
                <a:latin typeface="Amnesty Trade Gothic Cn"/>
                <a:cs typeface="Amnesty Trade Gothic Cn"/>
              </a:rPr>
              <a:t>c. </a:t>
            </a:r>
            <a:r>
              <a:rPr lang="en-US" sz="2000" dirty="0">
                <a:latin typeface="Amnesty Trade Gothic Cn"/>
                <a:cs typeface="Amnesty Trade Gothic Cn"/>
              </a:rPr>
              <a:t>19 </a:t>
            </a:r>
            <a:r>
              <a:rPr lang="en-US" sz="2000" dirty="0" err="1">
                <a:latin typeface="Amnesty Trade Gothic Cn"/>
                <a:cs typeface="Amnesty Trade Gothic Cn"/>
              </a:rPr>
              <a:t>keer</a:t>
            </a:r>
            <a:endParaRPr lang="en-US" sz="2000" b="1" dirty="0">
              <a:latin typeface="Amnesty Trade Gothic Cn"/>
              <a:cs typeface="Amnesty Trade Gothic Cn"/>
            </a:endParaRPr>
          </a:p>
        </p:txBody>
      </p:sp>
      <p:pic>
        <p:nvPicPr>
          <p:cNvPr id="3081" name="Picture 1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038" y="306388"/>
            <a:ext cx="1687512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Logo PubQuiz_RGB.psd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9839" y="244826"/>
            <a:ext cx="3398226" cy="1856674"/>
          </a:xfrm>
          <a:prstGeom prst="rect">
            <a:avLst/>
          </a:prstGeom>
        </p:spPr>
      </p:pic>
      <p:sp>
        <p:nvSpPr>
          <p:cNvPr id="13" name="TextBox 10"/>
          <p:cNvSpPr txBox="1">
            <a:spLocks noChangeArrowheads="1"/>
          </p:cNvSpPr>
          <p:nvPr/>
        </p:nvSpPr>
        <p:spPr bwMode="auto">
          <a:xfrm>
            <a:off x="1147458" y="2126003"/>
            <a:ext cx="151923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000" dirty="0">
                <a:solidFill>
                  <a:srgbClr val="FFFF00"/>
                </a:solidFill>
                <a:latin typeface="Amnesty Trade Gothic Cn"/>
                <a:cs typeface="Amnesty Trade Gothic Cn"/>
              </a:rPr>
              <a:t>VRAAG </a:t>
            </a:r>
            <a:r>
              <a:rPr lang="en-US" sz="3000" dirty="0">
                <a:solidFill>
                  <a:schemeClr val="bg1"/>
                </a:solidFill>
                <a:latin typeface="Amnesty Trade Gothic Cn"/>
                <a:cs typeface="Amnesty Trade Gothic Cn"/>
              </a:rPr>
              <a:t>5</a:t>
            </a:r>
          </a:p>
        </p:txBody>
      </p:sp>
      <p:pic>
        <p:nvPicPr>
          <p:cNvPr id="14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038" y="4044127"/>
            <a:ext cx="7391400" cy="3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3752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00" y="1173163"/>
            <a:ext cx="8128000" cy="471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263" y="1778000"/>
            <a:ext cx="21590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extBox 11"/>
          <p:cNvSpPr txBox="1">
            <a:spLocks noChangeArrowheads="1"/>
          </p:cNvSpPr>
          <p:nvPr/>
        </p:nvSpPr>
        <p:spPr bwMode="auto">
          <a:xfrm>
            <a:off x="3005139" y="2074371"/>
            <a:ext cx="5494337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nl-NL" sz="2500" dirty="0">
                <a:latin typeface="Amnesty Trade Gothic Cn"/>
                <a:cs typeface="Amnesty Trade Gothic Cn"/>
              </a:rPr>
              <a:t>Hoeveel Nederlandse vrouwen krijgen te maken met seksuele intimidatie tijdens werk?</a:t>
            </a:r>
          </a:p>
        </p:txBody>
      </p:sp>
      <p:pic>
        <p:nvPicPr>
          <p:cNvPr id="3079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9925" y="5907088"/>
            <a:ext cx="175101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038" y="306388"/>
            <a:ext cx="1687512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Logo PubQuiz_RGB.psd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9839" y="244826"/>
            <a:ext cx="3398226" cy="1856674"/>
          </a:xfrm>
          <a:prstGeom prst="rect">
            <a:avLst/>
          </a:prstGeom>
        </p:spPr>
      </p:pic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1162958" y="2101500"/>
            <a:ext cx="151923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000" dirty="0">
                <a:solidFill>
                  <a:srgbClr val="FFFF00"/>
                </a:solidFill>
                <a:latin typeface="Amnesty Trade Gothic Cn"/>
                <a:cs typeface="Amnesty Trade Gothic Cn"/>
              </a:rPr>
              <a:t>VRAAG </a:t>
            </a:r>
            <a:r>
              <a:rPr lang="en-US" sz="3000" dirty="0">
                <a:solidFill>
                  <a:schemeClr val="bg1"/>
                </a:solidFill>
                <a:latin typeface="Amnesty Trade Gothic Cn"/>
                <a:cs typeface="Amnesty Trade Gothic Cn"/>
              </a:rPr>
              <a:t>6</a:t>
            </a:r>
          </a:p>
        </p:txBody>
      </p:sp>
      <p:sp>
        <p:nvSpPr>
          <p:cNvPr id="14" name="TextBox 14"/>
          <p:cNvSpPr txBox="1">
            <a:spLocks noChangeArrowheads="1"/>
          </p:cNvSpPr>
          <p:nvPr/>
        </p:nvSpPr>
        <p:spPr bwMode="auto">
          <a:xfrm>
            <a:off x="1162958" y="4362945"/>
            <a:ext cx="739139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0"/>
            <a:r>
              <a:rPr lang="nl-NL" sz="2000" b="1" dirty="0">
                <a:latin typeface="Amnesty Trade Gothic Cn"/>
                <a:cs typeface="Amnesty Trade Gothic Cn"/>
              </a:rPr>
              <a:t>a. </a:t>
            </a:r>
            <a:r>
              <a:rPr lang="nl-NL" sz="2000" dirty="0">
                <a:latin typeface="Amnesty Trade Gothic Cn"/>
                <a:cs typeface="Amnesty Trade Gothic Cn"/>
              </a:rPr>
              <a:t>1 op de 20</a:t>
            </a:r>
          </a:p>
          <a:p>
            <a:pPr lvl="0"/>
            <a:r>
              <a:rPr lang="nl-NL" sz="2000" b="1" dirty="0">
                <a:latin typeface="Amnesty Trade Gothic Cn"/>
                <a:cs typeface="Amnesty Trade Gothic Cn"/>
              </a:rPr>
              <a:t>b. </a:t>
            </a:r>
            <a:r>
              <a:rPr lang="nl-NL" sz="2000" dirty="0">
                <a:latin typeface="Amnesty Trade Gothic Cn"/>
                <a:cs typeface="Amnesty Trade Gothic Cn"/>
              </a:rPr>
              <a:t>1 op de 10</a:t>
            </a:r>
          </a:p>
          <a:p>
            <a:pPr lvl="0"/>
            <a:r>
              <a:rPr lang="nl-NL" sz="2000" b="1" dirty="0">
                <a:latin typeface="Amnesty Trade Gothic Cn"/>
                <a:cs typeface="Amnesty Trade Gothic Cn"/>
              </a:rPr>
              <a:t>c.</a:t>
            </a:r>
            <a:r>
              <a:rPr lang="nl-NL" sz="2000" dirty="0">
                <a:latin typeface="Amnesty Trade Gothic Cn"/>
                <a:cs typeface="Amnesty Trade Gothic Cn"/>
              </a:rPr>
              <a:t> 1 op de 5</a:t>
            </a:r>
            <a:endParaRPr lang="nl-NL" sz="2000" b="1" dirty="0">
              <a:latin typeface="Amnesty Trade Gothic Cn"/>
              <a:cs typeface="Amnesty Trade Gothic Cn"/>
            </a:endParaRPr>
          </a:p>
        </p:txBody>
      </p:sp>
      <p:pic>
        <p:nvPicPr>
          <p:cNvPr id="18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3252" y="4220070"/>
            <a:ext cx="7391400" cy="3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4048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76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00" y="1173163"/>
            <a:ext cx="8128000" cy="471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263" y="1778000"/>
            <a:ext cx="21590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extBox 11"/>
          <p:cNvSpPr txBox="1">
            <a:spLocks noChangeArrowheads="1"/>
          </p:cNvSpPr>
          <p:nvPr/>
        </p:nvSpPr>
        <p:spPr bwMode="auto">
          <a:xfrm>
            <a:off x="3115539" y="2081207"/>
            <a:ext cx="5494337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nl-NL" sz="2500" dirty="0">
                <a:latin typeface="Amnesty Trade Gothic Cn"/>
                <a:cs typeface="Amnesty Trade Gothic Cn"/>
              </a:rPr>
              <a:t>Wraakporno is het (dreigen met) het online plaatsen van seksueel getinte afbeeldingen of video’s. Is dit strafbaar in Nederland?</a:t>
            </a:r>
          </a:p>
        </p:txBody>
      </p:sp>
      <p:pic>
        <p:nvPicPr>
          <p:cNvPr id="3079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9925" y="5907088"/>
            <a:ext cx="175101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038" y="306388"/>
            <a:ext cx="1687512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Logo PubQuiz_RGB.psd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9839" y="244826"/>
            <a:ext cx="3398226" cy="1856674"/>
          </a:xfrm>
          <a:prstGeom prst="rect">
            <a:avLst/>
          </a:prstGeom>
        </p:spPr>
      </p:pic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1163457" y="2102948"/>
            <a:ext cx="151923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000" dirty="0">
                <a:solidFill>
                  <a:srgbClr val="FFFF00"/>
                </a:solidFill>
                <a:latin typeface="Amnesty Trade Gothic Cn"/>
                <a:cs typeface="Amnesty Trade Gothic Cn"/>
              </a:rPr>
              <a:t>VRAAG </a:t>
            </a:r>
            <a:r>
              <a:rPr lang="en-US" sz="3000" dirty="0">
                <a:solidFill>
                  <a:schemeClr val="bg1"/>
                </a:solidFill>
                <a:latin typeface="Amnesty Trade Gothic Cn"/>
                <a:cs typeface="Amnesty Trade Gothic Cn"/>
              </a:rPr>
              <a:t>7</a:t>
            </a:r>
          </a:p>
        </p:txBody>
      </p:sp>
      <p:sp>
        <p:nvSpPr>
          <p:cNvPr id="14" name="TextBox 14"/>
          <p:cNvSpPr txBox="1">
            <a:spLocks noChangeArrowheads="1"/>
          </p:cNvSpPr>
          <p:nvPr/>
        </p:nvSpPr>
        <p:spPr bwMode="auto">
          <a:xfrm>
            <a:off x="1923076" y="4216969"/>
            <a:ext cx="739139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0"/>
            <a:r>
              <a:rPr lang="nl-NL" sz="2000" b="1" dirty="0">
                <a:latin typeface="Amnesty Trade Gothic Cn"/>
                <a:cs typeface="Amnesty Trade Gothic Cn"/>
              </a:rPr>
              <a:t>a. </a:t>
            </a:r>
            <a:r>
              <a:rPr lang="nl-NL" sz="2000" dirty="0">
                <a:latin typeface="Amnesty Trade Gothic Cn"/>
                <a:cs typeface="Amnesty Trade Gothic Cn"/>
              </a:rPr>
              <a:t>Ja</a:t>
            </a:r>
          </a:p>
          <a:p>
            <a:pPr lvl="0"/>
            <a:r>
              <a:rPr lang="nl-NL" sz="2000" b="1" dirty="0">
                <a:latin typeface="Amnesty Trade Gothic Cn"/>
                <a:cs typeface="Amnesty Trade Gothic Cn"/>
              </a:rPr>
              <a:t>b.</a:t>
            </a:r>
            <a:r>
              <a:rPr lang="nl-NL" sz="2000" dirty="0">
                <a:latin typeface="Amnesty Trade Gothic Cn"/>
                <a:cs typeface="Amnesty Trade Gothic Cn"/>
              </a:rPr>
              <a:t> Nee</a:t>
            </a:r>
          </a:p>
        </p:txBody>
      </p:sp>
      <p:pic>
        <p:nvPicPr>
          <p:cNvPr id="18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8549" y="3742395"/>
            <a:ext cx="7391400" cy="3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75620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1148</TotalTime>
  <Words>336</Words>
  <Application>Microsoft Office PowerPoint</Application>
  <PresentationFormat>On-screen Show (4:3)</PresentationFormat>
  <Paragraphs>49</Paragraphs>
  <Slides>12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Amnesty Trade Gothic Cn</vt:lpstr>
      <vt:lpstr>Arial</vt:lpstr>
      <vt:lpstr>Calibri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Saskia</dc:creator>
  <cp:lastModifiedBy>Laura Dubbelman</cp:lastModifiedBy>
  <cp:revision>100</cp:revision>
  <dcterms:created xsi:type="dcterms:W3CDTF">2013-08-06T11:13:20Z</dcterms:created>
  <dcterms:modified xsi:type="dcterms:W3CDTF">2021-07-01T12:45:45Z</dcterms:modified>
</cp:coreProperties>
</file>