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271" r:id="rId3"/>
    <p:sldId id="256" r:id="rId4"/>
    <p:sldId id="260" r:id="rId5"/>
    <p:sldId id="275" r:id="rId6"/>
    <p:sldId id="274" r:id="rId7"/>
    <p:sldId id="263" r:id="rId8"/>
    <p:sldId id="264" r:id="rId9"/>
    <p:sldId id="272" r:id="rId10"/>
    <p:sldId id="266" r:id="rId11"/>
    <p:sldId id="273" r:id="rId12"/>
    <p:sldId id="269" r:id="rId13"/>
    <p:sldId id="270" r:id="rId14"/>
    <p:sldId id="276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119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CD435-8DDD-4375-81D0-C695689ED7AD}" type="datetimeFigureOut">
              <a:rPr lang="nl-NL" smtClean="0"/>
              <a:t>9-7-2019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64A3-7A45-404B-90B6-E3AEBC6393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3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29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67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D8CB-7243-3C4A-AB4B-BAB539489C7A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2F1D-ACB9-004F-9FE8-36176C44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4F86-71BF-884D-B574-96C63ADAD8B6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0A03-F05C-8547-8087-675307857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C38-F759-0F40-9261-499DBB54E950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222-B367-DB44-A569-651841FB1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2A9D-8F9E-2546-89DD-B4DA600BC9C9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F92B9-C65E-B343-9FB6-1E6016D2F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DA16-C59C-394E-B164-736C2099B40D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5DD8-6CD1-D045-9E3D-897827D0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67F4-4E71-D146-B2E7-47DA06025908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80C3-9D5C-8343-996E-C8F0D0985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A7BB-7E05-4C4C-9029-B3FD674E15FC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7A3B-D817-C546-A552-BBE85DD35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97CD-EE1F-9740-A252-66809D8B1E2D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E392-8157-514F-A1D8-E5D794FD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CAC3-CEA4-E340-A6C8-498CE4A3E5D9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9497-5810-7E44-845B-27FED579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5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D69-25A1-EC42-B829-999EA99F4D21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2D7F-DA05-6D4B-BC34-112DB1EFA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FA7A-780F-5F44-BEF2-478266343703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4E5B-B342-B148-B3AC-71B2EAD68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63F200-0D1B-094C-A645-C7B67C555106}" type="datetimeFigureOut">
              <a:rPr lang="en-US"/>
              <a:pPr>
                <a:defRPr/>
              </a:pPr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93BB20-BFBC-D744-A90D-2D4FC6BB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emf"/><Relationship Id="rId5" Type="http://schemas.openxmlformats.org/officeDocument/2006/relationships/image" Target="../media/image20.emf"/><Relationship Id="rId4" Type="http://schemas.openxmlformats.org/officeDocument/2006/relationships/image" Target="../media/image21.jpe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4.png"/><Relationship Id="rId5" Type="http://schemas.openxmlformats.org/officeDocument/2006/relationships/image" Target="../media/image7.emf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2.jpeg"/><Relationship Id="rId5" Type="http://schemas.openxmlformats.org/officeDocument/2006/relationships/image" Target="../media/image7.emf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5.png"/><Relationship Id="rId5" Type="http://schemas.openxmlformats.org/officeDocument/2006/relationships/image" Target="../media/image7.emf"/><Relationship Id="rId10" Type="http://schemas.openxmlformats.org/officeDocument/2006/relationships/image" Target="../media/image14.png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0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emf"/><Relationship Id="rId7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 PubQuiz-RGB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05" y="0"/>
            <a:ext cx="9478210" cy="7108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8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159125" y="4709295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Ruim 20.000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Ruim 40.000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Zo’n 100.000 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141663" y="3227389"/>
            <a:ext cx="5057775" cy="130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 err="1">
                <a:latin typeface="Amnesty Trade Gothic Cn"/>
                <a:cs typeface="Amnesty Trade Gothic Cn"/>
              </a:rPr>
              <a:t>Dat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zei</a:t>
            </a:r>
            <a:r>
              <a:rPr lang="en-GB" dirty="0">
                <a:latin typeface="Amnesty Trade Gothic Cn"/>
                <a:cs typeface="Amnesty Trade Gothic Cn"/>
              </a:rPr>
              <a:t> VVD-</a:t>
            </a:r>
            <a:r>
              <a:rPr lang="en-GB" dirty="0" err="1">
                <a:latin typeface="Amnesty Trade Gothic Cn"/>
                <a:cs typeface="Amnesty Trade Gothic Cn"/>
              </a:rPr>
              <a:t>fractievoorzitter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Halbe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Zijlstra</a:t>
            </a:r>
            <a:r>
              <a:rPr lang="en-GB" dirty="0">
                <a:latin typeface="Amnesty Trade Gothic Cn"/>
                <a:cs typeface="Amnesty Trade Gothic Cn"/>
              </a:rPr>
              <a:t> in </a:t>
            </a:r>
            <a:r>
              <a:rPr lang="en-GB" dirty="0" err="1">
                <a:latin typeface="Amnesty Trade Gothic Cn"/>
                <a:cs typeface="Amnesty Trade Gothic Cn"/>
              </a:rPr>
              <a:t>oktober</a:t>
            </a:r>
            <a:r>
              <a:rPr lang="en-GB" dirty="0">
                <a:latin typeface="Amnesty Trade Gothic Cn"/>
                <a:cs typeface="Amnesty Trade Gothic Cn"/>
              </a:rPr>
              <a:t> 2015 </a:t>
            </a:r>
            <a:r>
              <a:rPr lang="en-GB" dirty="0" err="1">
                <a:latin typeface="Amnesty Trade Gothic Cn"/>
                <a:cs typeface="Amnesty Trade Gothic Cn"/>
              </a:rPr>
              <a:t>tijdens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een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Kamerdebat</a:t>
            </a:r>
            <a:r>
              <a:rPr lang="en-GB" dirty="0">
                <a:latin typeface="Amnesty Trade Gothic Cn"/>
                <a:cs typeface="Amnesty Trade Gothic Cn"/>
              </a:rPr>
              <a:t>. Had </a:t>
            </a:r>
            <a:r>
              <a:rPr lang="en-GB" dirty="0" err="1">
                <a:latin typeface="Amnesty Trade Gothic Cn"/>
                <a:cs typeface="Amnesty Trade Gothic Cn"/>
              </a:rPr>
              <a:t>hij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gelijk</a:t>
            </a:r>
            <a:r>
              <a:rPr lang="en-GB" dirty="0">
                <a:latin typeface="Amnesty Trade Gothic Cn"/>
                <a:cs typeface="Amnesty Trade Gothic Cn"/>
              </a:rPr>
              <a:t>? Utrecht </a:t>
            </a:r>
            <a:r>
              <a:rPr lang="en-GB" dirty="0" err="1">
                <a:latin typeface="Amnesty Trade Gothic Cn"/>
                <a:cs typeface="Amnesty Trade Gothic Cn"/>
              </a:rPr>
              <a:t>heeft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br>
              <a:rPr lang="en-GB" dirty="0">
                <a:latin typeface="Amnesty Trade Gothic Cn"/>
                <a:cs typeface="Amnesty Trade Gothic Cn"/>
              </a:rPr>
            </a:br>
            <a:r>
              <a:rPr lang="en-GB" dirty="0" err="1">
                <a:latin typeface="Amnesty Trade Gothic Cn"/>
                <a:cs typeface="Amnesty Trade Gothic Cn"/>
              </a:rPr>
              <a:t>zo’n</a:t>
            </a:r>
            <a:r>
              <a:rPr lang="en-GB" dirty="0">
                <a:latin typeface="Amnesty Trade Gothic Cn"/>
                <a:cs typeface="Amnesty Trade Gothic Cn"/>
              </a:rPr>
              <a:t> 300.000 </a:t>
            </a:r>
            <a:r>
              <a:rPr lang="en-GB" dirty="0" err="1">
                <a:latin typeface="Amnesty Trade Gothic Cn"/>
                <a:cs typeface="Amnesty Trade Gothic Cn"/>
              </a:rPr>
              <a:t>inwoners</a:t>
            </a:r>
            <a:r>
              <a:rPr lang="en-GB" b="1" dirty="0">
                <a:latin typeface="Amnesty Trade Gothic Cn"/>
                <a:cs typeface="Amnesty Trade Gothic Cn"/>
              </a:rPr>
              <a:t>. </a:t>
            </a:r>
            <a:r>
              <a:rPr lang="en-GB" b="1" dirty="0" err="1">
                <a:latin typeface="Amnesty Trade Gothic Cn"/>
                <a:cs typeface="Amnesty Trade Gothic Cn"/>
              </a:rPr>
              <a:t>Hoeveel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r>
              <a:rPr lang="en-GB" b="1" dirty="0" err="1">
                <a:latin typeface="Amnesty Trade Gothic Cn"/>
                <a:cs typeface="Amnesty Trade Gothic Cn"/>
              </a:rPr>
              <a:t>asielzoekers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r>
              <a:rPr lang="en-GB" b="1" dirty="0" err="1">
                <a:latin typeface="Amnesty Trade Gothic Cn"/>
                <a:cs typeface="Amnesty Trade Gothic Cn"/>
              </a:rPr>
              <a:t>kwamen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br>
              <a:rPr lang="en-GB" b="1" dirty="0">
                <a:latin typeface="Amnesty Trade Gothic Cn"/>
                <a:cs typeface="Amnesty Trade Gothic Cn"/>
              </a:rPr>
            </a:br>
            <a:r>
              <a:rPr lang="en-GB" b="1" dirty="0" err="1">
                <a:latin typeface="Amnesty Trade Gothic Cn"/>
                <a:cs typeface="Amnesty Trade Gothic Cn"/>
              </a:rPr>
              <a:t>er</a:t>
            </a:r>
            <a:r>
              <a:rPr lang="en-GB" b="1" dirty="0">
                <a:latin typeface="Amnesty Trade Gothic Cn"/>
                <a:cs typeface="Amnesty Trade Gothic Cn"/>
              </a:rPr>
              <a:t> in 2018 </a:t>
            </a:r>
            <a:r>
              <a:rPr lang="en-GB" b="1" dirty="0" err="1">
                <a:latin typeface="Amnesty Trade Gothic Cn"/>
                <a:cs typeface="Amnesty Trade Gothic Cn"/>
              </a:rPr>
              <a:t>naar</a:t>
            </a:r>
            <a:r>
              <a:rPr lang="en-GB" b="1" dirty="0">
                <a:latin typeface="Amnesty Trade Gothic Cn"/>
                <a:cs typeface="Amnesty Trade Gothic Cn"/>
              </a:rPr>
              <a:t> Nederland?</a:t>
            </a:r>
            <a:endParaRPr lang="nl-NL" b="1" dirty="0">
              <a:latin typeface="Amnesty Trade Gothic Cn"/>
              <a:cs typeface="Amnesty Trade Gothic Cn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119293" y="2017839"/>
            <a:ext cx="50801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latin typeface="Amnesty Trade Gothic Cn"/>
                <a:cs typeface="Amnesty Trade Gothic Cn"/>
              </a:rPr>
              <a:t>‘</a:t>
            </a:r>
            <a:r>
              <a:rPr lang="en-GB" sz="2500" i="1" dirty="0" err="1">
                <a:latin typeface="Amnesty Trade Gothic Cn"/>
                <a:cs typeface="Amnesty Trade Gothic Cn"/>
              </a:rPr>
              <a:t>Als</a:t>
            </a:r>
            <a:r>
              <a:rPr lang="en-GB" sz="2500" i="1" dirty="0">
                <a:latin typeface="Amnesty Trade Gothic Cn"/>
                <a:cs typeface="Amnesty Trade Gothic Cn"/>
              </a:rPr>
              <a:t> het </a:t>
            </a:r>
            <a:r>
              <a:rPr lang="en-GB" sz="2500" i="1" dirty="0" err="1">
                <a:latin typeface="Amnesty Trade Gothic Cn"/>
                <a:cs typeface="Amnesty Trade Gothic Cn"/>
              </a:rPr>
              <a:t>zo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doorgaat</a:t>
            </a:r>
            <a:r>
              <a:rPr lang="en-GB" sz="2500" i="1" dirty="0">
                <a:latin typeface="Amnesty Trade Gothic Cn"/>
                <a:cs typeface="Amnesty Trade Gothic Cn"/>
              </a:rPr>
              <a:t>, </a:t>
            </a:r>
            <a:r>
              <a:rPr lang="en-GB" sz="2500" i="1" dirty="0" err="1">
                <a:latin typeface="Amnesty Trade Gothic Cn"/>
                <a:cs typeface="Amnesty Trade Gothic Cn"/>
              </a:rPr>
              <a:t>komt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er</a:t>
            </a:r>
            <a:r>
              <a:rPr lang="en-GB" sz="2500" i="1" dirty="0">
                <a:latin typeface="Amnesty Trade Gothic Cn"/>
                <a:cs typeface="Amnesty Trade Gothic Cn"/>
              </a:rPr>
              <a:t> elk </a:t>
            </a:r>
            <a:r>
              <a:rPr lang="en-GB" sz="2500" i="1" dirty="0" err="1">
                <a:latin typeface="Amnesty Trade Gothic Cn"/>
                <a:cs typeface="Amnesty Trade Gothic Cn"/>
              </a:rPr>
              <a:t>jaar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een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stad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zo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groot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als</a:t>
            </a:r>
            <a:r>
              <a:rPr lang="en-GB" sz="2500" i="1" dirty="0">
                <a:latin typeface="Amnesty Trade Gothic Cn"/>
                <a:cs typeface="Amnesty Trade Gothic Cn"/>
              </a:rPr>
              <a:t> Utrecht </a:t>
            </a:r>
            <a:r>
              <a:rPr lang="en-GB" sz="2500" i="1" dirty="0" err="1">
                <a:latin typeface="Amnesty Trade Gothic Cn"/>
                <a:cs typeface="Amnesty Trade Gothic Cn"/>
              </a:rPr>
              <a:t>aan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ons</a:t>
            </a:r>
            <a:r>
              <a:rPr lang="en-GB" sz="2500" i="1" dirty="0">
                <a:latin typeface="Amnesty Trade Gothic Cn"/>
                <a:cs typeface="Amnesty Trade Gothic Cn"/>
              </a:rPr>
              <a:t> land </a:t>
            </a:r>
            <a:r>
              <a:rPr lang="en-GB" sz="2500" i="1" dirty="0" err="1">
                <a:latin typeface="Amnesty Trade Gothic Cn"/>
                <a:cs typeface="Amnesty Trade Gothic Cn"/>
              </a:rPr>
              <a:t>binnen</a:t>
            </a:r>
            <a:r>
              <a:rPr lang="en-GB" sz="2500" i="1" dirty="0">
                <a:latin typeface="Amnesty Trade Gothic Cn"/>
                <a:cs typeface="Amnesty Trade Gothic Cn"/>
              </a:rPr>
              <a:t>.’ </a:t>
            </a:r>
            <a:endParaRPr lang="nl-NL" sz="2500" i="1" dirty="0"/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64446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9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30500355-B306-4582-9CBC-914F6C9D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8" y="3429000"/>
            <a:ext cx="6871369" cy="3184166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03262" y="3440318"/>
            <a:ext cx="6611938" cy="23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 dirty="0">
                <a:latin typeface="Amnesty Trade Gothic Cn"/>
                <a:cs typeface="Amnesty Trade Gothic Cn"/>
              </a:rPr>
              <a:t>De EU </a:t>
            </a:r>
            <a:r>
              <a:rPr lang="en-GB" sz="2400" dirty="0" err="1">
                <a:latin typeface="Amnesty Trade Gothic Cn"/>
                <a:cs typeface="Amnesty Trade Gothic Cn"/>
              </a:rPr>
              <a:t>werkt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samen</a:t>
            </a:r>
            <a:r>
              <a:rPr lang="en-GB" sz="2400" dirty="0">
                <a:latin typeface="Amnesty Trade Gothic Cn"/>
                <a:cs typeface="Amnesty Trade Gothic Cn"/>
              </a:rPr>
              <a:t> met </a:t>
            </a:r>
            <a:r>
              <a:rPr lang="en-GB" sz="2400" dirty="0" err="1">
                <a:latin typeface="Amnesty Trade Gothic Cn"/>
                <a:cs typeface="Amnesty Trade Gothic Cn"/>
              </a:rPr>
              <a:t>Libië</a:t>
            </a:r>
            <a:r>
              <a:rPr lang="en-GB" sz="2400" dirty="0">
                <a:latin typeface="Amnesty Trade Gothic Cn"/>
                <a:cs typeface="Amnesty Trade Gothic Cn"/>
              </a:rPr>
              <a:t> om </a:t>
            </a:r>
            <a:r>
              <a:rPr lang="en-GB" sz="2400" dirty="0" err="1">
                <a:latin typeface="Amnesty Trade Gothic Cn"/>
                <a:cs typeface="Amnesty Trade Gothic Cn"/>
              </a:rPr>
              <a:t>ervoor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te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zorgen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dat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400" dirty="0">
                <a:latin typeface="Amnesty Trade Gothic Cn"/>
                <a:cs typeface="Amnesty Trade Gothic Cn"/>
              </a:rPr>
              <a:t> Europa </a:t>
            </a:r>
            <a:r>
              <a:rPr lang="en-GB" sz="2400" dirty="0" err="1">
                <a:latin typeface="Amnesty Trade Gothic Cn"/>
                <a:cs typeface="Amnesty Trade Gothic Cn"/>
              </a:rPr>
              <a:t>niet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kunnen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bereiken</a:t>
            </a:r>
            <a:r>
              <a:rPr lang="en-GB" sz="2400" dirty="0">
                <a:latin typeface="Amnesty Trade Gothic Cn"/>
                <a:cs typeface="Amnesty Trade Gothic Cn"/>
              </a:rPr>
              <a:t>. </a:t>
            </a:r>
            <a:r>
              <a:rPr lang="en-GB" sz="2400" dirty="0" err="1">
                <a:latin typeface="Amnesty Trade Gothic Cn"/>
                <a:cs typeface="Amnesty Trade Gothic Cn"/>
              </a:rPr>
              <a:t>Daardoor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zitten</a:t>
            </a:r>
            <a:r>
              <a:rPr lang="en-GB" sz="2400" dirty="0">
                <a:latin typeface="Amnesty Trade Gothic Cn"/>
                <a:cs typeface="Amnesty Trade Gothic Cn"/>
              </a:rPr>
              <a:t> in </a:t>
            </a:r>
            <a:r>
              <a:rPr lang="en-GB" sz="2400" dirty="0" err="1">
                <a:latin typeface="Amnesty Trade Gothic Cn"/>
                <a:cs typeface="Amnesty Trade Gothic Cn"/>
              </a:rPr>
              <a:t>Libië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nog</a:t>
            </a:r>
            <a:r>
              <a:rPr lang="en-GB" sz="2400" dirty="0">
                <a:latin typeface="Amnesty Trade Gothic Cn"/>
                <a:cs typeface="Amnesty Trade Gothic Cn"/>
              </a:rPr>
              <a:t> steeds </a:t>
            </a:r>
            <a:r>
              <a:rPr lang="en-GB" sz="2400" dirty="0" err="1">
                <a:latin typeface="Amnesty Trade Gothic Cn"/>
                <a:cs typeface="Amnesty Trade Gothic Cn"/>
              </a:rPr>
              <a:t>duizenden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en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migranten</a:t>
            </a:r>
            <a:r>
              <a:rPr lang="en-GB" sz="2400" dirty="0">
                <a:latin typeface="Amnesty Trade Gothic Cn"/>
                <a:cs typeface="Amnesty Trade Gothic Cn"/>
              </a:rPr>
              <a:t> in </a:t>
            </a:r>
            <a:r>
              <a:rPr lang="en-GB" sz="2400" dirty="0" err="1">
                <a:latin typeface="Amnesty Trade Gothic Cn"/>
                <a:cs typeface="Amnesty Trade Gothic Cn"/>
              </a:rPr>
              <a:t>vreselijke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omstandigheden</a:t>
            </a:r>
            <a:r>
              <a:rPr lang="en-GB" sz="2400" dirty="0">
                <a:latin typeface="Amnesty Trade Gothic Cn"/>
                <a:cs typeface="Amnesty Trade Gothic Cn"/>
              </a:rPr>
              <a:t> in </a:t>
            </a:r>
            <a:r>
              <a:rPr lang="en-GB" sz="2400" dirty="0" err="1">
                <a:latin typeface="Amnesty Trade Gothic Cn"/>
                <a:cs typeface="Amnesty Trade Gothic Cn"/>
              </a:rPr>
              <a:t>gevangenissen</a:t>
            </a:r>
            <a:r>
              <a:rPr lang="en-GB" sz="2400" dirty="0">
                <a:latin typeface="Amnesty Trade Gothic Cn"/>
                <a:cs typeface="Amnesty Trade Gothic Cn"/>
              </a:rPr>
              <a:t>. Welk </a:t>
            </a:r>
            <a:r>
              <a:rPr lang="en-GB" sz="2400" dirty="0" err="1">
                <a:latin typeface="Amnesty Trade Gothic Cn"/>
                <a:cs typeface="Amnesty Trade Gothic Cn"/>
              </a:rPr>
              <a:t>mensenrecht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wordt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hier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geschonden</a:t>
            </a:r>
            <a:r>
              <a:rPr lang="en-GB" sz="2400" dirty="0">
                <a:latin typeface="Amnesty Trade Gothic Cn"/>
                <a:cs typeface="Amnesty Trade Gothic Cn"/>
              </a:rPr>
              <a:t>?</a:t>
            </a:r>
            <a:endParaRPr lang="nl-NL" sz="24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909187" y="5610225"/>
            <a:ext cx="5395232" cy="10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Recht op toegang tot asiel.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Recht om niet mishandeld te worden.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Recht  op internationale bescherming.</a:t>
            </a:r>
          </a:p>
        </p:txBody>
      </p:sp>
      <p:cxnSp>
        <p:nvCxnSpPr>
          <p:cNvPr id="7" name="Rechte verbindingslijn 6"/>
          <p:cNvCxnSpPr>
            <a:cxnSpLocks/>
          </p:cNvCxnSpPr>
          <p:nvPr/>
        </p:nvCxnSpPr>
        <p:spPr>
          <a:xfrm>
            <a:off x="703262" y="5512250"/>
            <a:ext cx="634714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886" y="151718"/>
            <a:ext cx="3398226" cy="185667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359" y="48609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144119" y="5371526"/>
            <a:ext cx="1519238" cy="5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972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10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339963"/>
            <a:ext cx="5057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b="1" dirty="0">
                <a:latin typeface="Amnesty Trade Gothic Cn"/>
                <a:cs typeface="Amnesty Trade Gothic Cn"/>
              </a:rPr>
              <a:t>a. </a:t>
            </a:r>
            <a:r>
              <a:rPr lang="en-GB" sz="2000" dirty="0" err="1">
                <a:latin typeface="Amnesty Trade Gothic Cn"/>
                <a:cs typeface="Amnesty Trade Gothic Cn"/>
              </a:rPr>
              <a:t>Ze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hebben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geen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geldig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paspoort</a:t>
            </a:r>
            <a:r>
              <a:rPr lang="en-GB" sz="2000" dirty="0">
                <a:latin typeface="Amnesty Trade Gothic Cn"/>
                <a:cs typeface="Amnesty Trade Gothic Cn"/>
              </a:rPr>
              <a:t>, </a:t>
            </a:r>
            <a:r>
              <a:rPr lang="en-GB" sz="2000" dirty="0" err="1">
                <a:latin typeface="Amnesty Trade Gothic Cn"/>
                <a:cs typeface="Amnesty Trade Gothic Cn"/>
              </a:rPr>
              <a:t>dus</a:t>
            </a:r>
            <a:r>
              <a:rPr lang="en-GB" sz="2000" dirty="0">
                <a:latin typeface="Amnesty Trade Gothic Cn"/>
                <a:cs typeface="Amnesty Trade Gothic Cn"/>
              </a:rPr>
              <a:t> de </a:t>
            </a:r>
            <a:r>
              <a:rPr lang="en-GB" sz="2000" dirty="0" err="1">
                <a:latin typeface="Amnesty Trade Gothic Cn"/>
                <a:cs typeface="Amnesty Trade Gothic Cn"/>
              </a:rPr>
              <a:t>douane</a:t>
            </a:r>
            <a:br>
              <a:rPr lang="en-GB" sz="2000" dirty="0">
                <a:latin typeface="Amnesty Trade Gothic Cn"/>
                <a:cs typeface="Amnesty Trade Gothic Cn"/>
              </a:rPr>
            </a:br>
            <a:r>
              <a:rPr lang="en-GB" sz="2000" dirty="0">
                <a:latin typeface="Amnesty Trade Gothic Cn"/>
                <a:cs typeface="Amnesty Trade Gothic Cn"/>
              </a:rPr>
              <a:t>    </a:t>
            </a:r>
            <a:r>
              <a:rPr lang="en-GB" sz="2000" dirty="0" err="1">
                <a:latin typeface="Amnesty Trade Gothic Cn"/>
                <a:cs typeface="Amnesty Trade Gothic Cn"/>
              </a:rPr>
              <a:t>weigert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ze</a:t>
            </a:r>
            <a:r>
              <a:rPr lang="en-GB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n-GB" sz="2000" b="1" dirty="0">
                <a:latin typeface="Amnesty Trade Gothic Cn"/>
                <a:cs typeface="Amnesty Trade Gothic Cn"/>
              </a:rPr>
              <a:t>b. </a:t>
            </a:r>
            <a:r>
              <a:rPr lang="en-GB" sz="2000" dirty="0" err="1">
                <a:latin typeface="Amnesty Trade Gothic Cn"/>
                <a:cs typeface="Amnesty Trade Gothic Cn"/>
              </a:rPr>
              <a:t>Luchtvaartmaatschappijen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houden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ze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tegen</a:t>
            </a:r>
            <a:r>
              <a:rPr lang="en-GB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n-GB" sz="2000" b="1" dirty="0">
                <a:latin typeface="Amnesty Trade Gothic Cn"/>
                <a:cs typeface="Amnesty Trade Gothic Cn"/>
              </a:rPr>
              <a:t>c. </a:t>
            </a:r>
            <a:r>
              <a:rPr lang="en-GB" sz="2000" dirty="0" err="1">
                <a:latin typeface="Amnesty Trade Gothic Cn"/>
                <a:cs typeface="Amnesty Trade Gothic Cn"/>
              </a:rPr>
              <a:t>Ze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kunnen</a:t>
            </a:r>
            <a:r>
              <a:rPr lang="en-GB" sz="2000" dirty="0">
                <a:latin typeface="Amnesty Trade Gothic Cn"/>
                <a:cs typeface="Amnesty Trade Gothic Cn"/>
              </a:rPr>
              <a:t> het ticket </a:t>
            </a:r>
            <a:r>
              <a:rPr lang="en-GB" sz="2000" dirty="0" err="1">
                <a:latin typeface="Amnesty Trade Gothic Cn"/>
                <a:cs typeface="Amnesty Trade Gothic Cn"/>
              </a:rPr>
              <a:t>niet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betalen</a:t>
            </a:r>
            <a:r>
              <a:rPr lang="en-GB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9030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141664" y="2298697"/>
            <a:ext cx="507523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Waarom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nemen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niet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gewoon</a:t>
            </a:r>
            <a:r>
              <a:rPr lang="en-GB" sz="2500" dirty="0">
                <a:latin typeface="Amnesty Trade Gothic Cn"/>
                <a:cs typeface="Amnesty Trade Gothic Cn"/>
              </a:rPr>
              <a:t> het </a:t>
            </a:r>
            <a:r>
              <a:rPr lang="en-GB" sz="2500" dirty="0" err="1">
                <a:latin typeface="Amnesty Trade Gothic Cn"/>
                <a:cs typeface="Amnesty Trade Gothic Cn"/>
              </a:rPr>
              <a:t>vliegtuig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naar</a:t>
            </a:r>
            <a:r>
              <a:rPr lang="en-GB" sz="2500" dirty="0">
                <a:latin typeface="Amnesty Trade Gothic Cn"/>
                <a:cs typeface="Amnesty Trade Gothic Cn"/>
              </a:rPr>
              <a:t> Europa?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</p:spTree>
    <p:extLst>
      <p:ext uri="{BB962C8B-B14F-4D97-AF65-F5344CB8AC3E}">
        <p14:creationId xmlns:p14="http://schemas.microsoft.com/office/powerpoint/2010/main" val="4231335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11799_Wider_Image_Isle_Landers(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2" y="-1805695"/>
            <a:ext cx="13916527" cy="8790606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68" y="2596167"/>
            <a:ext cx="7528560" cy="3826742"/>
          </a:xfrm>
          <a:prstGeom prst="rect">
            <a:avLst/>
          </a:prstGeom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03262" y="2819402"/>
            <a:ext cx="7191058" cy="18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>
                <a:latin typeface="Amnesty Trade Gothic Cn"/>
                <a:cs typeface="Amnesty Trade Gothic Cn"/>
              </a:rPr>
              <a:t>In 2018 </a:t>
            </a:r>
            <a:r>
              <a:rPr lang="en-GB" sz="2500" dirty="0" err="1">
                <a:latin typeface="Amnesty Trade Gothic Cn"/>
                <a:cs typeface="Amnesty Trade Gothic Cn"/>
              </a:rPr>
              <a:t>zijn</a:t>
            </a:r>
            <a:r>
              <a:rPr lang="en-GB" sz="2500" dirty="0">
                <a:latin typeface="Amnesty Trade Gothic Cn"/>
                <a:cs typeface="Amnesty Trade Gothic Cn"/>
              </a:rPr>
              <a:t> 2.262 </a:t>
            </a:r>
            <a:r>
              <a:rPr lang="en-GB" sz="2500" dirty="0" err="1">
                <a:latin typeface="Amnesty Trade Gothic Cn"/>
                <a:cs typeface="Amnesty Trade Gothic Cn"/>
              </a:rPr>
              <a:t>migranten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verdronken</a:t>
            </a:r>
            <a:r>
              <a:rPr lang="en-GB" sz="2500" dirty="0">
                <a:latin typeface="Amnesty Trade Gothic Cn"/>
                <a:cs typeface="Amnesty Trade Gothic Cn"/>
              </a:rPr>
              <a:t> of </a:t>
            </a:r>
            <a:r>
              <a:rPr lang="en-GB" sz="2500" dirty="0" err="1">
                <a:latin typeface="Amnesty Trade Gothic Cn"/>
                <a:cs typeface="Amnesty Trade Gothic Cn"/>
              </a:rPr>
              <a:t>vermist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geraakt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tijdens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hun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poging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Middellandse</a:t>
            </a:r>
            <a:r>
              <a:rPr lang="en-GB" sz="2500" dirty="0">
                <a:latin typeface="Amnesty Trade Gothic Cn"/>
                <a:cs typeface="Amnesty Trade Gothic Cn"/>
              </a:rPr>
              <a:t> Zee over </a:t>
            </a:r>
            <a:r>
              <a:rPr lang="en-GB" sz="2500" dirty="0" err="1">
                <a:latin typeface="Amnesty Trade Gothic Cn"/>
                <a:cs typeface="Amnesty Trade Gothic Cn"/>
              </a:rPr>
              <a:t>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steken</a:t>
            </a:r>
            <a:r>
              <a:rPr lang="en-GB" sz="2500" dirty="0">
                <a:latin typeface="Amnesty Trade Gothic Cn"/>
                <a:cs typeface="Amnesty Trade Gothic Cn"/>
              </a:rPr>
              <a:t>. Amnesty </a:t>
            </a:r>
            <a:r>
              <a:rPr lang="en-GB" sz="2500" dirty="0" err="1">
                <a:latin typeface="Amnesty Trade Gothic Cn"/>
                <a:cs typeface="Amnesty Trade Gothic Cn"/>
              </a:rPr>
              <a:t>vindt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dat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deze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tragedie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voorkomen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kan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worden</a:t>
            </a:r>
            <a:r>
              <a:rPr lang="en-GB" sz="2500" dirty="0">
                <a:latin typeface="Amnesty Trade Gothic Cn"/>
                <a:cs typeface="Amnesty Trade Gothic Cn"/>
              </a:rPr>
              <a:t>. Hoe?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2571750" y="4990203"/>
            <a:ext cx="51876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Alle grenzen open.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Verbeteren opvang en toekomstperspectief in de regio.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Veilige en legale routes voor vluchtelingen.</a:t>
            </a:r>
          </a:p>
        </p:txBody>
      </p:sp>
      <p:cxnSp>
        <p:nvCxnSpPr>
          <p:cNvPr id="21" name="Rechte verbindingslijn 20"/>
          <p:cNvCxnSpPr/>
          <p:nvPr/>
        </p:nvCxnSpPr>
        <p:spPr>
          <a:xfrm>
            <a:off x="808038" y="4799781"/>
            <a:ext cx="698468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6238" y="5012308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8419" y="5484609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11</a:t>
            </a:r>
          </a:p>
        </p:txBody>
      </p:sp>
      <p:pic>
        <p:nvPicPr>
          <p:cNvPr id="2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0BC52-FCC1-4641-B38E-77ACA4074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722" y="4108738"/>
            <a:ext cx="1920406" cy="707197"/>
          </a:xfrm>
          <a:prstGeom prst="rect">
            <a:avLst/>
          </a:prstGeom>
        </p:spPr>
      </p:pic>
      <p:pic>
        <p:nvPicPr>
          <p:cNvPr id="11" name="Syrian refugee tells how wife and seven children drowned try_1.mp3">
            <a:hlinkClick r:id="" action="ppaction://media"/>
            <a:extLst>
              <a:ext uri="{FF2B5EF4-FFF2-40B4-BE49-F238E27FC236}">
                <a16:creationId xmlns:a16="http://schemas.microsoft.com/office/drawing/2014/main" id="{33C3A32A-519E-4694-B9C7-6D8709C6F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4128" y="4141069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>
                <a:latin typeface="Amnesty Trade Gothic Cn"/>
                <a:cs typeface="Amnesty Trade Gothic Cn"/>
              </a:rPr>
              <a:t>Welk land </a:t>
            </a:r>
            <a:r>
              <a:rPr lang="en-GB" sz="2500" dirty="0" err="1">
                <a:latin typeface="Amnesty Trade Gothic Cn"/>
                <a:cs typeface="Amnesty Trade Gothic Cn"/>
              </a:rPr>
              <a:t>vangt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nl-NL" sz="2500" b="1" dirty="0">
                <a:latin typeface="Amnesty Trade Gothic Cn"/>
                <a:cs typeface="Amnesty Trade Gothic Cn"/>
              </a:rPr>
              <a:t>relatief</a:t>
            </a:r>
            <a:r>
              <a:rPr lang="nl-NL" sz="2500" dirty="0">
                <a:latin typeface="Amnesty Trade Gothic Cn"/>
                <a:cs typeface="Amnesty Trade Gothic Cn"/>
              </a:rPr>
              <a:t> de meeste vluchtelingen op (in verhouding met het eigen inwonersaantal)?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41663" y="5061356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Duitsland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12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77203" y="5061356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 err="1">
                <a:latin typeface="Amnesty Trade Gothic Cn"/>
                <a:cs typeface="Amnesty Trade Gothic Cn"/>
              </a:rPr>
              <a:t>Turkije</a:t>
            </a:r>
            <a:endParaRPr lang="en-US" sz="2000" dirty="0">
              <a:latin typeface="Amnesty Trade Gothic Cn"/>
              <a:cs typeface="Amnesty Trade Gothic Cn"/>
            </a:endParaRP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33959" y="5069580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 err="1">
                <a:latin typeface="Amnesty Trade Gothic Cn"/>
                <a:cs typeface="Amnesty Trade Gothic Cn"/>
              </a:rPr>
              <a:t>Libanon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" name="Afbeelding 2" descr="Unknow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782" y="4273873"/>
            <a:ext cx="1032592" cy="682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857B9-24CB-4CB7-A492-C9E1CA5E1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8832" y="4293276"/>
            <a:ext cx="1032592" cy="688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BC48D-B92F-4E25-BF35-506A98FF70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6907" y="4276786"/>
            <a:ext cx="1043925" cy="6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5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21904_Migrants_Make_Their_Way_Towards_Hungary_cChristopher Furlong_Getty Imag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727" y="-23093"/>
            <a:ext cx="10333182" cy="688879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93" y="5695712"/>
            <a:ext cx="4380911" cy="611523"/>
          </a:xfrm>
          <a:prstGeom prst="rect">
            <a:avLst/>
          </a:prstGeom>
        </p:spPr>
      </p:pic>
      <p:pic>
        <p:nvPicPr>
          <p:cNvPr id="5" name="Picture 3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057775" cy="7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Hoeveel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mensen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zijn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er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2500" dirty="0">
                <a:latin typeface="Amnesty Trade Gothic Cn"/>
                <a:cs typeface="Amnesty Trade Gothic Cn"/>
              </a:rPr>
              <a:t>op de </a:t>
            </a:r>
            <a:r>
              <a:rPr lang="en-GB" sz="2500" dirty="0" err="1">
                <a:latin typeface="Amnesty Trade Gothic Cn"/>
                <a:cs typeface="Amnesty Trade Gothic Cn"/>
              </a:rPr>
              <a:t>vlucht</a:t>
            </a:r>
            <a:r>
              <a:rPr lang="en-GB" sz="2500" dirty="0">
                <a:latin typeface="Amnesty Trade Gothic Cn"/>
                <a:cs typeface="Amnesty Trade Gothic Cn"/>
              </a:rPr>
              <a:t>?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89439"/>
            <a:ext cx="5057775" cy="9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>
                <a:latin typeface="Amnesty Trade Gothic Cn" charset="0"/>
                <a:cs typeface="Amnesty Trade Gothic Cn" charset="0"/>
              </a:rPr>
              <a:t>25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 charset="0"/>
                <a:cs typeface="Amnesty Trade Gothic Cn"/>
              </a:rPr>
              <a:t>7</a:t>
            </a:r>
            <a:r>
              <a:rPr lang="en-US" sz="2000" dirty="0">
                <a:latin typeface="Amnesty Trade Gothic Cn" charset="0"/>
                <a:cs typeface="Amnesty Trade Gothic Cn" charset="0"/>
              </a:rPr>
              <a:t>0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 charset="0"/>
                <a:cs typeface="Amnesty Trade Gothic Cn" charset="0"/>
              </a:rPr>
              <a:t>100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</a:t>
            </a: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7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Welk</a:t>
            </a:r>
            <a:r>
              <a:rPr lang="en-GB" sz="2500" dirty="0">
                <a:latin typeface="Amnesty Trade Gothic Cn"/>
                <a:cs typeface="Amnesty Trade Gothic Cn"/>
              </a:rPr>
              <a:t> land </a:t>
            </a:r>
            <a:r>
              <a:rPr lang="en-GB" sz="2500" dirty="0" err="1">
                <a:latin typeface="Amnesty Trade Gothic Cn"/>
                <a:cs typeface="Amnesty Trade Gothic Cn"/>
              </a:rPr>
              <a:t>vangt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meeste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op?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41663" y="5061356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Duitsland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2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77203" y="5061356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Uganda</a:t>
            </a: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33959" y="5069580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 err="1">
                <a:latin typeface="Amnesty Trade Gothic Cn"/>
                <a:cs typeface="Amnesty Trade Gothic Cn"/>
              </a:rPr>
              <a:t>Turkije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" name="Afbeelding 2" descr="Unknow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782" y="4273873"/>
            <a:ext cx="1032592" cy="682248"/>
          </a:xfrm>
          <a:prstGeom prst="rect">
            <a:avLst/>
          </a:prstGeom>
        </p:spPr>
      </p:pic>
      <p:pic>
        <p:nvPicPr>
          <p:cNvPr id="6" name="Afbeelding 5" descr="turkije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42" y="4273873"/>
            <a:ext cx="988035" cy="68425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9FAF5D-840D-4867-BCCB-D7E83360B5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1694" y="4285398"/>
            <a:ext cx="1021328" cy="6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7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Waar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komen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meeste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vandaan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41663" y="5061356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Syrië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3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77203" y="5061356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Venezuela</a:t>
            </a: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33959" y="5069580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/>
                <a:cs typeface="Amnesty Trade Gothic Cn"/>
              </a:rPr>
              <a:t>Zuid-Sudan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B75AF-D0EC-4A80-BDA7-A12807733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499" y="4294280"/>
            <a:ext cx="1023771" cy="682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6B196-4EA8-499B-B7E7-6085AA6B68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1694" y="4291128"/>
            <a:ext cx="1020985" cy="680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C09F47-339B-41AD-8ABF-C8B04BBEE7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9915" y="4342915"/>
            <a:ext cx="1193708" cy="5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0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Waar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komen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</a:p>
          <a:p>
            <a:r>
              <a:rPr lang="en-GB" sz="2500" dirty="0">
                <a:latin typeface="Amnesty Trade Gothic Cn"/>
                <a:cs typeface="Amnesty Trade Gothic Cn"/>
              </a:rPr>
              <a:t>in Nederland </a:t>
            </a:r>
            <a:r>
              <a:rPr lang="en-GB" sz="2500" dirty="0" err="1">
                <a:latin typeface="Amnesty Trade Gothic Cn"/>
                <a:cs typeface="Amnesty Trade Gothic Cn"/>
              </a:rPr>
              <a:t>vandaan</a:t>
            </a:r>
            <a:r>
              <a:rPr lang="en-GB" sz="2500" dirty="0">
                <a:latin typeface="Amnesty Trade Gothic Cn"/>
                <a:cs typeface="Amnesty Trade Gothic Cn"/>
              </a:rPr>
              <a:t>? </a:t>
            </a:r>
          </a:p>
          <a:p>
            <a:r>
              <a:rPr lang="en-GB" sz="2500" dirty="0" err="1">
                <a:latin typeface="Amnesty Trade Gothic Cn"/>
                <a:cs typeface="Amnesty Trade Gothic Cn"/>
              </a:rPr>
              <a:t>Welke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landen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staan</a:t>
            </a:r>
            <a:r>
              <a:rPr lang="en-GB" sz="2500" dirty="0">
                <a:latin typeface="Amnesty Trade Gothic Cn"/>
                <a:cs typeface="Amnesty Trade Gothic Cn"/>
              </a:rPr>
              <a:t> in de top 5?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55634"/>
            <a:ext cx="5057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b="1" dirty="0">
                <a:latin typeface="Amnesty Trade Gothic Cn"/>
                <a:cs typeface="Amnesty Trade Gothic Cn"/>
              </a:rPr>
              <a:t>a. </a:t>
            </a:r>
            <a:r>
              <a:rPr lang="en-GB" sz="2000" dirty="0" err="1">
                <a:latin typeface="Amnesty Trade Gothic Cn"/>
                <a:cs typeface="Amnesty Trade Gothic Cn"/>
              </a:rPr>
              <a:t>Syrië</a:t>
            </a:r>
            <a:r>
              <a:rPr lang="en-GB" sz="2000" dirty="0">
                <a:latin typeface="Amnesty Trade Gothic Cn"/>
                <a:cs typeface="Amnesty Trade Gothic Cn"/>
              </a:rPr>
              <a:t>, </a:t>
            </a:r>
            <a:r>
              <a:rPr lang="en-GB" sz="2000" dirty="0" err="1">
                <a:latin typeface="Amnesty Trade Gothic Cn"/>
                <a:cs typeface="Amnesty Trade Gothic Cn"/>
              </a:rPr>
              <a:t>Marokko</a:t>
            </a:r>
            <a:r>
              <a:rPr lang="en-GB" sz="2000" dirty="0">
                <a:latin typeface="Amnesty Trade Gothic Cn"/>
                <a:cs typeface="Amnesty Trade Gothic Cn"/>
              </a:rPr>
              <a:t> </a:t>
            </a:r>
            <a:r>
              <a:rPr lang="en-GB" sz="2000" dirty="0" err="1">
                <a:latin typeface="Amnesty Trade Gothic Cn"/>
                <a:cs typeface="Amnesty Trade Gothic Cn"/>
              </a:rPr>
              <a:t>en</a:t>
            </a:r>
            <a:r>
              <a:rPr lang="en-GB" sz="2000" dirty="0">
                <a:latin typeface="Amnesty Trade Gothic Cn"/>
                <a:cs typeface="Amnesty Trade Gothic Cn"/>
              </a:rPr>
              <a:t> Afghanistan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s-ES" sz="2000" b="1" dirty="0">
                <a:latin typeface="Amnesty Trade Gothic Cn"/>
                <a:cs typeface="Amnesty Trade Gothic Cn"/>
              </a:rPr>
              <a:t>b. </a:t>
            </a:r>
            <a:r>
              <a:rPr lang="es-ES" sz="2000" dirty="0" err="1">
                <a:latin typeface="Amnesty Trade Gothic Cn"/>
                <a:cs typeface="Amnesty Trade Gothic Cn"/>
              </a:rPr>
              <a:t>Syrië</a:t>
            </a:r>
            <a:r>
              <a:rPr lang="es-ES" sz="2000" dirty="0">
                <a:latin typeface="Amnesty Trade Gothic Cn"/>
                <a:cs typeface="Amnesty Trade Gothic Cn"/>
              </a:rPr>
              <a:t>, </a:t>
            </a:r>
            <a:r>
              <a:rPr lang="es-ES" sz="2000" dirty="0" err="1">
                <a:latin typeface="Amnesty Trade Gothic Cn"/>
                <a:cs typeface="Amnesty Trade Gothic Cn"/>
              </a:rPr>
              <a:t>Iran</a:t>
            </a:r>
            <a:r>
              <a:rPr lang="es-ES" sz="2000" dirty="0">
                <a:latin typeface="Amnesty Trade Gothic Cn"/>
                <a:cs typeface="Amnesty Trade Gothic Cn"/>
              </a:rPr>
              <a:t> en Eritrea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n-GB" sz="2000" b="1" dirty="0">
                <a:latin typeface="Amnesty Trade Gothic Cn"/>
                <a:cs typeface="Amnesty Trade Gothic Cn"/>
              </a:rPr>
              <a:t>c. </a:t>
            </a:r>
            <a:r>
              <a:rPr lang="en-GB" sz="2000" dirty="0" err="1">
                <a:latin typeface="Amnesty Trade Gothic Cn"/>
                <a:cs typeface="Amnesty Trade Gothic Cn"/>
              </a:rPr>
              <a:t>Syrië</a:t>
            </a:r>
            <a:r>
              <a:rPr lang="en-GB" sz="2000" dirty="0">
                <a:latin typeface="Amnesty Trade Gothic Cn"/>
                <a:cs typeface="Amnesty Trade Gothic Cn"/>
              </a:rPr>
              <a:t>, Eritrea </a:t>
            </a:r>
            <a:r>
              <a:rPr lang="en-GB" sz="2000" dirty="0" err="1">
                <a:latin typeface="Amnesty Trade Gothic Cn"/>
                <a:cs typeface="Amnesty Trade Gothic Cn"/>
              </a:rPr>
              <a:t>en</a:t>
            </a:r>
            <a:r>
              <a:rPr lang="en-GB" sz="2000" dirty="0">
                <a:latin typeface="Amnesty Trade Gothic Cn"/>
                <a:cs typeface="Amnesty Trade Gothic Cn"/>
              </a:rPr>
              <a:t> Afghanistan</a:t>
            </a:r>
            <a:endParaRPr lang="nl-NL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54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Een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belangrijk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onderdeel</a:t>
            </a:r>
            <a:r>
              <a:rPr lang="en-GB" sz="2500" dirty="0">
                <a:latin typeface="Amnesty Trade Gothic Cn"/>
                <a:cs typeface="Amnesty Trade Gothic Cn"/>
              </a:rPr>
              <a:t> van het VN-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Vluchtelingenverdrag</a:t>
            </a:r>
            <a:r>
              <a:rPr lang="en-GB" sz="2500" dirty="0">
                <a:latin typeface="Amnesty Trade Gothic Cn"/>
                <a:cs typeface="Amnesty Trade Gothic Cn"/>
              </a:rPr>
              <a:t> is het </a:t>
            </a:r>
            <a:r>
              <a:rPr lang="en-GB" sz="2500" dirty="0" err="1">
                <a:latin typeface="Amnesty Trade Gothic Cn"/>
                <a:cs typeface="Amnesty Trade Gothic Cn"/>
              </a:rPr>
              <a:t>principe</a:t>
            </a:r>
            <a:r>
              <a:rPr lang="en-GB" sz="2500" dirty="0">
                <a:latin typeface="Amnesty Trade Gothic Cn"/>
                <a:cs typeface="Amnesty Trade Gothic Cn"/>
              </a:rPr>
              <a:t> van </a:t>
            </a:r>
          </a:p>
          <a:p>
            <a:r>
              <a:rPr lang="en-GB" sz="2500" dirty="0">
                <a:latin typeface="Amnesty Trade Gothic Cn"/>
                <a:cs typeface="Amnesty Trade Gothic Cn"/>
              </a:rPr>
              <a:t>non-</a:t>
            </a:r>
            <a:r>
              <a:rPr lang="en-GB" sz="2500" dirty="0" err="1">
                <a:latin typeface="Amnesty Trade Gothic Cn"/>
                <a:cs typeface="Amnesty Trade Gothic Cn"/>
              </a:rPr>
              <a:t>refoulement</a:t>
            </a:r>
            <a:r>
              <a:rPr lang="en-GB" sz="2500" dirty="0">
                <a:latin typeface="Amnesty Trade Gothic Cn"/>
                <a:cs typeface="Amnesty Trade Gothic Cn"/>
              </a:rPr>
              <a:t>. </a:t>
            </a:r>
            <a:r>
              <a:rPr lang="en-GB" sz="2500" dirty="0" err="1">
                <a:latin typeface="Amnesty Trade Gothic Cn"/>
                <a:cs typeface="Amnesty Trade Gothic Cn"/>
              </a:rPr>
              <a:t>Wat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betekent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dat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</a:p>
        </p:txBody>
      </p:sp>
      <p:pic>
        <p:nvPicPr>
          <p:cNvPr id="3078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794411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079500" y="4092208"/>
            <a:ext cx="745605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Vluchtelingen moeten beschermd worden tegen marteling. 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Vluchtelingen mogen niet worden teruggestuurd naar een land waar vervolging </a:t>
            </a:r>
            <a:br>
              <a:rPr lang="nl-NL" sz="2000" dirty="0">
                <a:latin typeface="Amnesty Trade Gothic Cn"/>
                <a:cs typeface="Amnesty Trade Gothic Cn"/>
              </a:rPr>
            </a:br>
            <a:r>
              <a:rPr lang="nl-NL" sz="2000" dirty="0">
                <a:latin typeface="Amnesty Trade Gothic Cn"/>
                <a:cs typeface="Amnesty Trade Gothic Cn"/>
              </a:rPr>
              <a:t>     dreigt.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Zelfs als landen het verdrag niet hebben ondertekend moeten ze minimale </a:t>
            </a:r>
            <a:br>
              <a:rPr lang="nl-NL" sz="2000" dirty="0">
                <a:latin typeface="Amnesty Trade Gothic Cn"/>
                <a:cs typeface="Amnesty Trade Gothic Cn"/>
              </a:rPr>
            </a:br>
            <a:r>
              <a:rPr lang="nl-NL" sz="2000" dirty="0">
                <a:latin typeface="Amnesty Trade Gothic Cn"/>
                <a:cs typeface="Amnesty Trade Gothic Cn"/>
              </a:rPr>
              <a:t>    bescherming bieden aan vluchtelingen.</a:t>
            </a: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927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Welke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bewering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klopt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u="sng" dirty="0" err="1">
                <a:latin typeface="Amnesty Trade Gothic Cn"/>
                <a:cs typeface="Amnesty Trade Gothic Cn"/>
              </a:rPr>
              <a:t>niet</a:t>
            </a:r>
            <a:r>
              <a:rPr lang="en-GB" sz="2500" dirty="0">
                <a:latin typeface="Amnesty Trade Gothic Cn"/>
                <a:cs typeface="Amnesty Trade Gothic Cn"/>
              </a:rPr>
              <a:t>?  </a:t>
            </a:r>
          </a:p>
          <a:p>
            <a:r>
              <a:rPr lang="en-GB" sz="2500" dirty="0" err="1">
                <a:latin typeface="Amnesty Trade Gothic Cn"/>
                <a:cs typeface="Amnesty Trade Gothic Cn"/>
              </a:rPr>
              <a:t>Volgens</a:t>
            </a:r>
            <a:r>
              <a:rPr lang="en-GB" sz="2500" dirty="0">
                <a:latin typeface="Amnesty Trade Gothic Cn"/>
                <a:cs typeface="Amnesty Trade Gothic Cn"/>
              </a:rPr>
              <a:t> het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Vluchtelingenverdrag</a:t>
            </a:r>
            <a:r>
              <a:rPr lang="en-GB" sz="2500" dirty="0">
                <a:latin typeface="Amnesty Trade Gothic Cn"/>
                <a:cs typeface="Amnesty Trade Gothic Cn"/>
              </a:rPr>
              <a:t> is </a:t>
            </a:r>
            <a:r>
              <a:rPr lang="en-GB" sz="2500" dirty="0" err="1">
                <a:latin typeface="Amnesty Trade Gothic Cn"/>
                <a:cs typeface="Amnesty Trade Gothic Cn"/>
              </a:rPr>
              <a:t>een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iemand</a:t>
            </a:r>
            <a:r>
              <a:rPr lang="en-GB" sz="2500" dirty="0">
                <a:latin typeface="Amnesty Trade Gothic Cn"/>
                <a:cs typeface="Amnesty Trade Gothic Cn"/>
              </a:rPr>
              <a:t> die: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6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162958" y="4362945"/>
            <a:ext cx="73913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Bang is voor vervolging op grond van een politieke overtuiging.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Bang is voor vervolging op grond van zijn ras.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Om economische redenen heeft besloten om in een ander land te gaan wonen.</a:t>
            </a: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9030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6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7134_Open_to_Syria_-_Photocall_Refugee_Camp_in_Leban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720" y="-72813"/>
            <a:ext cx="10505440" cy="70036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419139"/>
            <a:ext cx="3098800" cy="384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632143" y="3190598"/>
            <a:ext cx="3098800" cy="150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Mogen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kinderen</a:t>
            </a:r>
            <a:r>
              <a:rPr lang="en-GB" sz="2500" dirty="0">
                <a:latin typeface="Amnesty Trade Gothic Cn"/>
                <a:cs typeface="Amnesty Trade Gothic Cn"/>
              </a:rPr>
              <a:t> van </a:t>
            </a:r>
            <a:r>
              <a:rPr lang="en-GB" sz="2500" dirty="0" err="1">
                <a:latin typeface="Amnesty Trade Gothic Cn"/>
                <a:cs typeface="Amnesty Trade Gothic Cn"/>
              </a:rPr>
              <a:t>asielzoekers</a:t>
            </a:r>
            <a:r>
              <a:rPr lang="en-GB" sz="2500" dirty="0">
                <a:latin typeface="Amnesty Trade Gothic Cn"/>
                <a:cs typeface="Amnesty Trade Gothic Cn"/>
              </a:rPr>
              <a:t> in Nederland </a:t>
            </a:r>
            <a:r>
              <a:rPr lang="en-GB" sz="2500" dirty="0" err="1">
                <a:latin typeface="Amnesty Trade Gothic Cn"/>
                <a:cs typeface="Amnesty Trade Gothic Cn"/>
              </a:rPr>
              <a:t>onderwijs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volgen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774700" y="4593452"/>
            <a:ext cx="2722880" cy="202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Ja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Ja, maar alleen als ze op </a:t>
            </a:r>
            <a:br>
              <a:rPr lang="nl-NL" sz="2000" dirty="0">
                <a:latin typeface="Amnesty Trade Gothic Cn"/>
                <a:cs typeface="Amnesty Trade Gothic Cn"/>
              </a:rPr>
            </a:br>
            <a:r>
              <a:rPr lang="nl-NL" sz="2000" dirty="0">
                <a:latin typeface="Amnesty Trade Gothic Cn"/>
                <a:cs typeface="Amnesty Trade Gothic Cn"/>
              </a:rPr>
              <a:t>    basisniveau Nederlands</a:t>
            </a:r>
            <a:br>
              <a:rPr lang="nl-NL" sz="2000" dirty="0">
                <a:latin typeface="Amnesty Trade Gothic Cn"/>
                <a:cs typeface="Amnesty Trade Gothic Cn"/>
              </a:rPr>
            </a:br>
            <a:r>
              <a:rPr lang="nl-NL" sz="2000" dirty="0">
                <a:latin typeface="Amnesty Trade Gothic Cn"/>
                <a:cs typeface="Amnesty Trade Gothic Cn"/>
              </a:rPr>
              <a:t>    spreken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Nee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759619" y="4543241"/>
            <a:ext cx="253206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3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" y="1691998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1350601" y="2199353"/>
            <a:ext cx="1519238" cy="13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08761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449</Words>
  <Application>Microsoft Office PowerPoint</Application>
  <PresentationFormat>On-screen Show (4:3)</PresentationFormat>
  <Paragraphs>69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Amnesty Trade Gothic Cn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</dc:creator>
  <cp:lastModifiedBy>Floris Dogterom</cp:lastModifiedBy>
  <cp:revision>61</cp:revision>
  <dcterms:created xsi:type="dcterms:W3CDTF">2013-08-06T11:13:20Z</dcterms:created>
  <dcterms:modified xsi:type="dcterms:W3CDTF">2019-07-09T11:07:59Z</dcterms:modified>
</cp:coreProperties>
</file>