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7" r:id="rId1"/>
    <p:sldMasterId id="2147483659" r:id="rId2"/>
  </p:sldMasterIdLst>
  <p:notesMasterIdLst>
    <p:notesMasterId r:id="rId44"/>
  </p:notesMasterIdLst>
  <p:sldIdLst>
    <p:sldId id="256" r:id="rId3"/>
    <p:sldId id="368" r:id="rId4"/>
    <p:sldId id="369" r:id="rId5"/>
    <p:sldId id="371" r:id="rId6"/>
    <p:sldId id="372" r:id="rId7"/>
    <p:sldId id="356" r:id="rId8"/>
    <p:sldId id="392" r:id="rId9"/>
    <p:sldId id="257" r:id="rId10"/>
    <p:sldId id="258" r:id="rId11"/>
    <p:sldId id="259" r:id="rId12"/>
    <p:sldId id="262" r:id="rId13"/>
    <p:sldId id="267" r:id="rId14"/>
    <p:sldId id="344" r:id="rId15"/>
    <p:sldId id="346" r:id="rId16"/>
    <p:sldId id="349" r:id="rId17"/>
    <p:sldId id="350" r:id="rId18"/>
    <p:sldId id="353" r:id="rId19"/>
    <p:sldId id="268" r:id="rId20"/>
    <p:sldId id="269" r:id="rId21"/>
    <p:sldId id="274" r:id="rId22"/>
    <p:sldId id="278" r:id="rId23"/>
    <p:sldId id="280" r:id="rId24"/>
    <p:sldId id="282" r:id="rId25"/>
    <p:sldId id="283" r:id="rId26"/>
    <p:sldId id="290" r:id="rId27"/>
    <p:sldId id="303" r:id="rId28"/>
    <p:sldId id="305" r:id="rId29"/>
    <p:sldId id="306" r:id="rId30"/>
    <p:sldId id="307" r:id="rId31"/>
    <p:sldId id="311" r:id="rId32"/>
    <p:sldId id="309" r:id="rId33"/>
    <p:sldId id="313" r:id="rId34"/>
    <p:sldId id="317" r:id="rId35"/>
    <p:sldId id="327" r:id="rId36"/>
    <p:sldId id="330" r:id="rId37"/>
    <p:sldId id="367" r:id="rId38"/>
    <p:sldId id="376" r:id="rId39"/>
    <p:sldId id="375" r:id="rId40"/>
    <p:sldId id="380" r:id="rId41"/>
    <p:sldId id="381" r:id="rId42"/>
    <p:sldId id="399" r:id="rId43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501" autoAdjust="0"/>
  </p:normalViewPr>
  <p:slideViewPr>
    <p:cSldViewPr>
      <p:cViewPr varScale="1">
        <p:scale>
          <a:sx n="104" d="100"/>
          <a:sy n="104" d="100"/>
        </p:scale>
        <p:origin x="182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hape 2"/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7171" name="Shape 3"/>
          <p:cNvSpPr txBox="1">
            <a:spLocks noGrp="1"/>
          </p:cNvSpPr>
          <p:nvPr>
            <p:ph type="dt" idx="10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 altLang="nl-NL"/>
          </a:p>
        </p:txBody>
      </p:sp>
      <p:sp>
        <p:nvSpPr>
          <p:cNvPr id="7172" name="Shape 4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endParaRPr noProof="0"/>
          </a:p>
        </p:txBody>
      </p:sp>
      <p:sp>
        <p:nvSpPr>
          <p:cNvPr id="7174" name="Shape 6"/>
          <p:cNvSpPr txBox="1">
            <a:spLocks noGrp="1"/>
          </p:cNvSpPr>
          <p:nvPr>
            <p:ph type="ftr" idx="11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7175" name="Shape 7"/>
          <p:cNvSpPr txBox="1">
            <a:spLocks noGrp="1"/>
          </p:cNvSpPr>
          <p:nvPr>
            <p:ph type="sldNum" idx="12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90950863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hape 3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9218" name="Shape 40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hape 89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15362" name="Shape 90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00" bIns="45700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15363" name="Shape 9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>
              <a:buSzPct val="25000"/>
              <a:buFont typeface="Arial" charset="0"/>
              <a:buNone/>
            </a:pPr>
            <a:r>
              <a:rPr lang="en-US" altLang="nl-NL" sz="1200"/>
              <a:t>*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128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1506" name="Shape 12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00" bIns="45700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21507" name="Shape 130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>
              <a:buSzPct val="25000"/>
              <a:buFont typeface="Arial" charset="0"/>
              <a:buNone/>
            </a:pPr>
            <a:r>
              <a:rPr lang="en-US" altLang="nl-NL" sz="1200"/>
              <a:t>*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205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31746" name="Shape 206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00" bIns="45700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31747" name="Shape 207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>
              <a:buSzPct val="25000"/>
              <a:buFont typeface="Arial" charset="0"/>
              <a:buNone/>
            </a:pPr>
            <a:r>
              <a:rPr lang="en-US" altLang="nl-NL" sz="1200"/>
              <a:t>*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Shape 527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>
              <a:spcBef>
                <a:spcPct val="0"/>
              </a:spcBef>
            </a:pPr>
            <a:endParaRPr lang="nl-NL" altLang="nl-NL">
              <a:cs typeface="Arial" charset="0"/>
            </a:endParaRPr>
          </a:p>
        </p:txBody>
      </p:sp>
      <p:sp>
        <p:nvSpPr>
          <p:cNvPr id="199683" name="Shape 528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Shape 617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rnd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203779" name="Shape 618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cap="rnd">
            <a:solidFill>
              <a:srgbClr val="000000"/>
            </a:solidFill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spcBef>
                <a:spcPct val="0"/>
              </a:spcBef>
            </a:pPr>
            <a:endParaRPr lang="nl-NL" altLang="nl-NL">
              <a:cs typeface="Arial" charset="0"/>
            </a:endParaRPr>
          </a:p>
        </p:txBody>
      </p:sp>
      <p:sp>
        <p:nvSpPr>
          <p:cNvPr id="203780" name="Shape 619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>
              <a:buSzPct val="25000"/>
              <a:buFont typeface="Arial" charset="0"/>
              <a:buNone/>
            </a:pPr>
            <a:r>
              <a:rPr lang="en-US" altLang="nl-NL" sz="1200"/>
              <a:t>*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Shape 589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rnd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209923" name="Shape 590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cap="rnd">
            <a:solidFill>
              <a:srgbClr val="000000"/>
            </a:solidFill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spcBef>
                <a:spcPct val="0"/>
              </a:spcBef>
            </a:pPr>
            <a:endParaRPr lang="nl-NL" altLang="nl-NL">
              <a:cs typeface="Arial" charset="0"/>
            </a:endParaRPr>
          </a:p>
        </p:txBody>
      </p:sp>
      <p:sp>
        <p:nvSpPr>
          <p:cNvPr id="209924" name="Shape 59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>
              <a:buSzPct val="25000"/>
              <a:buFont typeface="Arial" charset="0"/>
              <a:buNone/>
            </a:pPr>
            <a:r>
              <a:rPr lang="en-US" altLang="nl-NL" sz="1200"/>
              <a:t>*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Shape 589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rnd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211971" name="Shape 590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cap="rnd">
            <a:solidFill>
              <a:srgbClr val="000000"/>
            </a:solidFill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spcBef>
                <a:spcPct val="0"/>
              </a:spcBef>
            </a:pPr>
            <a:endParaRPr lang="nl-NL" altLang="nl-NL">
              <a:cs typeface="Arial" charset="0"/>
            </a:endParaRPr>
          </a:p>
        </p:txBody>
      </p:sp>
      <p:sp>
        <p:nvSpPr>
          <p:cNvPr id="211972" name="Shape 59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>
              <a:buSzPct val="25000"/>
              <a:buFont typeface="Arial" charset="0"/>
              <a:buNone/>
            </a:pPr>
            <a:r>
              <a:rPr lang="en-US" altLang="nl-NL" sz="1200"/>
              <a:t>*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Shape 617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rnd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218115" name="Shape 618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cap="rnd">
            <a:solidFill>
              <a:srgbClr val="000000"/>
            </a:solidFill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spcBef>
                <a:spcPct val="0"/>
              </a:spcBef>
            </a:pPr>
            <a:endParaRPr lang="nl-NL" altLang="nl-NL">
              <a:cs typeface="Arial" charset="0"/>
            </a:endParaRPr>
          </a:p>
        </p:txBody>
      </p:sp>
      <p:sp>
        <p:nvSpPr>
          <p:cNvPr id="218116" name="Shape 619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>
              <a:buSzPct val="25000"/>
              <a:buFont typeface="Arial" charset="0"/>
              <a:buNone/>
            </a:pPr>
            <a:r>
              <a:rPr lang="en-US" altLang="nl-NL" sz="1200"/>
              <a:t>*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hape 21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33794" name="Shape 220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hape 231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35842" name="Shape 23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00" bIns="45700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35843" name="Shape 23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>
              <a:buSzPct val="25000"/>
              <a:buFont typeface="Arial" charset="0"/>
              <a:buNone/>
            </a:pPr>
            <a:r>
              <a:rPr lang="en-US" altLang="nl-NL" sz="1200"/>
              <a:t>*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Shape 527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>
              <a:spcBef>
                <a:spcPct val="0"/>
              </a:spcBef>
            </a:pPr>
            <a:endParaRPr lang="nl-NL" altLang="nl-NL">
              <a:cs typeface="Arial" charset="0"/>
            </a:endParaRPr>
          </a:p>
        </p:txBody>
      </p:sp>
      <p:sp>
        <p:nvSpPr>
          <p:cNvPr id="248835" name="Shape 528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hape 308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46082" name="Shape 30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00" bIns="45700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46083" name="Shape 310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>
              <a:buSzPct val="25000"/>
              <a:buFont typeface="Arial" charset="0"/>
              <a:buNone/>
            </a:pPr>
            <a:r>
              <a:rPr lang="en-US" altLang="nl-NL" sz="1200"/>
              <a:t>*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hape 37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54274" name="Shape 373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hape 406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58370" name="Shape 407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00" bIns="45700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58371" name="Shape 408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>
              <a:buSzPct val="25000"/>
              <a:buFont typeface="Arial" charset="0"/>
              <a:buNone/>
            </a:pPr>
            <a:r>
              <a:rPr lang="en-US" altLang="nl-NL" sz="1200"/>
              <a:t>*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hape 441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62466" name="Shape 44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00" bIns="45700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62467" name="Shape 44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>
              <a:buSzPct val="25000"/>
              <a:buFont typeface="Arial" charset="0"/>
              <a:buNone/>
            </a:pPr>
            <a:r>
              <a:rPr lang="en-US" altLang="nl-NL" sz="1200"/>
              <a:t>*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hape 463"/>
          <p:cNvSpPr>
            <a:spLocks noGrp="1" noRot="1" noChangeAspect="1"/>
          </p:cNvSpPr>
          <p:nvPr>
            <p:ph type="sldImg" idx="2"/>
          </p:nvPr>
        </p:nvSpPr>
        <p:spPr>
          <a:solidFill>
            <a:srgbClr val="FFFFFF"/>
          </a:solidFill>
          <a:ln w="9525"/>
        </p:spPr>
      </p:sp>
      <p:sp>
        <p:nvSpPr>
          <p:cNvPr id="64514" name="Shape 464"/>
          <p:cNvSpPr txBox="1"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 cap="rnd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  <p:txBody>
          <a:bodyPr vert="horz" wrap="square" tIns="45700" bIns="45700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64515" name="Shape 465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>
              <a:buSzPct val="25000"/>
              <a:buFont typeface="Arial" charset="0"/>
              <a:buNone/>
            </a:pPr>
            <a:r>
              <a:rPr lang="en-US" altLang="nl-NL" sz="1200"/>
              <a:t>*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hape 567"/>
          <p:cNvSpPr>
            <a:spLocks noGrp="1" noRot="1" noChangeAspect="1"/>
          </p:cNvSpPr>
          <p:nvPr>
            <p:ph type="sldImg" idx="2"/>
          </p:nvPr>
        </p:nvSpPr>
        <p:spPr>
          <a:solidFill>
            <a:srgbClr val="FFFFFF"/>
          </a:solidFill>
          <a:ln w="9525"/>
        </p:spPr>
      </p:sp>
      <p:sp>
        <p:nvSpPr>
          <p:cNvPr id="78850" name="Shape 568"/>
          <p:cNvSpPr txBox="1"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 cap="rnd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  <p:txBody>
          <a:bodyPr vert="horz" wrap="square" tIns="45700" bIns="45700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78851" name="Shape 569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>
              <a:buSzPct val="25000"/>
              <a:buFont typeface="Arial" charset="0"/>
              <a:buNone/>
            </a:pPr>
            <a:r>
              <a:rPr lang="en-US" altLang="nl-NL" sz="1200"/>
              <a:t>*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hape 589"/>
          <p:cNvSpPr>
            <a:spLocks noGrp="1" noRot="1" noChangeAspect="1"/>
          </p:cNvSpPr>
          <p:nvPr>
            <p:ph type="sldImg" idx="2"/>
          </p:nvPr>
        </p:nvSpPr>
        <p:spPr>
          <a:solidFill>
            <a:srgbClr val="FFFFFF"/>
          </a:solidFill>
          <a:ln w="9525"/>
        </p:spPr>
      </p:sp>
      <p:sp>
        <p:nvSpPr>
          <p:cNvPr id="89090" name="Shape 590"/>
          <p:cNvSpPr txBox="1"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 cap="rnd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  <p:txBody>
          <a:bodyPr vert="horz" wrap="square" tIns="45700" bIns="45700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89091" name="Shape 59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>
              <a:buSzPct val="25000"/>
              <a:buFont typeface="Arial" charset="0"/>
              <a:buNone/>
            </a:pPr>
            <a:r>
              <a:rPr lang="en-US" altLang="nl-NL" sz="1200"/>
              <a:t>*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hape 527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93186" name="Shape 528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hape 617"/>
          <p:cNvSpPr>
            <a:spLocks noGrp="1" noRot="1" noChangeAspect="1"/>
          </p:cNvSpPr>
          <p:nvPr>
            <p:ph type="sldImg" idx="2"/>
          </p:nvPr>
        </p:nvSpPr>
        <p:spPr>
          <a:solidFill>
            <a:srgbClr val="FFFFFF"/>
          </a:solidFill>
          <a:ln w="9525"/>
        </p:spPr>
      </p:sp>
      <p:sp>
        <p:nvSpPr>
          <p:cNvPr id="95234" name="Shape 618"/>
          <p:cNvSpPr txBox="1"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 cap="rnd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  <p:txBody>
          <a:bodyPr vert="horz" wrap="square" tIns="45700" bIns="45700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95235" name="Shape 619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>
              <a:buSzPct val="25000"/>
              <a:buFont typeface="Arial" charset="0"/>
              <a:buNone/>
            </a:pPr>
            <a:r>
              <a:rPr lang="en-US" altLang="nl-NL" sz="1200"/>
              <a:t>*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hape 589"/>
          <p:cNvSpPr>
            <a:spLocks noGrp="1" noRot="1" noChangeAspect="1"/>
          </p:cNvSpPr>
          <p:nvPr>
            <p:ph type="sldImg" idx="2"/>
          </p:nvPr>
        </p:nvSpPr>
        <p:spPr>
          <a:solidFill>
            <a:srgbClr val="FFFFFF"/>
          </a:solidFill>
          <a:ln w="9525"/>
        </p:spPr>
      </p:sp>
      <p:sp>
        <p:nvSpPr>
          <p:cNvPr id="97282" name="Shape 590"/>
          <p:cNvSpPr txBox="1"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 cap="rnd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  <p:txBody>
          <a:bodyPr vert="horz" wrap="square" tIns="45700" bIns="45700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97283" name="Shape 59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>
              <a:buSzPct val="25000"/>
              <a:buFont typeface="Arial" charset="0"/>
              <a:buNone/>
            </a:pPr>
            <a:r>
              <a:rPr lang="en-US" altLang="nl-NL" sz="1200"/>
              <a:t>*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Shape 605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>
              <a:spcBef>
                <a:spcPct val="0"/>
              </a:spcBef>
            </a:pPr>
            <a:endParaRPr lang="nl-NL" altLang="nl-NL">
              <a:cs typeface="Arial" charset="0"/>
            </a:endParaRPr>
          </a:p>
        </p:txBody>
      </p:sp>
      <p:sp>
        <p:nvSpPr>
          <p:cNvPr id="250883" name="Shape 606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hape 605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101378" name="Shape 606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hape 589"/>
          <p:cNvSpPr>
            <a:spLocks noGrp="1" noRot="1" noChangeAspect="1"/>
          </p:cNvSpPr>
          <p:nvPr>
            <p:ph type="sldImg" idx="2"/>
          </p:nvPr>
        </p:nvSpPr>
        <p:spPr>
          <a:solidFill>
            <a:srgbClr val="FFFFFF"/>
          </a:solidFill>
          <a:ln w="9525"/>
        </p:spPr>
      </p:sp>
      <p:sp>
        <p:nvSpPr>
          <p:cNvPr id="103426" name="Shape 590"/>
          <p:cNvSpPr txBox="1"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 cap="rnd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  <p:txBody>
          <a:bodyPr vert="horz" wrap="square" tIns="45700" bIns="45700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103427" name="Shape 59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>
              <a:buSzPct val="25000"/>
              <a:buFont typeface="Arial" charset="0"/>
              <a:buNone/>
            </a:pPr>
            <a:r>
              <a:rPr lang="en-US" altLang="nl-NL" sz="1200"/>
              <a:t>*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hape 617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rnd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137219" name="Shape 618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cap="rnd">
            <a:solidFill>
              <a:srgbClr val="000000"/>
            </a:solidFill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137220" name="Shape 619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>
              <a:buSzPct val="25000"/>
              <a:buFont typeface="Arial" charset="0"/>
              <a:buNone/>
            </a:pPr>
            <a:r>
              <a:rPr lang="en-US" altLang="nl-NL" sz="1200"/>
              <a:t>*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hape 527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145411" name="Shape 528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hape 589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rnd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165891" name="Shape 590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cap="rnd">
            <a:solidFill>
              <a:srgbClr val="000000"/>
            </a:solidFill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165892" name="Shape 59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>
              <a:buSzPct val="25000"/>
              <a:buFont typeface="Arial" charset="0"/>
              <a:buNone/>
            </a:pPr>
            <a:r>
              <a:rPr lang="en-US" altLang="nl-NL" sz="1200"/>
              <a:t>*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hape 617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rnd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172035" name="Shape 618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cap="rnd">
            <a:solidFill>
              <a:srgbClr val="000000"/>
            </a:solidFill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172036" name="Shape 619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>
              <a:buSzPct val="25000"/>
              <a:buFont typeface="Arial" charset="0"/>
              <a:buNone/>
            </a:pPr>
            <a:r>
              <a:rPr lang="en-US" altLang="nl-NL" sz="1200"/>
              <a:t>*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Shape 527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>
              <a:spcBef>
                <a:spcPct val="0"/>
              </a:spcBef>
            </a:pPr>
            <a:endParaRPr lang="nl-NL" altLang="nl-NL">
              <a:cs typeface="Arial" charset="0"/>
            </a:endParaRPr>
          </a:p>
        </p:txBody>
      </p:sp>
      <p:sp>
        <p:nvSpPr>
          <p:cNvPr id="246787" name="Shape 528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Shape 605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>
              <a:spcBef>
                <a:spcPct val="0"/>
              </a:spcBef>
            </a:pPr>
            <a:endParaRPr lang="nl-NL" altLang="nl-NL">
              <a:cs typeface="Arial" charset="0"/>
            </a:endParaRPr>
          </a:p>
        </p:txBody>
      </p:sp>
      <p:sp>
        <p:nvSpPr>
          <p:cNvPr id="265219" name="Shape 606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Shape 605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>
              <a:spcBef>
                <a:spcPct val="0"/>
              </a:spcBef>
            </a:pPr>
            <a:endParaRPr lang="nl-NL" altLang="nl-NL">
              <a:cs typeface="Arial" charset="0"/>
            </a:endParaRPr>
          </a:p>
        </p:txBody>
      </p:sp>
      <p:sp>
        <p:nvSpPr>
          <p:cNvPr id="263171" name="Shape 606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Shape 527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>
              <a:spcBef>
                <a:spcPct val="0"/>
              </a:spcBef>
            </a:pPr>
            <a:endParaRPr lang="nl-NL" altLang="nl-NL">
              <a:cs typeface="Arial" charset="0"/>
            </a:endParaRPr>
          </a:p>
        </p:txBody>
      </p:sp>
      <p:sp>
        <p:nvSpPr>
          <p:cNvPr id="273411" name="Shape 528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Shape 605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>
              <a:spcBef>
                <a:spcPct val="0"/>
              </a:spcBef>
            </a:pPr>
            <a:endParaRPr lang="nl-NL" altLang="nl-NL">
              <a:cs typeface="Arial" charset="0"/>
            </a:endParaRPr>
          </a:p>
        </p:txBody>
      </p:sp>
      <p:sp>
        <p:nvSpPr>
          <p:cNvPr id="254979" name="Shape 606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Shape 605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>
              <a:spcBef>
                <a:spcPct val="0"/>
              </a:spcBef>
            </a:pPr>
            <a:endParaRPr lang="nl-NL" altLang="nl-NL">
              <a:cs typeface="Arial" charset="0"/>
            </a:endParaRPr>
          </a:p>
        </p:txBody>
      </p:sp>
      <p:sp>
        <p:nvSpPr>
          <p:cNvPr id="275459" name="Shape 606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Shape 605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>
              <a:spcBef>
                <a:spcPct val="0"/>
              </a:spcBef>
            </a:pPr>
            <a:endParaRPr lang="nl-NL" altLang="nl-NL">
              <a:cs typeface="Arial" charset="0"/>
            </a:endParaRPr>
          </a:p>
        </p:txBody>
      </p:sp>
      <p:sp>
        <p:nvSpPr>
          <p:cNvPr id="263171" name="Shape 606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Shape 605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>
              <a:spcBef>
                <a:spcPct val="0"/>
              </a:spcBef>
            </a:pPr>
            <a:endParaRPr lang="nl-NL" altLang="nl-NL">
              <a:cs typeface="Arial" charset="0"/>
            </a:endParaRPr>
          </a:p>
        </p:txBody>
      </p:sp>
      <p:sp>
        <p:nvSpPr>
          <p:cNvPr id="257027" name="Shape 606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Shape 527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>
              <a:spcBef>
                <a:spcPct val="0"/>
              </a:spcBef>
            </a:pPr>
            <a:endParaRPr lang="nl-NL" altLang="nl-NL">
              <a:cs typeface="Arial" charset="0"/>
            </a:endParaRPr>
          </a:p>
        </p:txBody>
      </p:sp>
      <p:sp>
        <p:nvSpPr>
          <p:cNvPr id="224259" name="Shape 528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Shape 527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>
              <a:spcBef>
                <a:spcPct val="0"/>
              </a:spcBef>
            </a:pPr>
            <a:endParaRPr lang="nl-NL" altLang="nl-NL">
              <a:cs typeface="Arial" charset="0"/>
            </a:endParaRPr>
          </a:p>
        </p:txBody>
      </p:sp>
      <p:sp>
        <p:nvSpPr>
          <p:cNvPr id="224259" name="Shape 528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hape 5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11266" name="Shape 53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hape 67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13314" name="Shape 6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00" bIns="45700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13315" name="Shape 69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>
              <a:buSzPct val="25000"/>
              <a:buFont typeface="Arial" charset="0"/>
              <a:buNone/>
            </a:pPr>
            <a:r>
              <a:rPr lang="en-US" altLang="nl-NL" sz="1200"/>
              <a:t>*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"/>
          <p:cNvSpPr>
            <a:spLocks noChangeArrowheads="1"/>
          </p:cNvSpPr>
          <p:nvPr/>
        </p:nvSpPr>
        <p:spPr bwMode="auto">
          <a:xfrm>
            <a:off x="0" y="0"/>
            <a:ext cx="9144000" cy="6859588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cxnSp>
        <p:nvCxnSpPr>
          <p:cNvPr id="5" name="Shape 10"/>
          <p:cNvCxnSpPr>
            <a:cxnSpLocks noChangeShapeType="1"/>
          </p:cNvCxnSpPr>
          <p:nvPr/>
        </p:nvCxnSpPr>
        <p:spPr bwMode="auto">
          <a:xfrm>
            <a:off x="457200" y="6248400"/>
            <a:ext cx="8207375" cy="0"/>
          </a:xfrm>
          <a:prstGeom prst="straightConnector1">
            <a:avLst/>
          </a:prstGeom>
          <a:noFill/>
          <a:ln w="12700" cap="rnd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hape 11"/>
          <p:cNvCxnSpPr>
            <a:cxnSpLocks noChangeShapeType="1"/>
          </p:cNvCxnSpPr>
          <p:nvPr/>
        </p:nvCxnSpPr>
        <p:spPr bwMode="auto">
          <a:xfrm>
            <a:off x="457200" y="1905000"/>
            <a:ext cx="8207375" cy="0"/>
          </a:xfrm>
          <a:prstGeom prst="straightConnector1">
            <a:avLst/>
          </a:prstGeom>
          <a:noFill/>
          <a:ln w="12700" cap="rnd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Shape 12"/>
          <p:cNvSpPr>
            <a:spLocks noChangeArrowheads="1"/>
          </p:cNvSpPr>
          <p:nvPr/>
        </p:nvSpPr>
        <p:spPr bwMode="auto">
          <a:xfrm>
            <a:off x="0" y="0"/>
            <a:ext cx="9120188" cy="68580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" name="Shape 13"/>
          <p:cNvSpPr>
            <a:spLocks noChangeArrowheads="1"/>
          </p:cNvSpPr>
          <p:nvPr/>
        </p:nvSpPr>
        <p:spPr bwMode="auto">
          <a:xfrm>
            <a:off x="328613" y="595313"/>
            <a:ext cx="8493125" cy="591026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" name="Shape 14"/>
          <p:cNvSpPr>
            <a:spLocks noChangeArrowheads="1"/>
          </p:cNvSpPr>
          <p:nvPr/>
        </p:nvSpPr>
        <p:spPr bwMode="auto">
          <a:xfrm>
            <a:off x="465138" y="1071563"/>
            <a:ext cx="2159000" cy="14986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0" name="Shape 15"/>
          <p:cNvSpPr txBox="1">
            <a:spLocks noChangeArrowheads="1"/>
          </p:cNvSpPr>
          <p:nvPr/>
        </p:nvSpPr>
        <p:spPr bwMode="auto">
          <a:xfrm>
            <a:off x="723900" y="1582738"/>
            <a:ext cx="169703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FFFF00"/>
              </a:buClr>
              <a:buSzPct val="25000"/>
              <a:buFont typeface="Arial" charset="0"/>
              <a:buNone/>
            </a:pPr>
            <a:r>
              <a:rPr lang="en-US" altLang="nl-NL" sz="2500" dirty="0">
                <a:solidFill>
                  <a:srgbClr val="FFFF00"/>
                </a:solidFill>
              </a:rPr>
              <a:t>QUESTION</a:t>
            </a:r>
            <a:r>
              <a:rPr lang="en-US" altLang="nl-NL" sz="2500" dirty="0"/>
              <a:t> </a:t>
            </a:r>
            <a:r>
              <a:rPr lang="en-US" altLang="nl-NL" sz="2500" dirty="0">
                <a:solidFill>
                  <a:srgbClr val="FFFFFF"/>
                </a:solidFill>
              </a:rPr>
              <a:t>3</a:t>
            </a:r>
          </a:p>
        </p:txBody>
      </p:sp>
      <p:cxnSp>
        <p:nvCxnSpPr>
          <p:cNvPr id="11" name="Shape 16"/>
          <p:cNvCxnSpPr>
            <a:cxnSpLocks noChangeShapeType="1"/>
          </p:cNvCxnSpPr>
          <p:nvPr/>
        </p:nvCxnSpPr>
        <p:spPr bwMode="auto">
          <a:xfrm>
            <a:off x="457200" y="6248400"/>
            <a:ext cx="8207375" cy="0"/>
          </a:xfrm>
          <a:prstGeom prst="straightConnector1">
            <a:avLst/>
          </a:prstGeom>
          <a:noFill/>
          <a:ln w="12700" cap="rnd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Shape 17"/>
          <p:cNvSpPr>
            <a:spLocks noChangeArrowheads="1"/>
          </p:cNvSpPr>
          <p:nvPr/>
        </p:nvSpPr>
        <p:spPr bwMode="auto">
          <a:xfrm>
            <a:off x="2870200" y="244475"/>
            <a:ext cx="3397250" cy="1857375"/>
          </a:xfrm>
          <a:prstGeom prst="rect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3" name="Shape 18"/>
          <p:cNvSpPr txBox="1">
            <a:spLocks noChangeArrowheads="1"/>
          </p:cNvSpPr>
          <p:nvPr/>
        </p:nvSpPr>
        <p:spPr bwMode="auto">
          <a:xfrm>
            <a:off x="2905125" y="2249488"/>
            <a:ext cx="5483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i="1" dirty="0"/>
              <a:t>QUESTION met </a:t>
            </a:r>
            <a:r>
              <a:rPr lang="en-US" altLang="nl-NL" sz="2000" b="1" i="1" dirty="0" err="1"/>
              <a:t>beeld</a:t>
            </a:r>
            <a:r>
              <a:rPr lang="en-US" altLang="nl-NL" sz="2000" b="1" i="1" dirty="0"/>
              <a:t> </a:t>
            </a:r>
            <a:r>
              <a:rPr lang="en-US" altLang="nl-NL" sz="2000" b="1" i="1" dirty="0" err="1"/>
              <a:t>als</a:t>
            </a:r>
            <a:r>
              <a:rPr lang="en-US" altLang="nl-NL" sz="2000" b="1" i="1" dirty="0"/>
              <a:t> </a:t>
            </a:r>
            <a:r>
              <a:rPr lang="en-US" altLang="nl-NL" sz="2000" b="1" i="1" dirty="0" err="1"/>
              <a:t>antwoord</a:t>
            </a:r>
            <a:r>
              <a:rPr lang="en-US" altLang="nl-NL" sz="2000" b="1" i="1" dirty="0"/>
              <a:t>?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 Narrow"/>
              <a:buChar char="▪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42950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 Narrow"/>
              <a:buChar char="▪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3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 Narrow"/>
              <a:buChar char="▪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 Narrow"/>
              <a:buChar char="▪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 Narrow"/>
              <a:buChar char="▪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 Narrow"/>
              <a:buChar char="▪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 Narrow"/>
              <a:buChar char="▪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 Narrow"/>
              <a:buChar char="▪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 Narrow"/>
              <a:buChar char="▪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7907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9255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 Narrow"/>
              <a:buChar char="▪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42950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 Narrow"/>
              <a:buChar char="▪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3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 Narrow"/>
              <a:buChar char="▪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 Narrow"/>
              <a:buChar char="▪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 Narrow"/>
              <a:buChar char="▪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 Narrow"/>
              <a:buChar char="▪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 Narrow"/>
              <a:buChar char="▪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 Narrow"/>
              <a:buChar char="▪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 Narrow"/>
              <a:buChar char="▪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4" name="Shape 35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85423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96" name="Shape 19"/>
          <p:cNvSpPr txBox="1">
            <a:spLocks noGrp="1"/>
          </p:cNvSpPr>
          <p:nvPr>
            <p:ph type="title"/>
          </p:nvPr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nl-NL" altLang="nl-NL">
              <a:sym typeface="Arial" charset="0"/>
            </a:endParaRPr>
          </a:p>
        </p:txBody>
      </p:sp>
      <p:sp>
        <p:nvSpPr>
          <p:cNvPr id="118797" name="Shape 20"/>
          <p:cNvSpPr txBox="1">
            <a:spLocks noGrp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 altLang="nl-NL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j-lt"/>
          <a:ea typeface="+mj-ea"/>
          <a:cs typeface="+mj-cs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+mn-lt"/>
          <a:ea typeface="+mn-ea"/>
          <a:cs typeface="+mn-cs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+mn-lt"/>
          <a:ea typeface="+mn-ea"/>
          <a:cs typeface="+mn-cs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+mn-lt"/>
          <a:ea typeface="+mn-ea"/>
          <a:cs typeface="+mn-cs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+mn-lt"/>
          <a:ea typeface="+mn-ea"/>
          <a:cs typeface="+mn-cs"/>
          <a:sym typeface="Arial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hape 27"/>
          <p:cNvSpPr txBox="1">
            <a:spLocks noGrp="1"/>
          </p:cNvSpPr>
          <p:nvPr>
            <p:ph type="title"/>
          </p:nvPr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nl-NL" altLang="nl-NL">
              <a:sym typeface="Arial" charset="0"/>
            </a:endParaRPr>
          </a:p>
        </p:txBody>
      </p:sp>
      <p:sp>
        <p:nvSpPr>
          <p:cNvPr id="120835" name="Shape 28"/>
          <p:cNvSpPr txBox="1">
            <a:spLocks noGrp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 altLang="nl-NL">
              <a:sym typeface="Arial" charset="0"/>
            </a:endParaRPr>
          </a:p>
        </p:txBody>
      </p:sp>
      <p:sp>
        <p:nvSpPr>
          <p:cNvPr id="120836" name="Shape 35"/>
          <p:cNvSpPr txBox="1">
            <a:spLocks noGrp="1"/>
          </p:cNvSpPr>
          <p:nvPr>
            <p:ph type="sldNum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Narrow" pitchFamily="34" charset="0"/>
                <a:sym typeface="Arial Narrow" pitchFamily="34" charset="0"/>
              </a:defRPr>
            </a:lvl1pPr>
          </a:lstStyle>
          <a:p>
            <a:endParaRPr lang="nl-NL" altLang="nl-NL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j-lt"/>
          <a:ea typeface="+mj-ea"/>
          <a:cs typeface="+mj-cs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+mn-lt"/>
          <a:ea typeface="+mn-ea"/>
          <a:cs typeface="+mn-cs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+mn-lt"/>
          <a:ea typeface="+mn-ea"/>
          <a:cs typeface="+mn-cs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+mn-lt"/>
          <a:ea typeface="+mn-ea"/>
          <a:cs typeface="+mn-cs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+mn-lt"/>
          <a:ea typeface="+mn-ea"/>
          <a:cs typeface="+mn-cs"/>
          <a:sym typeface="Arial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emf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10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3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21.jpeg"/><Relationship Id="rId4" Type="http://schemas.openxmlformats.org/officeDocument/2006/relationships/image" Target="../media/image5.png"/><Relationship Id="rId9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3.emf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3.emf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3.emf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3.emf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13.emf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13.emf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4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5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hape 37"/>
          <p:cNvSpPr>
            <a:spLocks noChangeArrowheads="1"/>
          </p:cNvSpPr>
          <p:nvPr/>
        </p:nvSpPr>
        <p:spPr bwMode="auto">
          <a:xfrm>
            <a:off x="4763" y="-22225"/>
            <a:ext cx="9120187" cy="6858000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595313"/>
            <a:ext cx="84931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Shape 73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4341" name="Shape 74"/>
          <p:cNvSpPr txBox="1">
            <a:spLocks noChangeArrowheads="1"/>
          </p:cNvSpPr>
          <p:nvPr/>
        </p:nvSpPr>
        <p:spPr bwMode="auto">
          <a:xfrm>
            <a:off x="683569" y="1649412"/>
            <a:ext cx="2016769" cy="91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buClr>
                <a:srgbClr val="FFFF00"/>
              </a:buClr>
              <a:buSzPct val="25000"/>
              <a:buFont typeface="Arial" charset="0"/>
              <a:buNone/>
            </a:pPr>
            <a:r>
              <a:rPr lang="en-US" altLang="nl-NL" sz="2500" dirty="0">
                <a:solidFill>
                  <a:srgbClr val="FFFF00"/>
                </a:solidFill>
              </a:rPr>
              <a:t> QUESTION</a:t>
            </a:r>
            <a:r>
              <a:rPr lang="en-US" altLang="nl-NL" sz="2500" dirty="0"/>
              <a:t> </a:t>
            </a:r>
            <a:r>
              <a:rPr lang="en-US" altLang="nl-NL" sz="2500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4343" name="Shape 76"/>
          <p:cNvSpPr txBox="1">
            <a:spLocks noChangeArrowheads="1"/>
          </p:cNvSpPr>
          <p:nvPr/>
        </p:nvSpPr>
        <p:spPr bwMode="auto">
          <a:xfrm>
            <a:off x="2905125" y="2249488"/>
            <a:ext cx="54832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400" b="1" i="1" dirty="0"/>
              <a:t>Where (in which city) was the Universal Declaration of Human Rights adopted?</a:t>
            </a:r>
          </a:p>
        </p:txBody>
      </p:sp>
      <p:sp>
        <p:nvSpPr>
          <p:cNvPr id="14344" name="Shape 77"/>
          <p:cNvSpPr>
            <a:spLocks noChangeArrowheads="1"/>
          </p:cNvSpPr>
          <p:nvPr/>
        </p:nvSpPr>
        <p:spPr bwMode="auto">
          <a:xfrm>
            <a:off x="808038" y="3667125"/>
            <a:ext cx="7391400" cy="381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20" name="Afbeelding 1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188" y="3965531"/>
            <a:ext cx="1962051" cy="1431969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8544" y="3965531"/>
            <a:ext cx="1956594" cy="1431969"/>
          </a:xfrm>
          <a:prstGeom prst="rect">
            <a:avLst/>
          </a:prstGeom>
        </p:spPr>
      </p:pic>
      <p:pic>
        <p:nvPicPr>
          <p:cNvPr id="14356" name="Picture 10" descr="Logo PubQuiz_RGB.psd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Shape 79"/>
          <p:cNvSpPr txBox="1">
            <a:spLocks noChangeArrowheads="1"/>
          </p:cNvSpPr>
          <p:nvPr/>
        </p:nvSpPr>
        <p:spPr bwMode="auto">
          <a:xfrm>
            <a:off x="1500188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1" name="Shape 80"/>
          <p:cNvSpPr txBox="1">
            <a:spLocks noChangeArrowheads="1"/>
          </p:cNvSpPr>
          <p:nvPr/>
        </p:nvSpPr>
        <p:spPr bwMode="auto">
          <a:xfrm>
            <a:off x="1504950" y="4997450"/>
            <a:ext cx="19812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a.</a:t>
            </a:r>
            <a:br>
              <a:rPr lang="en-US" altLang="nl-NL" sz="2000" dirty="0"/>
            </a:br>
            <a:br>
              <a:rPr lang="en-US" altLang="nl-NL" sz="1200" dirty="0"/>
            </a:br>
            <a:r>
              <a:rPr lang="en-US" altLang="nl-NL" sz="2000" dirty="0"/>
              <a:t>The Hague</a:t>
            </a:r>
          </a:p>
        </p:txBody>
      </p:sp>
      <p:sp>
        <p:nvSpPr>
          <p:cNvPr id="14350" name="Shape 83"/>
          <p:cNvSpPr txBox="1">
            <a:spLocks noChangeArrowheads="1"/>
          </p:cNvSpPr>
          <p:nvPr/>
        </p:nvSpPr>
        <p:spPr bwMode="auto">
          <a:xfrm>
            <a:off x="3582988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4" name="Shape 85"/>
          <p:cNvSpPr txBox="1">
            <a:spLocks noChangeArrowheads="1"/>
          </p:cNvSpPr>
          <p:nvPr/>
        </p:nvSpPr>
        <p:spPr bwMode="auto">
          <a:xfrm>
            <a:off x="3582988" y="4997450"/>
            <a:ext cx="19621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b.</a:t>
            </a:r>
            <a:br>
              <a:rPr lang="en-US" altLang="nl-NL" sz="2000" b="1" dirty="0"/>
            </a:br>
            <a:br>
              <a:rPr lang="en-US" altLang="nl-NL" sz="1200" b="1" dirty="0"/>
            </a:br>
            <a:r>
              <a:rPr lang="en-US" altLang="nl-NL" sz="2000" dirty="0"/>
              <a:t>Paris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0157" y="3965531"/>
            <a:ext cx="1982788" cy="1431969"/>
          </a:xfrm>
          <a:prstGeom prst="rect">
            <a:avLst/>
          </a:prstGeom>
        </p:spPr>
      </p:pic>
      <p:sp>
        <p:nvSpPr>
          <p:cNvPr id="14351" name="Shape 84"/>
          <p:cNvSpPr txBox="1">
            <a:spLocks noChangeArrowheads="1"/>
          </p:cNvSpPr>
          <p:nvPr/>
        </p:nvSpPr>
        <p:spPr bwMode="auto">
          <a:xfrm>
            <a:off x="5664200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6" name="Shape 86"/>
          <p:cNvSpPr txBox="1">
            <a:spLocks noChangeArrowheads="1"/>
          </p:cNvSpPr>
          <p:nvPr/>
        </p:nvSpPr>
        <p:spPr bwMode="auto">
          <a:xfrm>
            <a:off x="5664200" y="4997450"/>
            <a:ext cx="198278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c.</a:t>
            </a:r>
            <a:br>
              <a:rPr lang="en-US" altLang="nl-NL" sz="2000" b="1" dirty="0"/>
            </a:br>
            <a:br>
              <a:rPr lang="en-US" altLang="nl-NL" sz="1200" b="1" dirty="0"/>
            </a:br>
            <a:r>
              <a:rPr lang="en-US" altLang="nl-NL" sz="2000" dirty="0"/>
              <a:t>New York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595313"/>
            <a:ext cx="84931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Shape 121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0485" name="Shape 122"/>
          <p:cNvSpPr txBox="1">
            <a:spLocks noChangeArrowheads="1"/>
          </p:cNvSpPr>
          <p:nvPr/>
        </p:nvSpPr>
        <p:spPr bwMode="auto">
          <a:xfrm>
            <a:off x="611561" y="1649412"/>
            <a:ext cx="2160239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buClr>
                <a:srgbClr val="FFFF00"/>
              </a:buClr>
              <a:buSzPct val="25000"/>
              <a:buFont typeface="Arial" charset="0"/>
              <a:buNone/>
            </a:pPr>
            <a:r>
              <a:rPr lang="en-US" altLang="nl-NL" sz="2500" dirty="0">
                <a:solidFill>
                  <a:srgbClr val="FFFF00"/>
                </a:solidFill>
              </a:rPr>
              <a:t> QUESTION</a:t>
            </a:r>
            <a:r>
              <a:rPr lang="en-US" altLang="nl-NL" sz="2500" dirty="0"/>
              <a:t> </a:t>
            </a:r>
            <a:r>
              <a:rPr lang="en-US" altLang="nl-NL" sz="2500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0487" name="Shape 124"/>
          <p:cNvSpPr>
            <a:spLocks noChangeArrowheads="1"/>
          </p:cNvSpPr>
          <p:nvPr/>
        </p:nvSpPr>
        <p:spPr bwMode="auto">
          <a:xfrm>
            <a:off x="808038" y="3667125"/>
            <a:ext cx="7391400" cy="381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0488" name="Shape 125"/>
          <p:cNvSpPr txBox="1">
            <a:spLocks noChangeArrowheads="1"/>
          </p:cNvSpPr>
          <p:nvPr/>
        </p:nvSpPr>
        <p:spPr bwMode="auto">
          <a:xfrm>
            <a:off x="2987675" y="2284413"/>
            <a:ext cx="52927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400" b="1" i="1" dirty="0"/>
              <a:t>Article 19 is about freedom of expression and information. Why are these two inextricably linked?</a:t>
            </a:r>
          </a:p>
        </p:txBody>
      </p:sp>
      <p:sp>
        <p:nvSpPr>
          <p:cNvPr id="20489" name="Shape 126"/>
          <p:cNvSpPr txBox="1">
            <a:spLocks noChangeArrowheads="1"/>
          </p:cNvSpPr>
          <p:nvPr/>
        </p:nvSpPr>
        <p:spPr bwMode="auto">
          <a:xfrm>
            <a:off x="1663700" y="3911600"/>
            <a:ext cx="654685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a. </a:t>
            </a:r>
            <a:r>
              <a:rPr lang="en-US" altLang="nl-NL" sz="2000" dirty="0"/>
              <a:t>You need information to forge an opinion.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b. </a:t>
            </a:r>
            <a:r>
              <a:rPr lang="en-US" altLang="nl-NL" sz="2000" dirty="0"/>
              <a:t>You may say whatever you want but also communicate any message.</a:t>
            </a:r>
          </a:p>
          <a:p>
            <a:pPr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c. </a:t>
            </a:r>
            <a:r>
              <a:rPr lang="en-US" altLang="nl-NL" sz="2000" dirty="0"/>
              <a:t>You always have to express information that is correct.</a:t>
            </a:r>
          </a:p>
        </p:txBody>
      </p:sp>
      <p:pic>
        <p:nvPicPr>
          <p:cNvPr id="20491" name="Picture 10" descr="Logo PubQuiz_RGB.ps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595313"/>
            <a:ext cx="84931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Shape 198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0725" name="Shape 199"/>
          <p:cNvSpPr txBox="1">
            <a:spLocks noChangeArrowheads="1"/>
          </p:cNvSpPr>
          <p:nvPr/>
        </p:nvSpPr>
        <p:spPr bwMode="auto">
          <a:xfrm>
            <a:off x="683569" y="1649412"/>
            <a:ext cx="201677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buClr>
                <a:srgbClr val="FFFF00"/>
              </a:buClr>
              <a:buSzPct val="25000"/>
              <a:buFont typeface="Arial" charset="0"/>
              <a:buNone/>
            </a:pPr>
            <a:r>
              <a:rPr lang="en-US" altLang="nl-NL" sz="2500" dirty="0">
                <a:solidFill>
                  <a:srgbClr val="FFFF00"/>
                </a:solidFill>
              </a:rPr>
              <a:t>QUESTION</a:t>
            </a:r>
            <a:r>
              <a:rPr lang="en-US" altLang="nl-NL" sz="2500" dirty="0"/>
              <a:t> </a:t>
            </a:r>
            <a:r>
              <a:rPr lang="en-US" altLang="nl-NL" sz="2500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30727" name="Shape 201"/>
          <p:cNvSpPr txBox="1">
            <a:spLocks noChangeArrowheads="1"/>
          </p:cNvSpPr>
          <p:nvPr/>
        </p:nvSpPr>
        <p:spPr bwMode="auto">
          <a:xfrm>
            <a:off x="2905125" y="2249488"/>
            <a:ext cx="5294313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400" b="1" i="1" dirty="0"/>
              <a:t>Nearly all countries have ratified the UN Convention on the Rights of the Child. Which three countries haven’t?</a:t>
            </a:r>
          </a:p>
        </p:txBody>
      </p:sp>
      <p:sp>
        <p:nvSpPr>
          <p:cNvPr id="30728" name="Shape 202"/>
          <p:cNvSpPr>
            <a:spLocks noChangeArrowheads="1"/>
          </p:cNvSpPr>
          <p:nvPr/>
        </p:nvSpPr>
        <p:spPr bwMode="auto">
          <a:xfrm>
            <a:off x="808038" y="3667125"/>
            <a:ext cx="7391400" cy="381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0729" name="Shape 203"/>
          <p:cNvSpPr txBox="1">
            <a:spLocks noChangeArrowheads="1"/>
          </p:cNvSpPr>
          <p:nvPr/>
        </p:nvSpPr>
        <p:spPr bwMode="auto">
          <a:xfrm>
            <a:off x="1681163" y="3911600"/>
            <a:ext cx="598646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a. </a:t>
            </a:r>
            <a:r>
              <a:rPr lang="en-US" altLang="nl-NL" sz="2000" dirty="0"/>
              <a:t>North Korea, Nigeria and Cuba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b. </a:t>
            </a:r>
            <a:r>
              <a:rPr lang="en-US" altLang="nl-NL" sz="2000" dirty="0"/>
              <a:t>China, the United States and Russia</a:t>
            </a:r>
          </a:p>
          <a:p>
            <a:pPr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c. </a:t>
            </a:r>
            <a:r>
              <a:rPr lang="en-US" altLang="nl-NL" sz="2000" dirty="0"/>
              <a:t>Somalia, South Sudan and the United States</a:t>
            </a:r>
          </a:p>
        </p:txBody>
      </p:sp>
      <p:pic>
        <p:nvPicPr>
          <p:cNvPr id="30731" name="Picture 10" descr="Logo PubQuiz_RGB.ps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Shape 517"/>
          <p:cNvSpPr>
            <a:spLocks noChangeArrowheads="1"/>
          </p:cNvSpPr>
          <p:nvPr/>
        </p:nvSpPr>
        <p:spPr bwMode="auto">
          <a:xfrm>
            <a:off x="508000" y="1166813"/>
            <a:ext cx="8143875" cy="47180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98659" name="Shape 518"/>
          <p:cNvSpPr>
            <a:spLocks noChangeArrowheads="1"/>
          </p:cNvSpPr>
          <p:nvPr/>
        </p:nvSpPr>
        <p:spPr bwMode="auto">
          <a:xfrm>
            <a:off x="8332788" y="874713"/>
            <a:ext cx="639762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198660" name="Shape 519"/>
          <p:cNvSpPr>
            <a:spLocks noChangeArrowheads="1"/>
          </p:cNvSpPr>
          <p:nvPr/>
        </p:nvSpPr>
        <p:spPr bwMode="auto">
          <a:xfrm>
            <a:off x="168275" y="874713"/>
            <a:ext cx="639763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198661" name="Shape 520"/>
          <p:cNvSpPr>
            <a:spLocks noChangeArrowheads="1"/>
          </p:cNvSpPr>
          <p:nvPr/>
        </p:nvSpPr>
        <p:spPr bwMode="auto">
          <a:xfrm>
            <a:off x="8332788" y="5591175"/>
            <a:ext cx="639762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198662" name="Shape 521"/>
          <p:cNvSpPr>
            <a:spLocks noChangeArrowheads="1"/>
          </p:cNvSpPr>
          <p:nvPr/>
        </p:nvSpPr>
        <p:spPr bwMode="auto">
          <a:xfrm>
            <a:off x="168275" y="5591175"/>
            <a:ext cx="639763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198663" name="Shape 522"/>
          <p:cNvSpPr>
            <a:spLocks noChangeArrowheads="1"/>
          </p:cNvSpPr>
          <p:nvPr/>
        </p:nvSpPr>
        <p:spPr bwMode="auto">
          <a:xfrm>
            <a:off x="2195513" y="2205038"/>
            <a:ext cx="5451475" cy="19716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198664" name="Shape 523"/>
          <p:cNvSpPr txBox="1">
            <a:spLocks noChangeArrowheads="1"/>
          </p:cNvSpPr>
          <p:nvPr/>
        </p:nvSpPr>
        <p:spPr bwMode="auto">
          <a:xfrm>
            <a:off x="2051720" y="2801938"/>
            <a:ext cx="518953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3200" b="1" i="1" dirty="0"/>
              <a:t>Film</a:t>
            </a:r>
          </a:p>
        </p:txBody>
      </p:sp>
      <p:pic>
        <p:nvPicPr>
          <p:cNvPr id="198666" name="Picture 10" descr="Logo PubQuiz_RGB.ps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595313"/>
            <a:ext cx="84931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2755" name="Shape 610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02756" name="Shape 611"/>
          <p:cNvSpPr txBox="1">
            <a:spLocks noChangeArrowheads="1"/>
          </p:cNvSpPr>
          <p:nvPr/>
        </p:nvSpPr>
        <p:spPr bwMode="auto">
          <a:xfrm>
            <a:off x="628651" y="1640147"/>
            <a:ext cx="2071687" cy="105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buClr>
                <a:srgbClr val="FFFF00"/>
              </a:buClr>
              <a:buSzPct val="25000"/>
              <a:buFont typeface="Arial" charset="0"/>
              <a:buNone/>
            </a:pPr>
            <a:r>
              <a:rPr lang="en-US" altLang="nl-NL" sz="2500" dirty="0">
                <a:solidFill>
                  <a:srgbClr val="FFFF00"/>
                </a:solidFill>
              </a:rPr>
              <a:t> QUESTION </a:t>
            </a:r>
            <a:r>
              <a:rPr lang="en-US" altLang="nl-NL" sz="2500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02757" name="Shape 614"/>
          <p:cNvSpPr>
            <a:spLocks noChangeArrowheads="1"/>
          </p:cNvSpPr>
          <p:nvPr/>
        </p:nvSpPr>
        <p:spPr bwMode="auto">
          <a:xfrm>
            <a:off x="808038" y="4048125"/>
            <a:ext cx="7391400" cy="381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02758" name="Shape 615"/>
          <p:cNvSpPr txBox="1">
            <a:spLocks noChangeArrowheads="1"/>
          </p:cNvSpPr>
          <p:nvPr/>
        </p:nvSpPr>
        <p:spPr bwMode="auto">
          <a:xfrm>
            <a:off x="1524000" y="4327525"/>
            <a:ext cx="74676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/>
              <a:t>a.</a:t>
            </a:r>
            <a:r>
              <a:rPr lang="en-US" altLang="nl-NL" sz="2000"/>
              <a:t> </a:t>
            </a:r>
            <a:r>
              <a:rPr lang="nl-NL" altLang="nl-NL" sz="2000"/>
              <a:t>The Chosen</a:t>
            </a:r>
            <a:endParaRPr lang="en-US" altLang="nl-NL" sz="2000"/>
          </a:p>
          <a:p>
            <a:pPr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/>
              <a:t>b.</a:t>
            </a:r>
            <a:r>
              <a:rPr lang="en-US" altLang="nl-NL" sz="2000"/>
              <a:t> Sophie´s Choice</a:t>
            </a:r>
          </a:p>
          <a:p>
            <a:r>
              <a:rPr lang="en-US" altLang="nl-NL" sz="2000" b="1"/>
              <a:t>c. </a:t>
            </a:r>
            <a:r>
              <a:rPr lang="nl-NL" altLang="nl-NL" sz="2000"/>
              <a:t>Choose me</a:t>
            </a:r>
          </a:p>
        </p:txBody>
      </p:sp>
      <p:pic>
        <p:nvPicPr>
          <p:cNvPr id="202759" name="Picture 10" descr="Logo PubQuiz_RGB.ps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2760" name="Rectangle 8"/>
          <p:cNvSpPr>
            <a:spLocks noChangeArrowheads="1"/>
          </p:cNvSpPr>
          <p:nvPr/>
        </p:nvSpPr>
        <p:spPr bwMode="auto">
          <a:xfrm>
            <a:off x="3852863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202761" name="Rectangle 9"/>
          <p:cNvSpPr>
            <a:spLocks noChangeArrowheads="1"/>
          </p:cNvSpPr>
          <p:nvPr/>
        </p:nvSpPr>
        <p:spPr bwMode="auto">
          <a:xfrm>
            <a:off x="4479925" y="3276600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nl-NL" altLang="nl-NL"/>
          </a:p>
        </p:txBody>
      </p:sp>
      <p:sp>
        <p:nvSpPr>
          <p:cNvPr id="202762" name="Shape 613"/>
          <p:cNvSpPr txBox="1">
            <a:spLocks noChangeArrowheads="1"/>
          </p:cNvSpPr>
          <p:nvPr/>
        </p:nvSpPr>
        <p:spPr bwMode="auto">
          <a:xfrm>
            <a:off x="2905125" y="2249488"/>
            <a:ext cx="57054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SzPct val="25000"/>
            </a:pPr>
            <a:r>
              <a:rPr lang="nl-NL" altLang="nl-NL" sz="2400" b="1" i="1" dirty="0"/>
              <a:t>In </a:t>
            </a:r>
            <a:r>
              <a:rPr lang="nl-NL" altLang="nl-NL" sz="2400" b="1" i="1" dirty="0" err="1"/>
              <a:t>what</a:t>
            </a:r>
            <a:r>
              <a:rPr lang="nl-NL" altLang="nl-NL" sz="2400" b="1" i="1" dirty="0"/>
              <a:t> </a:t>
            </a:r>
            <a:r>
              <a:rPr lang="nl-NL" altLang="nl-NL" sz="2400" b="1" i="1" dirty="0" err="1"/>
              <a:t>movie</a:t>
            </a:r>
            <a:r>
              <a:rPr lang="nl-NL" altLang="nl-NL" sz="2400" b="1" i="1" dirty="0"/>
              <a:t> </a:t>
            </a:r>
            <a:r>
              <a:rPr lang="nl-NL" altLang="nl-NL" sz="2400" b="1" i="1" dirty="0" err="1"/>
              <a:t>Meryl</a:t>
            </a:r>
            <a:r>
              <a:rPr lang="nl-NL" altLang="nl-NL" sz="2400" b="1" i="1" dirty="0"/>
              <a:t> Streep has to </a:t>
            </a:r>
            <a:r>
              <a:rPr lang="nl-NL" altLang="nl-NL" sz="2400" b="1" i="1" dirty="0" err="1"/>
              <a:t>choose</a:t>
            </a:r>
            <a:r>
              <a:rPr lang="nl-NL" altLang="nl-NL" sz="2400" b="1" i="1" dirty="0"/>
              <a:t> </a:t>
            </a:r>
            <a:r>
              <a:rPr lang="nl-NL" altLang="nl-NL" sz="2400" b="1" i="1" dirty="0" err="1"/>
              <a:t>which</a:t>
            </a:r>
            <a:r>
              <a:rPr lang="nl-NL" altLang="nl-NL" sz="2400" b="1" i="1" dirty="0"/>
              <a:t> of her </a:t>
            </a:r>
            <a:r>
              <a:rPr lang="nl-NL" altLang="nl-NL" sz="2400" b="1" i="1" dirty="0" err="1"/>
              <a:t>two</a:t>
            </a:r>
            <a:r>
              <a:rPr lang="nl-NL" altLang="nl-NL" sz="2400" b="1" i="1" dirty="0"/>
              <a:t> </a:t>
            </a:r>
            <a:r>
              <a:rPr lang="nl-NL" altLang="nl-NL" sz="2400" b="1" i="1" dirty="0" err="1"/>
              <a:t>children</a:t>
            </a:r>
            <a:r>
              <a:rPr lang="nl-NL" altLang="nl-NL" sz="2400" b="1" i="1" dirty="0"/>
              <a:t> </a:t>
            </a:r>
            <a:r>
              <a:rPr lang="nl-NL" altLang="nl-NL" sz="2400" b="1" i="1" dirty="0" err="1"/>
              <a:t>will</a:t>
            </a:r>
            <a:r>
              <a:rPr lang="nl-NL" altLang="nl-NL" sz="2400" b="1" i="1" dirty="0"/>
              <a:t> continue to live?</a:t>
            </a:r>
          </a:p>
        </p:txBody>
      </p:sp>
      <p:sp>
        <p:nvSpPr>
          <p:cNvPr id="202763" name="Rectangle 11"/>
          <p:cNvSpPr>
            <a:spLocks noChangeArrowheads="1"/>
          </p:cNvSpPr>
          <p:nvPr/>
        </p:nvSpPr>
        <p:spPr bwMode="auto">
          <a:xfrm>
            <a:off x="4479925" y="3276600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nl-NL" altLang="nl-NL"/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595313"/>
            <a:ext cx="84931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899" name="Shape 573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08900" name="Shape 574"/>
          <p:cNvSpPr txBox="1">
            <a:spLocks noChangeArrowheads="1"/>
          </p:cNvSpPr>
          <p:nvPr/>
        </p:nvSpPr>
        <p:spPr bwMode="auto">
          <a:xfrm>
            <a:off x="683568" y="1651000"/>
            <a:ext cx="2016770" cy="93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buClr>
                <a:srgbClr val="FFFF00"/>
              </a:buClr>
              <a:buSzPct val="25000"/>
              <a:buFont typeface="Arial" charset="0"/>
              <a:buNone/>
            </a:pPr>
            <a:r>
              <a:rPr lang="en-US" altLang="nl-NL" sz="2500" dirty="0">
                <a:solidFill>
                  <a:srgbClr val="FFFF00"/>
                </a:solidFill>
              </a:rPr>
              <a:t> QUESTION</a:t>
            </a:r>
            <a:r>
              <a:rPr lang="en-US" altLang="nl-NL" sz="2500" dirty="0"/>
              <a:t> </a:t>
            </a:r>
            <a:r>
              <a:rPr lang="en-US" altLang="nl-NL" sz="2500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08901" name="Shape 576"/>
          <p:cNvSpPr txBox="1">
            <a:spLocks noChangeArrowheads="1"/>
          </p:cNvSpPr>
          <p:nvPr/>
        </p:nvSpPr>
        <p:spPr bwMode="auto">
          <a:xfrm>
            <a:off x="2905125" y="2046288"/>
            <a:ext cx="59340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400" b="1" i="1" dirty="0"/>
              <a:t>Which anti-apartheid activist is featured in the movie </a:t>
            </a:r>
            <a:br>
              <a:rPr lang="en-US" altLang="nl-NL" sz="2400" b="1" i="1" dirty="0"/>
            </a:br>
            <a:r>
              <a:rPr lang="en-US" altLang="nl-NL" sz="2400" b="1" i="1" dirty="0"/>
              <a:t>‘Cry Freedom’ (1987)?</a:t>
            </a:r>
          </a:p>
        </p:txBody>
      </p:sp>
      <p:sp>
        <p:nvSpPr>
          <p:cNvPr id="208902" name="Shape 577"/>
          <p:cNvSpPr>
            <a:spLocks noChangeArrowheads="1"/>
          </p:cNvSpPr>
          <p:nvPr/>
        </p:nvSpPr>
        <p:spPr bwMode="auto">
          <a:xfrm>
            <a:off x="808038" y="3667125"/>
            <a:ext cx="7391400" cy="381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08905" name="Shape 580"/>
          <p:cNvSpPr>
            <a:spLocks noChangeArrowheads="1"/>
          </p:cNvSpPr>
          <p:nvPr/>
        </p:nvSpPr>
        <p:spPr bwMode="auto">
          <a:xfrm>
            <a:off x="3582988" y="3987800"/>
            <a:ext cx="1981200" cy="1409700"/>
          </a:xfrm>
          <a:prstGeom prst="rect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08908" name="Shape 583"/>
          <p:cNvSpPr txBox="1">
            <a:spLocks noChangeArrowheads="1"/>
          </p:cNvSpPr>
          <p:nvPr/>
        </p:nvSpPr>
        <p:spPr bwMode="auto">
          <a:xfrm>
            <a:off x="3582988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08910" name="Shape 585"/>
          <p:cNvSpPr txBox="1">
            <a:spLocks noChangeArrowheads="1"/>
          </p:cNvSpPr>
          <p:nvPr/>
        </p:nvSpPr>
        <p:spPr bwMode="auto">
          <a:xfrm>
            <a:off x="3492500" y="4997450"/>
            <a:ext cx="20716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 b. </a:t>
            </a:r>
            <a:br>
              <a:rPr lang="en-US" altLang="nl-NL" sz="2000" b="1" dirty="0"/>
            </a:br>
            <a:br>
              <a:rPr lang="en-US" altLang="nl-NL" sz="1200" b="1" dirty="0"/>
            </a:br>
            <a:r>
              <a:rPr lang="en-US" altLang="nl-NL" sz="1200" b="1" dirty="0"/>
              <a:t> </a:t>
            </a:r>
            <a:r>
              <a:rPr lang="en-US" altLang="nl-NL" sz="2000" dirty="0"/>
              <a:t>Steve </a:t>
            </a:r>
            <a:r>
              <a:rPr lang="en-US" altLang="nl-NL" sz="2000" dirty="0" err="1"/>
              <a:t>Biko</a:t>
            </a:r>
            <a:endParaRPr lang="en-US" altLang="nl-NL" sz="2000" dirty="0"/>
          </a:p>
        </p:txBody>
      </p:sp>
      <p:pic>
        <p:nvPicPr>
          <p:cNvPr id="208913" name="Picture 10" descr="Logo PubQuiz_RGB.psd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000"/>
          <a:stretch/>
        </p:blipFill>
        <p:spPr>
          <a:xfrm>
            <a:off x="1500188" y="3987801"/>
            <a:ext cx="1985962" cy="14097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2649" y="3987800"/>
            <a:ext cx="1191986" cy="14097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7667" y="3979069"/>
            <a:ext cx="1981200" cy="1427161"/>
          </a:xfrm>
          <a:prstGeom prst="rect">
            <a:avLst/>
          </a:prstGeom>
        </p:spPr>
      </p:pic>
      <p:sp>
        <p:nvSpPr>
          <p:cNvPr id="208906" name="Shape 581"/>
          <p:cNvSpPr txBox="1">
            <a:spLocks noChangeArrowheads="1"/>
          </p:cNvSpPr>
          <p:nvPr/>
        </p:nvSpPr>
        <p:spPr bwMode="auto">
          <a:xfrm>
            <a:off x="1500188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1" name="Shape 582"/>
          <p:cNvSpPr txBox="1">
            <a:spLocks noChangeArrowheads="1"/>
          </p:cNvSpPr>
          <p:nvPr/>
        </p:nvSpPr>
        <p:spPr bwMode="auto">
          <a:xfrm>
            <a:off x="1504950" y="5027613"/>
            <a:ext cx="20780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a. </a:t>
            </a:r>
            <a:r>
              <a:rPr lang="en-US" altLang="nl-NL" sz="1800" dirty="0"/>
              <a:t> </a:t>
            </a:r>
            <a:br>
              <a:rPr lang="en-US" altLang="nl-NL" sz="1800" dirty="0"/>
            </a:br>
            <a:br>
              <a:rPr lang="en-US" altLang="nl-NL" sz="1200" dirty="0"/>
            </a:br>
            <a:r>
              <a:rPr lang="en-US" altLang="nl-NL" sz="2000" dirty="0"/>
              <a:t>Nelson Mandela</a:t>
            </a:r>
          </a:p>
        </p:txBody>
      </p:sp>
      <p:sp>
        <p:nvSpPr>
          <p:cNvPr id="208909" name="Shape 584"/>
          <p:cNvSpPr txBox="1">
            <a:spLocks noChangeArrowheads="1"/>
          </p:cNvSpPr>
          <p:nvPr/>
        </p:nvSpPr>
        <p:spPr bwMode="auto">
          <a:xfrm>
            <a:off x="5664200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2" name="Shape 586"/>
          <p:cNvSpPr txBox="1">
            <a:spLocks noChangeArrowheads="1"/>
          </p:cNvSpPr>
          <p:nvPr/>
        </p:nvSpPr>
        <p:spPr bwMode="auto">
          <a:xfrm>
            <a:off x="5664200" y="4987925"/>
            <a:ext cx="27955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c. </a:t>
            </a:r>
            <a:r>
              <a:rPr lang="en-US" altLang="nl-NL" sz="1200" b="1" dirty="0"/>
              <a:t> </a:t>
            </a:r>
            <a:br>
              <a:rPr lang="en-US" altLang="nl-NL" sz="1200" b="1" dirty="0"/>
            </a:br>
            <a:br>
              <a:rPr lang="en-US" altLang="nl-NL" sz="1200" b="1" dirty="0"/>
            </a:br>
            <a:r>
              <a:rPr lang="en-US" altLang="nl-NL" sz="2000" dirty="0"/>
              <a:t>Desmond Tutu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595313"/>
            <a:ext cx="84931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947" name="Shape 573"/>
          <p:cNvSpPr>
            <a:spLocks noChangeArrowheads="1"/>
          </p:cNvSpPr>
          <p:nvPr/>
        </p:nvSpPr>
        <p:spPr bwMode="auto">
          <a:xfrm>
            <a:off x="541338" y="1163942"/>
            <a:ext cx="2328862" cy="1616986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0948" name="Shape 574"/>
          <p:cNvSpPr txBox="1">
            <a:spLocks noChangeArrowheads="1"/>
          </p:cNvSpPr>
          <p:nvPr/>
        </p:nvSpPr>
        <p:spPr bwMode="auto">
          <a:xfrm>
            <a:off x="683569" y="1649413"/>
            <a:ext cx="2016770" cy="93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buClr>
                <a:srgbClr val="FFFF00"/>
              </a:buClr>
              <a:buSzPct val="25000"/>
              <a:buFont typeface="Arial" charset="0"/>
              <a:buNone/>
            </a:pPr>
            <a:r>
              <a:rPr lang="en-US" altLang="nl-NL" sz="2500" dirty="0">
                <a:solidFill>
                  <a:srgbClr val="FFFF00"/>
                </a:solidFill>
              </a:rPr>
              <a:t> QUESTION</a:t>
            </a:r>
            <a:r>
              <a:rPr lang="en-US" altLang="nl-NL" sz="2500" dirty="0"/>
              <a:t> </a:t>
            </a:r>
            <a:r>
              <a:rPr lang="en-US" altLang="nl-NL" sz="2500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10949" name="Shape 576"/>
          <p:cNvSpPr txBox="1">
            <a:spLocks noChangeArrowheads="1"/>
          </p:cNvSpPr>
          <p:nvPr/>
        </p:nvSpPr>
        <p:spPr bwMode="auto">
          <a:xfrm>
            <a:off x="2905125" y="2046288"/>
            <a:ext cx="59340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400" b="1" i="1" dirty="0"/>
              <a:t>What African dictator is featured in  </a:t>
            </a:r>
            <a:br>
              <a:rPr lang="en-US" altLang="nl-NL" sz="2400" b="1" i="1" dirty="0"/>
            </a:br>
            <a:r>
              <a:rPr lang="en-US" altLang="nl-NL" sz="2400" b="1" i="1" dirty="0"/>
              <a:t>the film ‘The Last King of Scotland’?</a:t>
            </a:r>
          </a:p>
        </p:txBody>
      </p:sp>
      <p:sp>
        <p:nvSpPr>
          <p:cNvPr id="210950" name="Shape 577"/>
          <p:cNvSpPr>
            <a:spLocks noChangeArrowheads="1"/>
          </p:cNvSpPr>
          <p:nvPr/>
        </p:nvSpPr>
        <p:spPr bwMode="auto">
          <a:xfrm>
            <a:off x="808038" y="3667125"/>
            <a:ext cx="7391400" cy="381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210961" name="Picture 10" descr="Logo PubQuiz_RGB.ps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855" b="2498"/>
          <a:stretch/>
        </p:blipFill>
        <p:spPr>
          <a:xfrm>
            <a:off x="1500188" y="3987800"/>
            <a:ext cx="1981201" cy="14097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664200" y="3987800"/>
            <a:ext cx="1981200" cy="1409700"/>
          </a:xfrm>
          <a:prstGeom prst="rect">
            <a:avLst/>
          </a:prstGeom>
        </p:spPr>
      </p:pic>
      <p:sp>
        <p:nvSpPr>
          <p:cNvPr id="210954" name="Shape 581"/>
          <p:cNvSpPr txBox="1">
            <a:spLocks noChangeArrowheads="1"/>
          </p:cNvSpPr>
          <p:nvPr/>
        </p:nvSpPr>
        <p:spPr bwMode="auto">
          <a:xfrm>
            <a:off x="1500188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0" name="Shape 582"/>
          <p:cNvSpPr txBox="1">
            <a:spLocks noChangeArrowheads="1"/>
          </p:cNvSpPr>
          <p:nvPr/>
        </p:nvSpPr>
        <p:spPr bwMode="auto">
          <a:xfrm>
            <a:off x="1504950" y="5027613"/>
            <a:ext cx="20780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a. </a:t>
            </a:r>
            <a:r>
              <a:rPr lang="en-US" altLang="nl-NL" sz="1800" dirty="0"/>
              <a:t> </a:t>
            </a:r>
            <a:br>
              <a:rPr lang="en-US" altLang="nl-NL" sz="1800" dirty="0"/>
            </a:br>
            <a:br>
              <a:rPr lang="en-US" altLang="nl-NL" sz="1200" dirty="0"/>
            </a:br>
            <a:r>
              <a:rPr lang="en-US" altLang="nl-NL" sz="2000" dirty="0"/>
              <a:t>Idi Amin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3316" y="3987801"/>
            <a:ext cx="1410772" cy="1409700"/>
          </a:xfrm>
          <a:prstGeom prst="rect">
            <a:avLst/>
          </a:prstGeom>
        </p:spPr>
      </p:pic>
      <p:sp>
        <p:nvSpPr>
          <p:cNvPr id="210957" name="Shape 584"/>
          <p:cNvSpPr txBox="1">
            <a:spLocks noChangeArrowheads="1"/>
          </p:cNvSpPr>
          <p:nvPr/>
        </p:nvSpPr>
        <p:spPr bwMode="auto">
          <a:xfrm>
            <a:off x="5664200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1" name="Shape 586"/>
          <p:cNvSpPr txBox="1">
            <a:spLocks noChangeArrowheads="1"/>
          </p:cNvSpPr>
          <p:nvPr/>
        </p:nvSpPr>
        <p:spPr bwMode="auto">
          <a:xfrm>
            <a:off x="5664200" y="4987925"/>
            <a:ext cx="27955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c. </a:t>
            </a:r>
            <a:r>
              <a:rPr lang="en-US" altLang="nl-NL" sz="1200" b="1" dirty="0"/>
              <a:t> </a:t>
            </a:r>
            <a:br>
              <a:rPr lang="en-US" altLang="nl-NL" sz="1200" b="1" dirty="0"/>
            </a:br>
            <a:br>
              <a:rPr lang="en-US" altLang="nl-NL" sz="1200" b="1" dirty="0"/>
            </a:br>
            <a:r>
              <a:rPr lang="en-US" altLang="nl-NL" sz="2000" dirty="0"/>
              <a:t>Robert Mugabe</a:t>
            </a:r>
          </a:p>
        </p:txBody>
      </p:sp>
      <p:sp>
        <p:nvSpPr>
          <p:cNvPr id="210956" name="Shape 583"/>
          <p:cNvSpPr txBox="1">
            <a:spLocks noChangeArrowheads="1"/>
          </p:cNvSpPr>
          <p:nvPr/>
        </p:nvSpPr>
        <p:spPr bwMode="auto">
          <a:xfrm>
            <a:off x="3582988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18" name="Shape 585"/>
          <p:cNvSpPr txBox="1">
            <a:spLocks noChangeArrowheads="1"/>
          </p:cNvSpPr>
          <p:nvPr/>
        </p:nvSpPr>
        <p:spPr bwMode="auto">
          <a:xfrm>
            <a:off x="3492500" y="4997450"/>
            <a:ext cx="20716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 b. </a:t>
            </a:r>
            <a:br>
              <a:rPr lang="en-US" altLang="nl-NL" sz="2000" b="1" dirty="0"/>
            </a:br>
            <a:br>
              <a:rPr lang="en-US" altLang="nl-NL" sz="1200" b="1" dirty="0"/>
            </a:br>
            <a:r>
              <a:rPr lang="en-US" altLang="nl-NL" sz="1200" b="1" dirty="0"/>
              <a:t> </a:t>
            </a:r>
            <a:r>
              <a:rPr lang="fr-FR" altLang="nl-NL" sz="2000" dirty="0" err="1"/>
              <a:t>Hissène</a:t>
            </a:r>
            <a:r>
              <a:rPr lang="fr-FR" altLang="nl-NL" sz="2000" dirty="0"/>
              <a:t> Habré</a:t>
            </a:r>
            <a:r>
              <a:rPr lang="nl-NL" altLang="nl-NL" sz="2000" dirty="0"/>
              <a:t> </a:t>
            </a:r>
            <a:endParaRPr lang="en-US" altLang="nl-NL" sz="2000" dirty="0"/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595313"/>
            <a:ext cx="84931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091" name="Shape 610"/>
          <p:cNvSpPr>
            <a:spLocks noChangeArrowheads="1"/>
          </p:cNvSpPr>
          <p:nvPr/>
        </p:nvSpPr>
        <p:spPr bwMode="auto">
          <a:xfrm>
            <a:off x="328613" y="908720"/>
            <a:ext cx="2371725" cy="1728118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7092" name="Shape 611"/>
          <p:cNvSpPr txBox="1">
            <a:spLocks noChangeArrowheads="1"/>
          </p:cNvSpPr>
          <p:nvPr/>
        </p:nvSpPr>
        <p:spPr bwMode="auto">
          <a:xfrm>
            <a:off x="604602" y="1507757"/>
            <a:ext cx="2071687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buClr>
                <a:srgbClr val="FFFF00"/>
              </a:buClr>
              <a:buSzPct val="25000"/>
              <a:buFont typeface="Arial" charset="0"/>
              <a:buNone/>
            </a:pPr>
            <a:r>
              <a:rPr lang="en-US" altLang="nl-NL" sz="2500" dirty="0">
                <a:solidFill>
                  <a:srgbClr val="FFFF00"/>
                </a:solidFill>
              </a:rPr>
              <a:t> QUESTION </a:t>
            </a:r>
            <a:r>
              <a:rPr lang="en-US" altLang="nl-NL" sz="2500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217093" name="Shape 614"/>
          <p:cNvSpPr>
            <a:spLocks noChangeArrowheads="1"/>
          </p:cNvSpPr>
          <p:nvPr/>
        </p:nvSpPr>
        <p:spPr bwMode="auto">
          <a:xfrm>
            <a:off x="808038" y="4048125"/>
            <a:ext cx="7391400" cy="381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7094" name="Shape 615"/>
          <p:cNvSpPr txBox="1">
            <a:spLocks noChangeArrowheads="1"/>
          </p:cNvSpPr>
          <p:nvPr/>
        </p:nvSpPr>
        <p:spPr bwMode="auto">
          <a:xfrm>
            <a:off x="1524000" y="4327525"/>
            <a:ext cx="74676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/>
              <a:t>a.</a:t>
            </a:r>
            <a:r>
              <a:rPr lang="en-US" altLang="nl-NL" sz="2000" dirty="0"/>
              <a:t> </a:t>
            </a:r>
            <a:r>
              <a:rPr lang="nl-NL" altLang="nl-NL" sz="2000" dirty="0"/>
              <a:t>66 </a:t>
            </a:r>
            <a:r>
              <a:rPr lang="nl-NL" altLang="nl-NL" sz="2000" dirty="0" err="1"/>
              <a:t>days</a:t>
            </a:r>
            <a:endParaRPr lang="en-US" altLang="nl-NL" sz="2000" dirty="0"/>
          </a:p>
          <a:p>
            <a:pPr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/>
              <a:t>b.</a:t>
            </a:r>
            <a:r>
              <a:rPr lang="en-US" altLang="nl-NL" sz="2000" dirty="0"/>
              <a:t> 222 days</a:t>
            </a:r>
          </a:p>
          <a:p>
            <a:r>
              <a:rPr lang="en-US" altLang="nl-NL" sz="2000" b="1" dirty="0"/>
              <a:t>c. </a:t>
            </a:r>
            <a:r>
              <a:rPr lang="nl-NL" altLang="nl-NL" sz="2000" dirty="0"/>
              <a:t>444 </a:t>
            </a:r>
            <a:r>
              <a:rPr lang="nl-NL" altLang="nl-NL" sz="2000" dirty="0" err="1"/>
              <a:t>days</a:t>
            </a:r>
            <a:endParaRPr lang="nl-NL" altLang="nl-NL" sz="2000" dirty="0"/>
          </a:p>
        </p:txBody>
      </p:sp>
      <p:pic>
        <p:nvPicPr>
          <p:cNvPr id="217095" name="Picture 10" descr="Logo PubQuiz_RGB.ps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096" name="Rectangle 8"/>
          <p:cNvSpPr>
            <a:spLocks noChangeArrowheads="1"/>
          </p:cNvSpPr>
          <p:nvPr/>
        </p:nvSpPr>
        <p:spPr bwMode="auto">
          <a:xfrm>
            <a:off x="3852863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217097" name="Rectangle 9"/>
          <p:cNvSpPr>
            <a:spLocks noChangeArrowheads="1"/>
          </p:cNvSpPr>
          <p:nvPr/>
        </p:nvSpPr>
        <p:spPr bwMode="auto">
          <a:xfrm>
            <a:off x="4479925" y="3276600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nl-NL" altLang="nl-NL"/>
          </a:p>
        </p:txBody>
      </p:sp>
      <p:sp>
        <p:nvSpPr>
          <p:cNvPr id="217098" name="Shape 613"/>
          <p:cNvSpPr txBox="1">
            <a:spLocks noChangeArrowheads="1"/>
          </p:cNvSpPr>
          <p:nvPr/>
        </p:nvSpPr>
        <p:spPr bwMode="auto">
          <a:xfrm>
            <a:off x="2590800" y="1981200"/>
            <a:ext cx="64770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SzPct val="25000"/>
            </a:pPr>
            <a:r>
              <a:rPr lang="nl-NL" altLang="nl-NL" sz="2400" b="1" i="1" dirty="0"/>
              <a:t>‘Argo’ is a 2012 American thriller </a:t>
            </a:r>
            <a:r>
              <a:rPr lang="nl-NL" altLang="nl-NL" sz="2400" b="1" i="1" dirty="0" err="1"/>
              <a:t>about</a:t>
            </a:r>
            <a:r>
              <a:rPr lang="nl-NL" altLang="nl-NL" sz="2400" b="1" i="1" dirty="0"/>
              <a:t> the </a:t>
            </a:r>
            <a:r>
              <a:rPr lang="nl-NL" altLang="nl-NL" sz="2400" b="1" i="1" dirty="0" err="1"/>
              <a:t>liberation</a:t>
            </a:r>
            <a:r>
              <a:rPr lang="nl-NL" altLang="nl-NL" sz="2400" b="1" i="1" dirty="0"/>
              <a:t> </a:t>
            </a:r>
            <a:r>
              <a:rPr lang="nl-NL" altLang="nl-NL" sz="2400" b="1" i="1" dirty="0" err="1"/>
              <a:t>by</a:t>
            </a:r>
            <a:r>
              <a:rPr lang="nl-NL" altLang="nl-NL" sz="2400" b="1" i="1" dirty="0"/>
              <a:t> a CIA agent of </a:t>
            </a:r>
            <a:r>
              <a:rPr lang="nl-NL" altLang="nl-NL" sz="2400" b="1" i="1" dirty="0" err="1"/>
              <a:t>six</a:t>
            </a:r>
            <a:r>
              <a:rPr lang="nl-NL" altLang="nl-NL" sz="2400" b="1" i="1" dirty="0"/>
              <a:t> American </a:t>
            </a:r>
            <a:r>
              <a:rPr lang="nl-NL" altLang="nl-NL" sz="2400" b="1" i="1" dirty="0" err="1"/>
              <a:t>diplomats</a:t>
            </a:r>
            <a:r>
              <a:rPr lang="nl-NL" altLang="nl-NL" sz="2400" b="1" i="1" dirty="0"/>
              <a:t> </a:t>
            </a:r>
            <a:r>
              <a:rPr lang="nl-NL" altLang="nl-NL" sz="2400" b="1" i="1" dirty="0" err="1"/>
              <a:t>who</a:t>
            </a:r>
            <a:r>
              <a:rPr lang="nl-NL" altLang="nl-NL" sz="2400" b="1" i="1" dirty="0"/>
              <a:t> had been taken </a:t>
            </a:r>
            <a:r>
              <a:rPr lang="nl-NL" altLang="nl-NL" sz="2400" b="1" i="1" dirty="0" err="1"/>
              <a:t>hostage</a:t>
            </a:r>
            <a:r>
              <a:rPr lang="nl-NL" altLang="nl-NL" sz="2400" b="1" i="1" dirty="0"/>
              <a:t> in Tehran on 4 November 1979, </a:t>
            </a:r>
            <a:r>
              <a:rPr lang="nl-NL" altLang="nl-NL" sz="2400" b="1" i="1" dirty="0" err="1"/>
              <a:t>after</a:t>
            </a:r>
            <a:r>
              <a:rPr lang="nl-NL" altLang="nl-NL" sz="2400" b="1" i="1" dirty="0"/>
              <a:t> the </a:t>
            </a:r>
            <a:r>
              <a:rPr lang="nl-NL" altLang="nl-NL" sz="2400" b="1" i="1" dirty="0" err="1"/>
              <a:t>Shah’s</a:t>
            </a:r>
            <a:r>
              <a:rPr lang="nl-NL" altLang="nl-NL" sz="2400" b="1" i="1" dirty="0"/>
              <a:t> </a:t>
            </a:r>
            <a:r>
              <a:rPr lang="nl-NL" altLang="nl-NL" sz="2400" b="1" i="1" dirty="0" err="1"/>
              <a:t>forced</a:t>
            </a:r>
            <a:r>
              <a:rPr lang="nl-NL" altLang="nl-NL" sz="2400" b="1" i="1" dirty="0"/>
              <a:t> </a:t>
            </a:r>
            <a:r>
              <a:rPr lang="nl-NL" altLang="nl-NL" sz="2400" b="1" i="1" dirty="0" err="1"/>
              <a:t>abdication</a:t>
            </a:r>
            <a:r>
              <a:rPr lang="nl-NL" altLang="nl-NL" sz="2400" b="1" i="1" dirty="0"/>
              <a:t>. How </a:t>
            </a:r>
            <a:r>
              <a:rPr lang="nl-NL" altLang="nl-NL" sz="2400" b="1" i="1" dirty="0" err="1"/>
              <a:t>many</a:t>
            </a:r>
            <a:r>
              <a:rPr lang="nl-NL" altLang="nl-NL" sz="2400" b="1" i="1" dirty="0"/>
              <a:t> </a:t>
            </a:r>
            <a:r>
              <a:rPr lang="nl-NL" altLang="nl-NL" sz="2400" b="1" i="1" dirty="0" err="1"/>
              <a:t>days</a:t>
            </a:r>
            <a:r>
              <a:rPr lang="nl-NL" altLang="nl-NL" sz="2400" b="1" i="1" dirty="0"/>
              <a:t> </a:t>
            </a:r>
            <a:r>
              <a:rPr lang="nl-NL" altLang="nl-NL" sz="2400" b="1" i="1" dirty="0" err="1"/>
              <a:t>lasted</a:t>
            </a:r>
            <a:r>
              <a:rPr lang="nl-NL" altLang="nl-NL" sz="2400" b="1" i="1" dirty="0"/>
              <a:t> the </a:t>
            </a:r>
            <a:r>
              <a:rPr lang="nl-NL" altLang="nl-NL" sz="2400" b="1" i="1" dirty="0" err="1"/>
              <a:t>hostage-taking</a:t>
            </a:r>
            <a:r>
              <a:rPr lang="nl-NL" altLang="nl-NL" sz="2400" b="1" i="1" dirty="0"/>
              <a:t>? </a:t>
            </a:r>
          </a:p>
        </p:txBody>
      </p:sp>
      <p:sp>
        <p:nvSpPr>
          <p:cNvPr id="217099" name="Rectangle 11"/>
          <p:cNvSpPr>
            <a:spLocks noChangeArrowheads="1"/>
          </p:cNvSpPr>
          <p:nvPr/>
        </p:nvSpPr>
        <p:spPr bwMode="auto">
          <a:xfrm>
            <a:off x="4479925" y="3276600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nl-NL" altLang="nl-NL"/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hape 209"/>
          <p:cNvSpPr>
            <a:spLocks noChangeArrowheads="1"/>
          </p:cNvSpPr>
          <p:nvPr/>
        </p:nvSpPr>
        <p:spPr bwMode="auto">
          <a:xfrm>
            <a:off x="508000" y="1166813"/>
            <a:ext cx="8143875" cy="47180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2771" name="Shape 210"/>
          <p:cNvSpPr>
            <a:spLocks noChangeArrowheads="1"/>
          </p:cNvSpPr>
          <p:nvPr/>
        </p:nvSpPr>
        <p:spPr bwMode="auto">
          <a:xfrm>
            <a:off x="8332788" y="874713"/>
            <a:ext cx="639762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32772" name="Shape 211"/>
          <p:cNvSpPr>
            <a:spLocks noChangeArrowheads="1"/>
          </p:cNvSpPr>
          <p:nvPr/>
        </p:nvSpPr>
        <p:spPr bwMode="auto">
          <a:xfrm>
            <a:off x="168275" y="874713"/>
            <a:ext cx="639763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32773" name="Shape 212"/>
          <p:cNvSpPr>
            <a:spLocks noChangeArrowheads="1"/>
          </p:cNvSpPr>
          <p:nvPr/>
        </p:nvSpPr>
        <p:spPr bwMode="auto">
          <a:xfrm>
            <a:off x="8332788" y="5591175"/>
            <a:ext cx="639762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32774" name="Shape 213"/>
          <p:cNvSpPr>
            <a:spLocks noChangeArrowheads="1"/>
          </p:cNvSpPr>
          <p:nvPr/>
        </p:nvSpPr>
        <p:spPr bwMode="auto">
          <a:xfrm>
            <a:off x="168275" y="5591175"/>
            <a:ext cx="639763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32775" name="Shape 214"/>
          <p:cNvSpPr>
            <a:spLocks noChangeArrowheads="1"/>
          </p:cNvSpPr>
          <p:nvPr/>
        </p:nvSpPr>
        <p:spPr bwMode="auto">
          <a:xfrm>
            <a:off x="2195513" y="2205038"/>
            <a:ext cx="5451475" cy="19716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32776" name="Shape 215"/>
          <p:cNvSpPr txBox="1">
            <a:spLocks noChangeArrowheads="1"/>
          </p:cNvSpPr>
          <p:nvPr/>
        </p:nvSpPr>
        <p:spPr bwMode="auto">
          <a:xfrm>
            <a:off x="2222500" y="2801938"/>
            <a:ext cx="5189538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3200" b="1" i="1" dirty="0"/>
              <a:t>General</a:t>
            </a:r>
          </a:p>
        </p:txBody>
      </p:sp>
      <p:pic>
        <p:nvPicPr>
          <p:cNvPr id="32779" name="Picture 10" descr="Logo PubQuiz_RGB.ps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595313"/>
            <a:ext cx="84931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Shape 224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4821" name="Shape 225"/>
          <p:cNvSpPr txBox="1">
            <a:spLocks noChangeArrowheads="1"/>
          </p:cNvSpPr>
          <p:nvPr/>
        </p:nvSpPr>
        <p:spPr bwMode="auto">
          <a:xfrm>
            <a:off x="645319" y="1628800"/>
            <a:ext cx="2071687" cy="7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buClr>
                <a:srgbClr val="FFFF00"/>
              </a:buClr>
              <a:buSzPct val="25000"/>
              <a:buFont typeface="Arial" charset="0"/>
              <a:buNone/>
            </a:pPr>
            <a:r>
              <a:rPr lang="en-US" altLang="nl-NL" sz="2500" dirty="0">
                <a:solidFill>
                  <a:srgbClr val="FFFF00"/>
                </a:solidFill>
              </a:rPr>
              <a:t> QUESTION</a:t>
            </a:r>
            <a:r>
              <a:rPr lang="en-US" altLang="nl-NL" sz="2500" dirty="0"/>
              <a:t> </a:t>
            </a:r>
            <a:r>
              <a:rPr lang="en-US" altLang="nl-NL" sz="2500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4823" name="Shape 227"/>
          <p:cNvSpPr txBox="1">
            <a:spLocks noChangeArrowheads="1"/>
          </p:cNvSpPr>
          <p:nvPr/>
        </p:nvSpPr>
        <p:spPr bwMode="auto">
          <a:xfrm>
            <a:off x="2905125" y="2249488"/>
            <a:ext cx="548322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400" b="1" i="1" dirty="0"/>
              <a:t>What is meant by ‘human rights defenders’?</a:t>
            </a:r>
          </a:p>
        </p:txBody>
      </p:sp>
      <p:sp>
        <p:nvSpPr>
          <p:cNvPr id="34824" name="Shape 228"/>
          <p:cNvSpPr>
            <a:spLocks noChangeArrowheads="1"/>
          </p:cNvSpPr>
          <p:nvPr/>
        </p:nvSpPr>
        <p:spPr bwMode="auto">
          <a:xfrm>
            <a:off x="808038" y="3667125"/>
            <a:ext cx="7391400" cy="381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4825" name="Shape 229"/>
          <p:cNvSpPr txBox="1">
            <a:spLocks noChangeArrowheads="1"/>
          </p:cNvSpPr>
          <p:nvPr/>
        </p:nvSpPr>
        <p:spPr bwMode="auto">
          <a:xfrm>
            <a:off x="1681163" y="3911600"/>
            <a:ext cx="7140575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a. </a:t>
            </a:r>
            <a:r>
              <a:rPr lang="en-US" altLang="nl-NL" sz="2000" dirty="0"/>
              <a:t>Everyone who in any way protects human rights.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b. </a:t>
            </a:r>
            <a:r>
              <a:rPr lang="en-US" altLang="nl-NL" sz="2000" dirty="0"/>
              <a:t>Professionals, such as lawyers, journalists and paid  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dirty="0"/>
              <a:t>    employees of human rights organizations.</a:t>
            </a:r>
          </a:p>
          <a:p>
            <a:pPr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c. </a:t>
            </a:r>
            <a:r>
              <a:rPr lang="en-US" altLang="nl-NL" sz="2000" dirty="0"/>
              <a:t>People working for human rights organizations.</a:t>
            </a:r>
          </a:p>
        </p:txBody>
      </p:sp>
      <p:pic>
        <p:nvPicPr>
          <p:cNvPr id="34827" name="Picture 10" descr="Logo PubQuiz_RGB.ps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Shape 517"/>
          <p:cNvSpPr>
            <a:spLocks noChangeArrowheads="1"/>
          </p:cNvSpPr>
          <p:nvPr/>
        </p:nvSpPr>
        <p:spPr bwMode="auto">
          <a:xfrm>
            <a:off x="508000" y="1166813"/>
            <a:ext cx="8143875" cy="47180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47811" name="Shape 518"/>
          <p:cNvSpPr>
            <a:spLocks noChangeArrowheads="1"/>
          </p:cNvSpPr>
          <p:nvPr/>
        </p:nvSpPr>
        <p:spPr bwMode="auto">
          <a:xfrm>
            <a:off x="8332788" y="874713"/>
            <a:ext cx="639762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47812" name="Shape 519"/>
          <p:cNvSpPr>
            <a:spLocks noChangeArrowheads="1"/>
          </p:cNvSpPr>
          <p:nvPr/>
        </p:nvSpPr>
        <p:spPr bwMode="auto">
          <a:xfrm>
            <a:off x="168275" y="874713"/>
            <a:ext cx="639763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47813" name="Shape 520"/>
          <p:cNvSpPr>
            <a:spLocks noChangeArrowheads="1"/>
          </p:cNvSpPr>
          <p:nvPr/>
        </p:nvSpPr>
        <p:spPr bwMode="auto">
          <a:xfrm>
            <a:off x="8332788" y="5591175"/>
            <a:ext cx="639762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47814" name="Shape 521"/>
          <p:cNvSpPr>
            <a:spLocks noChangeArrowheads="1"/>
          </p:cNvSpPr>
          <p:nvPr/>
        </p:nvSpPr>
        <p:spPr bwMode="auto">
          <a:xfrm>
            <a:off x="168275" y="5591175"/>
            <a:ext cx="639763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47815" name="Shape 522"/>
          <p:cNvSpPr>
            <a:spLocks noChangeArrowheads="1"/>
          </p:cNvSpPr>
          <p:nvPr/>
        </p:nvSpPr>
        <p:spPr bwMode="auto">
          <a:xfrm>
            <a:off x="2195513" y="2205038"/>
            <a:ext cx="5451475" cy="19716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47816" name="Shape 523"/>
          <p:cNvSpPr txBox="1">
            <a:spLocks noChangeArrowheads="1"/>
          </p:cNvSpPr>
          <p:nvPr/>
        </p:nvSpPr>
        <p:spPr bwMode="auto">
          <a:xfrm>
            <a:off x="2430463" y="2708920"/>
            <a:ext cx="5189537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3200" b="1" i="1" dirty="0"/>
              <a:t>Spot the ‘world </a:t>
            </a:r>
            <a:r>
              <a:rPr lang="en-US" altLang="nl-NL" sz="3200" b="1" i="1" dirty="0" err="1"/>
              <a:t>deteriorator</a:t>
            </a:r>
            <a:r>
              <a:rPr lang="en-US" altLang="nl-NL" sz="3200" b="1" i="1" dirty="0"/>
              <a:t>’</a:t>
            </a:r>
          </a:p>
        </p:txBody>
      </p:sp>
      <p:pic>
        <p:nvPicPr>
          <p:cNvPr id="247818" name="Picture 10" descr="Logo PubQuiz_RGB.ps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595313"/>
            <a:ext cx="84931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Shape 301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45061" name="Shape 302"/>
          <p:cNvSpPr txBox="1">
            <a:spLocks noChangeArrowheads="1"/>
          </p:cNvSpPr>
          <p:nvPr/>
        </p:nvSpPr>
        <p:spPr bwMode="auto">
          <a:xfrm>
            <a:off x="683569" y="1649413"/>
            <a:ext cx="2088232" cy="812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buClr>
                <a:srgbClr val="FFFF00"/>
              </a:buClr>
              <a:buSzPct val="25000"/>
              <a:buFont typeface="Arial" charset="0"/>
              <a:buNone/>
            </a:pPr>
            <a:r>
              <a:rPr lang="en-US" altLang="nl-NL" sz="2500" dirty="0">
                <a:solidFill>
                  <a:srgbClr val="FFFF00"/>
                </a:solidFill>
              </a:rPr>
              <a:t> QUESTION</a:t>
            </a:r>
            <a:r>
              <a:rPr lang="en-US" altLang="nl-NL" sz="2500" dirty="0"/>
              <a:t> </a:t>
            </a:r>
            <a:r>
              <a:rPr lang="en-US" altLang="nl-NL" sz="2500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45063" name="Shape 304"/>
          <p:cNvSpPr txBox="1">
            <a:spLocks noChangeArrowheads="1"/>
          </p:cNvSpPr>
          <p:nvPr/>
        </p:nvSpPr>
        <p:spPr bwMode="auto">
          <a:xfrm>
            <a:off x="2905125" y="2249488"/>
            <a:ext cx="548322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400" b="1" i="1" dirty="0"/>
              <a:t>What can not be considered a human right?</a:t>
            </a:r>
          </a:p>
        </p:txBody>
      </p:sp>
      <p:sp>
        <p:nvSpPr>
          <p:cNvPr id="45064" name="Shape 305"/>
          <p:cNvSpPr>
            <a:spLocks noChangeArrowheads="1"/>
          </p:cNvSpPr>
          <p:nvPr/>
        </p:nvSpPr>
        <p:spPr bwMode="auto">
          <a:xfrm>
            <a:off x="808038" y="3667125"/>
            <a:ext cx="7391400" cy="381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45065" name="Shape 306"/>
          <p:cNvSpPr txBox="1">
            <a:spLocks noChangeArrowheads="1"/>
          </p:cNvSpPr>
          <p:nvPr/>
        </p:nvSpPr>
        <p:spPr bwMode="auto">
          <a:xfrm>
            <a:off x="1655763" y="3905250"/>
            <a:ext cx="6732587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spcAft>
                <a:spcPts val="600"/>
              </a:spcAft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a.</a:t>
            </a:r>
            <a:r>
              <a:rPr lang="en-US" altLang="nl-NL" sz="2000" dirty="0"/>
              <a:t> The right to peace.</a:t>
            </a:r>
          </a:p>
          <a:p>
            <a:pPr>
              <a:spcAft>
                <a:spcPts val="600"/>
              </a:spcAft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b.</a:t>
            </a:r>
            <a:r>
              <a:rPr lang="en-US" altLang="nl-NL" sz="2000" dirty="0"/>
              <a:t> The right to rest and leisure.</a:t>
            </a:r>
          </a:p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c.</a:t>
            </a:r>
            <a:r>
              <a:rPr lang="en-US" altLang="nl-NL" sz="2000" dirty="0"/>
              <a:t> The right to leave one’s country and return.</a:t>
            </a:r>
          </a:p>
        </p:txBody>
      </p:sp>
      <p:pic>
        <p:nvPicPr>
          <p:cNvPr id="45067" name="Picture 10" descr="Logo PubQuiz_RGB.ps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hape 362"/>
          <p:cNvSpPr>
            <a:spLocks noChangeArrowheads="1"/>
          </p:cNvSpPr>
          <p:nvPr/>
        </p:nvSpPr>
        <p:spPr bwMode="auto">
          <a:xfrm>
            <a:off x="508000" y="1166813"/>
            <a:ext cx="8143875" cy="47180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53251" name="Shape 363"/>
          <p:cNvSpPr>
            <a:spLocks noChangeArrowheads="1"/>
          </p:cNvSpPr>
          <p:nvPr/>
        </p:nvSpPr>
        <p:spPr bwMode="auto">
          <a:xfrm>
            <a:off x="8332788" y="874713"/>
            <a:ext cx="639762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53252" name="Shape 364"/>
          <p:cNvSpPr>
            <a:spLocks noChangeArrowheads="1"/>
          </p:cNvSpPr>
          <p:nvPr/>
        </p:nvSpPr>
        <p:spPr bwMode="auto">
          <a:xfrm>
            <a:off x="168275" y="874713"/>
            <a:ext cx="639763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53253" name="Shape 365"/>
          <p:cNvSpPr>
            <a:spLocks noChangeArrowheads="1"/>
          </p:cNvSpPr>
          <p:nvPr/>
        </p:nvSpPr>
        <p:spPr bwMode="auto">
          <a:xfrm>
            <a:off x="8332788" y="5591175"/>
            <a:ext cx="639762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53254" name="Shape 366"/>
          <p:cNvSpPr>
            <a:spLocks noChangeArrowheads="1"/>
          </p:cNvSpPr>
          <p:nvPr/>
        </p:nvSpPr>
        <p:spPr bwMode="auto">
          <a:xfrm>
            <a:off x="168275" y="5591175"/>
            <a:ext cx="639763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53255" name="Shape 367"/>
          <p:cNvSpPr>
            <a:spLocks noChangeArrowheads="1"/>
          </p:cNvSpPr>
          <p:nvPr/>
        </p:nvSpPr>
        <p:spPr bwMode="auto">
          <a:xfrm>
            <a:off x="2195513" y="2205038"/>
            <a:ext cx="5451475" cy="19716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53256" name="Shape 368"/>
          <p:cNvSpPr txBox="1">
            <a:spLocks noChangeArrowheads="1"/>
          </p:cNvSpPr>
          <p:nvPr/>
        </p:nvSpPr>
        <p:spPr bwMode="auto">
          <a:xfrm>
            <a:off x="2222500" y="2801938"/>
            <a:ext cx="518953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3200" b="1" i="1" dirty="0"/>
              <a:t>Looking back </a:t>
            </a:r>
          </a:p>
        </p:txBody>
      </p:sp>
      <p:pic>
        <p:nvPicPr>
          <p:cNvPr id="53259" name="Picture 10" descr="Logo PubQuiz_RGB.ps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6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595313"/>
            <a:ext cx="84931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Shape 390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57349" name="Shape 391"/>
          <p:cNvSpPr txBox="1">
            <a:spLocks noChangeArrowheads="1"/>
          </p:cNvSpPr>
          <p:nvPr/>
        </p:nvSpPr>
        <p:spPr bwMode="auto">
          <a:xfrm>
            <a:off x="683569" y="1649412"/>
            <a:ext cx="2088232" cy="7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buClr>
                <a:srgbClr val="FFFF00"/>
              </a:buClr>
              <a:buSzPct val="25000"/>
              <a:buFont typeface="Arial" charset="0"/>
              <a:buNone/>
            </a:pPr>
            <a:r>
              <a:rPr lang="en-US" altLang="nl-NL" sz="2500" dirty="0">
                <a:solidFill>
                  <a:srgbClr val="FFFF00"/>
                </a:solidFill>
              </a:rPr>
              <a:t> QUESTION</a:t>
            </a:r>
            <a:r>
              <a:rPr lang="en-US" altLang="nl-NL" sz="2500" dirty="0"/>
              <a:t> </a:t>
            </a:r>
            <a:r>
              <a:rPr lang="en-US" altLang="nl-NL" sz="2500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57351" name="Shape 393"/>
          <p:cNvSpPr txBox="1">
            <a:spLocks noChangeArrowheads="1"/>
          </p:cNvSpPr>
          <p:nvPr/>
        </p:nvSpPr>
        <p:spPr bwMode="auto">
          <a:xfrm>
            <a:off x="2905125" y="2249488"/>
            <a:ext cx="5555307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400" b="1" i="1" dirty="0"/>
              <a:t>Ancient Athens already had a form of democracy. Who had voting rights?</a:t>
            </a:r>
          </a:p>
        </p:txBody>
      </p:sp>
      <p:sp>
        <p:nvSpPr>
          <p:cNvPr id="57352" name="Shape 394"/>
          <p:cNvSpPr>
            <a:spLocks noChangeArrowheads="1"/>
          </p:cNvSpPr>
          <p:nvPr/>
        </p:nvSpPr>
        <p:spPr bwMode="auto">
          <a:xfrm>
            <a:off x="808038" y="3667125"/>
            <a:ext cx="7391400" cy="381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57363" name="Picture 10" descr="Logo PubQuiz_RGB.ps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4200" y="3987801"/>
            <a:ext cx="1969120" cy="14097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0188" y="3987800"/>
            <a:ext cx="1985962" cy="1409700"/>
          </a:xfrm>
          <a:prstGeom prst="rect">
            <a:avLst/>
          </a:prstGeom>
        </p:spPr>
      </p:pic>
      <p:sp>
        <p:nvSpPr>
          <p:cNvPr id="57356" name="Shape 398"/>
          <p:cNvSpPr txBox="1">
            <a:spLocks noChangeArrowheads="1"/>
          </p:cNvSpPr>
          <p:nvPr/>
        </p:nvSpPr>
        <p:spPr bwMode="auto">
          <a:xfrm>
            <a:off x="1500188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0" name="Shape 399"/>
          <p:cNvSpPr txBox="1">
            <a:spLocks noChangeArrowheads="1"/>
          </p:cNvSpPr>
          <p:nvPr/>
        </p:nvSpPr>
        <p:spPr bwMode="auto">
          <a:xfrm>
            <a:off x="1504950" y="4997450"/>
            <a:ext cx="19812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a. </a:t>
            </a:r>
            <a:br>
              <a:rPr lang="en-US" altLang="nl-NL" sz="2000" b="1" dirty="0"/>
            </a:br>
            <a:br>
              <a:rPr lang="en-US" altLang="nl-NL" sz="1200" b="1" dirty="0"/>
            </a:br>
            <a:r>
              <a:rPr lang="en-US" altLang="nl-NL" sz="2000" dirty="0"/>
              <a:t>Women</a:t>
            </a:r>
          </a:p>
        </p:txBody>
      </p:sp>
      <p:sp>
        <p:nvSpPr>
          <p:cNvPr id="57359" name="Shape 401"/>
          <p:cNvSpPr txBox="1">
            <a:spLocks noChangeArrowheads="1"/>
          </p:cNvSpPr>
          <p:nvPr/>
        </p:nvSpPr>
        <p:spPr bwMode="auto">
          <a:xfrm>
            <a:off x="5664200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1" name="Shape 403"/>
          <p:cNvSpPr txBox="1">
            <a:spLocks noChangeArrowheads="1"/>
          </p:cNvSpPr>
          <p:nvPr/>
        </p:nvSpPr>
        <p:spPr bwMode="auto">
          <a:xfrm>
            <a:off x="5664200" y="4997450"/>
            <a:ext cx="19812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c. </a:t>
            </a:r>
            <a:br>
              <a:rPr lang="en-US" altLang="nl-NL" sz="2000" b="1" dirty="0"/>
            </a:br>
            <a:br>
              <a:rPr lang="en-US" altLang="nl-NL" sz="1200" b="1" dirty="0"/>
            </a:br>
            <a:r>
              <a:rPr lang="en-US" altLang="nl-NL" sz="2000" dirty="0"/>
              <a:t>Foreigners</a:t>
            </a: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9812" y="3987801"/>
            <a:ext cx="2000300" cy="1409699"/>
          </a:xfrm>
          <a:prstGeom prst="rect">
            <a:avLst/>
          </a:prstGeom>
        </p:spPr>
      </p:pic>
      <p:sp>
        <p:nvSpPr>
          <p:cNvPr id="57358" name="Shape 400"/>
          <p:cNvSpPr txBox="1">
            <a:spLocks noChangeArrowheads="1"/>
          </p:cNvSpPr>
          <p:nvPr/>
        </p:nvSpPr>
        <p:spPr bwMode="auto">
          <a:xfrm>
            <a:off x="3582988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18" name="Shape 402"/>
          <p:cNvSpPr txBox="1">
            <a:spLocks noChangeArrowheads="1"/>
          </p:cNvSpPr>
          <p:nvPr/>
        </p:nvSpPr>
        <p:spPr bwMode="auto">
          <a:xfrm>
            <a:off x="3582988" y="4997450"/>
            <a:ext cx="19812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b. </a:t>
            </a:r>
            <a:br>
              <a:rPr lang="en-US" altLang="nl-NL" sz="2000" b="1" dirty="0"/>
            </a:br>
            <a:br>
              <a:rPr lang="en-US" altLang="nl-NL" sz="1200" b="1" dirty="0"/>
            </a:br>
            <a:r>
              <a:rPr lang="en-US" altLang="nl-NL" sz="2000" dirty="0"/>
              <a:t>Slaves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595313"/>
            <a:ext cx="84931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Shape 425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61445" name="Shape 426"/>
          <p:cNvSpPr txBox="1">
            <a:spLocks noChangeArrowheads="1"/>
          </p:cNvSpPr>
          <p:nvPr/>
        </p:nvSpPr>
        <p:spPr bwMode="auto">
          <a:xfrm>
            <a:off x="683569" y="1649412"/>
            <a:ext cx="2016770" cy="978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buClr>
                <a:srgbClr val="FFFF00"/>
              </a:buClr>
              <a:buSzPct val="25000"/>
              <a:buFont typeface="Arial" charset="0"/>
              <a:buNone/>
            </a:pPr>
            <a:r>
              <a:rPr lang="en-US" altLang="nl-NL" sz="2500" dirty="0">
                <a:solidFill>
                  <a:srgbClr val="FFFF00"/>
                </a:solidFill>
              </a:rPr>
              <a:t> QUESTION</a:t>
            </a:r>
            <a:r>
              <a:rPr lang="en-US" altLang="nl-NL" sz="2500" dirty="0"/>
              <a:t> </a:t>
            </a:r>
            <a:r>
              <a:rPr lang="en-US" altLang="nl-NL" sz="2500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61447" name="Shape 428"/>
          <p:cNvSpPr txBox="1">
            <a:spLocks noChangeArrowheads="1"/>
          </p:cNvSpPr>
          <p:nvPr/>
        </p:nvSpPr>
        <p:spPr bwMode="auto">
          <a:xfrm>
            <a:off x="2905125" y="2249488"/>
            <a:ext cx="5948363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400" b="1" i="1" dirty="0"/>
              <a:t>Which of these famous statements came first?</a:t>
            </a:r>
          </a:p>
        </p:txBody>
      </p:sp>
      <p:sp>
        <p:nvSpPr>
          <p:cNvPr id="61448" name="Shape 429"/>
          <p:cNvSpPr>
            <a:spLocks noChangeArrowheads="1"/>
          </p:cNvSpPr>
          <p:nvPr/>
        </p:nvSpPr>
        <p:spPr bwMode="auto">
          <a:xfrm>
            <a:off x="808038" y="3667125"/>
            <a:ext cx="7391400" cy="381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61459" name="Picture 10" descr="Logo PubQuiz_RGB.ps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4950" y="3987800"/>
            <a:ext cx="1981200" cy="1409700"/>
          </a:xfrm>
          <a:prstGeom prst="rect">
            <a:avLst/>
          </a:prstGeom>
        </p:spPr>
      </p:pic>
      <p:sp>
        <p:nvSpPr>
          <p:cNvPr id="61452" name="Shape 433"/>
          <p:cNvSpPr txBox="1">
            <a:spLocks noChangeArrowheads="1"/>
          </p:cNvSpPr>
          <p:nvPr/>
        </p:nvSpPr>
        <p:spPr bwMode="auto">
          <a:xfrm>
            <a:off x="1500188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19" name="Shape 434"/>
          <p:cNvSpPr txBox="1">
            <a:spLocks noChangeArrowheads="1"/>
          </p:cNvSpPr>
          <p:nvPr/>
        </p:nvSpPr>
        <p:spPr bwMode="auto">
          <a:xfrm>
            <a:off x="1504950" y="4997450"/>
            <a:ext cx="207803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a. </a:t>
            </a:r>
            <a:br>
              <a:rPr lang="en-US" altLang="nl-NL" sz="2000" b="1" dirty="0"/>
            </a:br>
            <a:br>
              <a:rPr lang="en-US" altLang="nl-NL" sz="1200" b="1" dirty="0"/>
            </a:br>
            <a:r>
              <a:rPr lang="en-US" altLang="nl-NL" sz="1800" dirty="0"/>
              <a:t>The Declaration of the Rights of the Citizen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2988" y="3987800"/>
            <a:ext cx="1981200" cy="1409700"/>
          </a:xfrm>
          <a:prstGeom prst="rect">
            <a:avLst/>
          </a:prstGeom>
        </p:spPr>
      </p:pic>
      <p:sp>
        <p:nvSpPr>
          <p:cNvPr id="61454" name="Shape 435"/>
          <p:cNvSpPr txBox="1">
            <a:spLocks noChangeArrowheads="1"/>
          </p:cNvSpPr>
          <p:nvPr/>
        </p:nvSpPr>
        <p:spPr bwMode="auto">
          <a:xfrm>
            <a:off x="3582988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1" name="Shape 437"/>
          <p:cNvSpPr txBox="1">
            <a:spLocks noChangeArrowheads="1"/>
          </p:cNvSpPr>
          <p:nvPr/>
        </p:nvSpPr>
        <p:spPr bwMode="auto">
          <a:xfrm>
            <a:off x="3492500" y="4997450"/>
            <a:ext cx="24399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 b. </a:t>
            </a:r>
            <a:br>
              <a:rPr lang="en-US" altLang="nl-NL" sz="2000" b="1" dirty="0"/>
            </a:br>
            <a:br>
              <a:rPr lang="en-US" altLang="nl-NL" sz="1200" b="1" dirty="0"/>
            </a:br>
            <a:r>
              <a:rPr lang="en-US" altLang="nl-NL" sz="1800" dirty="0"/>
              <a:t>The Declaration of Independence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669309" y="3987800"/>
            <a:ext cx="1980097" cy="1409700"/>
          </a:xfrm>
          <a:prstGeom prst="rect">
            <a:avLst/>
          </a:prstGeom>
        </p:spPr>
      </p:pic>
      <p:sp>
        <p:nvSpPr>
          <p:cNvPr id="61455" name="Shape 436"/>
          <p:cNvSpPr txBox="1">
            <a:spLocks noChangeArrowheads="1"/>
          </p:cNvSpPr>
          <p:nvPr/>
        </p:nvSpPr>
        <p:spPr bwMode="auto">
          <a:xfrm>
            <a:off x="5664200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3" name="Shape 438"/>
          <p:cNvSpPr txBox="1">
            <a:spLocks noChangeArrowheads="1"/>
          </p:cNvSpPr>
          <p:nvPr/>
        </p:nvSpPr>
        <p:spPr bwMode="auto">
          <a:xfrm>
            <a:off x="5664200" y="4997450"/>
            <a:ext cx="27955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c. </a:t>
            </a:r>
            <a:r>
              <a:rPr lang="en-US" altLang="nl-NL" sz="1200" b="1" dirty="0"/>
              <a:t> </a:t>
            </a:r>
            <a:br>
              <a:rPr lang="en-US" altLang="nl-NL" sz="1200" b="1" dirty="0"/>
            </a:br>
            <a:br>
              <a:rPr lang="en-US" altLang="nl-NL" sz="1200" b="1" dirty="0"/>
            </a:br>
            <a:r>
              <a:rPr lang="en-US" altLang="nl-NL" sz="1800" dirty="0"/>
              <a:t>The Declaration on the Abolition of Slavery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0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595313"/>
            <a:ext cx="84931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Shape 447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63493" name="Shape 448"/>
          <p:cNvSpPr txBox="1">
            <a:spLocks noChangeArrowheads="1"/>
          </p:cNvSpPr>
          <p:nvPr/>
        </p:nvSpPr>
        <p:spPr bwMode="auto">
          <a:xfrm>
            <a:off x="683569" y="1649413"/>
            <a:ext cx="2016770" cy="81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buClr>
                <a:srgbClr val="FFFF00"/>
              </a:buClr>
              <a:buSzPct val="25000"/>
              <a:buFont typeface="Arial" charset="0"/>
              <a:buNone/>
            </a:pPr>
            <a:r>
              <a:rPr lang="en-US" altLang="nl-NL" sz="2500" dirty="0">
                <a:solidFill>
                  <a:srgbClr val="FFFF00"/>
                </a:solidFill>
              </a:rPr>
              <a:t> QUESTION</a:t>
            </a:r>
            <a:r>
              <a:rPr lang="en-US" altLang="nl-NL" sz="2500" dirty="0"/>
              <a:t> </a:t>
            </a:r>
            <a:r>
              <a:rPr lang="en-US" altLang="nl-NL" sz="2500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63495" name="Shape 450"/>
          <p:cNvSpPr txBox="1">
            <a:spLocks noChangeArrowheads="1"/>
          </p:cNvSpPr>
          <p:nvPr/>
        </p:nvSpPr>
        <p:spPr bwMode="auto">
          <a:xfrm>
            <a:off x="2905125" y="2249488"/>
            <a:ext cx="594836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400" b="1" i="1" dirty="0"/>
              <a:t>Slavery was first abolished in:</a:t>
            </a:r>
          </a:p>
        </p:txBody>
      </p:sp>
      <p:sp>
        <p:nvSpPr>
          <p:cNvPr id="63496" name="Shape 451"/>
          <p:cNvSpPr>
            <a:spLocks noChangeArrowheads="1"/>
          </p:cNvSpPr>
          <p:nvPr/>
        </p:nvSpPr>
        <p:spPr bwMode="auto">
          <a:xfrm>
            <a:off x="808038" y="3667125"/>
            <a:ext cx="7391400" cy="381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63507" name="Picture 10" descr="Logo PubQuiz_RGB.ps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Afbeelding 17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4200" y="3987800"/>
            <a:ext cx="1981200" cy="1409700"/>
          </a:xfrm>
          <a:prstGeom prst="rect">
            <a:avLst/>
          </a:prstGeom>
        </p:spPr>
      </p:pic>
      <p:sp>
        <p:nvSpPr>
          <p:cNvPr id="63503" name="Shape 458"/>
          <p:cNvSpPr txBox="1">
            <a:spLocks noChangeArrowheads="1"/>
          </p:cNvSpPr>
          <p:nvPr/>
        </p:nvSpPr>
        <p:spPr bwMode="auto">
          <a:xfrm>
            <a:off x="5664200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19" name="Shape 460"/>
          <p:cNvSpPr txBox="1">
            <a:spLocks noChangeArrowheads="1"/>
          </p:cNvSpPr>
          <p:nvPr/>
        </p:nvSpPr>
        <p:spPr bwMode="auto">
          <a:xfrm>
            <a:off x="5664200" y="4997450"/>
            <a:ext cx="27955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c. </a:t>
            </a:r>
            <a:r>
              <a:rPr lang="en-US" altLang="nl-NL" sz="1200" b="1" dirty="0"/>
              <a:t> </a:t>
            </a:r>
            <a:br>
              <a:rPr lang="en-US" altLang="nl-NL" sz="1200" b="1" dirty="0"/>
            </a:br>
            <a:br>
              <a:rPr lang="en-US" altLang="nl-NL" sz="1200" b="1" dirty="0"/>
            </a:br>
            <a:r>
              <a:rPr lang="en-US" altLang="nl-NL" sz="1800" dirty="0"/>
              <a:t>The United States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4575" y="3987800"/>
            <a:ext cx="1981200" cy="1409700"/>
          </a:xfrm>
          <a:prstGeom prst="rect">
            <a:avLst/>
          </a:prstGeom>
        </p:spPr>
      </p:pic>
      <p:sp>
        <p:nvSpPr>
          <p:cNvPr id="63502" name="Shape 457"/>
          <p:cNvSpPr txBox="1">
            <a:spLocks noChangeArrowheads="1"/>
          </p:cNvSpPr>
          <p:nvPr/>
        </p:nvSpPr>
        <p:spPr bwMode="auto">
          <a:xfrm>
            <a:off x="3582988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1" name="Shape 459"/>
          <p:cNvSpPr txBox="1">
            <a:spLocks noChangeArrowheads="1"/>
          </p:cNvSpPr>
          <p:nvPr/>
        </p:nvSpPr>
        <p:spPr bwMode="auto">
          <a:xfrm>
            <a:off x="3492500" y="4997450"/>
            <a:ext cx="24399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 b. </a:t>
            </a:r>
            <a:br>
              <a:rPr lang="en-US" altLang="nl-NL" sz="2000" b="1" dirty="0"/>
            </a:br>
            <a:br>
              <a:rPr lang="en-US" altLang="nl-NL" sz="1200" b="1" dirty="0"/>
            </a:br>
            <a:r>
              <a:rPr lang="en-US" altLang="nl-NL" sz="1800" dirty="0"/>
              <a:t>The Netherlands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4950" y="3987800"/>
            <a:ext cx="1977306" cy="1409700"/>
          </a:xfrm>
          <a:prstGeom prst="rect">
            <a:avLst/>
          </a:prstGeom>
        </p:spPr>
      </p:pic>
      <p:sp>
        <p:nvSpPr>
          <p:cNvPr id="63500" name="Shape 455"/>
          <p:cNvSpPr txBox="1">
            <a:spLocks noChangeArrowheads="1"/>
          </p:cNvSpPr>
          <p:nvPr/>
        </p:nvSpPr>
        <p:spPr bwMode="auto">
          <a:xfrm>
            <a:off x="1500188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0" name="Shape 456"/>
          <p:cNvSpPr txBox="1">
            <a:spLocks noChangeArrowheads="1"/>
          </p:cNvSpPr>
          <p:nvPr/>
        </p:nvSpPr>
        <p:spPr bwMode="auto">
          <a:xfrm>
            <a:off x="1504950" y="4997450"/>
            <a:ext cx="20780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a. </a:t>
            </a:r>
            <a:br>
              <a:rPr lang="en-US" altLang="nl-NL" sz="2000" b="1" dirty="0"/>
            </a:br>
            <a:br>
              <a:rPr lang="en-US" altLang="nl-NL" sz="1200" b="1" dirty="0"/>
            </a:br>
            <a:r>
              <a:rPr lang="en-US" altLang="nl-NL" sz="1800" dirty="0"/>
              <a:t>Haiti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595313"/>
            <a:ext cx="84931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8" name="Shape 560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7829" name="Shape 561"/>
          <p:cNvSpPr txBox="1">
            <a:spLocks noChangeArrowheads="1"/>
          </p:cNvSpPr>
          <p:nvPr/>
        </p:nvSpPr>
        <p:spPr bwMode="auto">
          <a:xfrm>
            <a:off x="683569" y="1649413"/>
            <a:ext cx="2016770" cy="7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buClr>
                <a:srgbClr val="FFFF00"/>
              </a:buClr>
              <a:buSzPct val="25000"/>
              <a:buFont typeface="Arial" charset="0"/>
              <a:buNone/>
            </a:pPr>
            <a:r>
              <a:rPr lang="en-US" altLang="nl-NL" sz="2500" dirty="0">
                <a:solidFill>
                  <a:srgbClr val="FFFF00"/>
                </a:solidFill>
              </a:rPr>
              <a:t> QUESTION</a:t>
            </a:r>
            <a:r>
              <a:rPr lang="en-US" altLang="nl-NL" sz="2500" dirty="0"/>
              <a:t> </a:t>
            </a:r>
            <a:r>
              <a:rPr lang="en-US" altLang="nl-NL" sz="2500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77831" name="Shape 563"/>
          <p:cNvSpPr txBox="1">
            <a:spLocks noChangeArrowheads="1"/>
          </p:cNvSpPr>
          <p:nvPr/>
        </p:nvSpPr>
        <p:spPr bwMode="auto">
          <a:xfrm>
            <a:off x="2905125" y="2249488"/>
            <a:ext cx="57816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400" b="1" i="1" dirty="0"/>
              <a:t>The Netherlands have a national human rights institute since October 2012. What is its name?</a:t>
            </a:r>
          </a:p>
        </p:txBody>
      </p:sp>
      <p:sp>
        <p:nvSpPr>
          <p:cNvPr id="77832" name="Shape 564"/>
          <p:cNvSpPr>
            <a:spLocks noChangeArrowheads="1"/>
          </p:cNvSpPr>
          <p:nvPr/>
        </p:nvSpPr>
        <p:spPr bwMode="auto">
          <a:xfrm>
            <a:off x="808038" y="3667125"/>
            <a:ext cx="7391400" cy="381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7833" name="Shape 565"/>
          <p:cNvSpPr txBox="1">
            <a:spLocks noChangeArrowheads="1"/>
          </p:cNvSpPr>
          <p:nvPr/>
        </p:nvSpPr>
        <p:spPr bwMode="auto">
          <a:xfrm>
            <a:off x="1676400" y="3946525"/>
            <a:ext cx="64008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spcAft>
                <a:spcPts val="600"/>
              </a:spcAft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a.</a:t>
            </a:r>
            <a:r>
              <a:rPr lang="en-US" altLang="nl-NL" sz="2000" dirty="0"/>
              <a:t> The Netherlands Institute for Human Rights</a:t>
            </a:r>
          </a:p>
          <a:p>
            <a:pPr>
              <a:spcAft>
                <a:spcPts val="600"/>
              </a:spcAft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b.</a:t>
            </a:r>
            <a:r>
              <a:rPr lang="en-US" altLang="nl-NL" sz="2000" dirty="0"/>
              <a:t> The Max van </a:t>
            </a:r>
            <a:r>
              <a:rPr lang="en-US" altLang="nl-NL" sz="2000" dirty="0" err="1"/>
              <a:t>der</a:t>
            </a:r>
            <a:r>
              <a:rPr lang="en-US" altLang="nl-NL" sz="2000" dirty="0"/>
              <a:t> </a:t>
            </a:r>
            <a:r>
              <a:rPr lang="en-US" altLang="nl-NL" sz="2000" dirty="0" err="1"/>
              <a:t>Stoel</a:t>
            </a:r>
            <a:r>
              <a:rPr lang="en-US" altLang="nl-NL" sz="2000" dirty="0"/>
              <a:t> Institute </a:t>
            </a:r>
          </a:p>
          <a:p>
            <a:pPr>
              <a:spcAft>
                <a:spcPts val="600"/>
              </a:spcAft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c.</a:t>
            </a:r>
            <a:r>
              <a:rPr lang="en-US" altLang="nl-NL" sz="2000" dirty="0"/>
              <a:t> The Equal Treatment Commission</a:t>
            </a:r>
          </a:p>
        </p:txBody>
      </p:sp>
      <p:pic>
        <p:nvPicPr>
          <p:cNvPr id="77834" name="Picture 10" descr="Logo PubQuiz_RGB.ps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8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595313"/>
            <a:ext cx="84931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7" name="Shape 573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8068" name="Shape 574"/>
          <p:cNvSpPr txBox="1">
            <a:spLocks noChangeArrowheads="1"/>
          </p:cNvSpPr>
          <p:nvPr/>
        </p:nvSpPr>
        <p:spPr bwMode="auto">
          <a:xfrm>
            <a:off x="683569" y="1649413"/>
            <a:ext cx="201677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buClr>
                <a:srgbClr val="FFFF00"/>
              </a:buClr>
              <a:buSzPct val="25000"/>
              <a:buFont typeface="Arial" charset="0"/>
              <a:buNone/>
            </a:pPr>
            <a:r>
              <a:rPr lang="en-US" altLang="nl-NL" sz="2500" dirty="0">
                <a:solidFill>
                  <a:srgbClr val="FFFF00"/>
                </a:solidFill>
              </a:rPr>
              <a:t> QUESTION</a:t>
            </a:r>
            <a:r>
              <a:rPr lang="en-US" altLang="nl-NL" sz="2500" dirty="0"/>
              <a:t> </a:t>
            </a:r>
            <a:r>
              <a:rPr lang="en-US" altLang="nl-NL" sz="2500" dirty="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88070" name="Shape 576"/>
          <p:cNvSpPr txBox="1">
            <a:spLocks noChangeArrowheads="1"/>
          </p:cNvSpPr>
          <p:nvPr/>
        </p:nvSpPr>
        <p:spPr bwMode="auto">
          <a:xfrm>
            <a:off x="2905125" y="2249488"/>
            <a:ext cx="5400675" cy="153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400" b="1" i="1" dirty="0"/>
              <a:t>The Netherlands is an arms exporting nation. What is its international ranking in this respect?</a:t>
            </a:r>
          </a:p>
        </p:txBody>
      </p:sp>
      <p:pic>
        <p:nvPicPr>
          <p:cNvPr id="88082" name="Picture 10" descr="Logo PubQuiz_RGB.psd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static.freepik.com/vrije-photo/schietschijf-illustraties_415389.jpg"/>
          <p:cNvPicPr>
            <a:picLocks noChangeAspect="1" noChangeArrowheads="1"/>
          </p:cNvPicPr>
          <p:nvPr/>
        </p:nvPicPr>
        <p:blipFill>
          <a:blip r:embed="rId6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88" y="3628451"/>
            <a:ext cx="1766223" cy="176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static.freepik.com/vrije-photo/schietschijf-illustraties_415389.jpg"/>
          <p:cNvPicPr>
            <a:picLocks noChangeAspect="1" noChangeArrowheads="1"/>
          </p:cNvPicPr>
          <p:nvPr/>
        </p:nvPicPr>
        <p:blipFill>
          <a:blip r:embed="rId6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2988" y="3628451"/>
            <a:ext cx="1766223" cy="176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static.freepik.com/vrije-photo/schietschijf-illustraties_415389.jpg"/>
          <p:cNvPicPr>
            <a:picLocks noChangeAspect="1" noChangeArrowheads="1"/>
          </p:cNvPicPr>
          <p:nvPr/>
        </p:nvPicPr>
        <p:blipFill>
          <a:blip r:embed="rId6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4200" y="3628451"/>
            <a:ext cx="1766223" cy="176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2186638" y="4150821"/>
            <a:ext cx="4411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600" b="1" cap="none" spc="0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</a:p>
        </p:txBody>
      </p:sp>
      <p:sp>
        <p:nvSpPr>
          <p:cNvPr id="22" name="Rechthoek 21"/>
          <p:cNvSpPr/>
          <p:nvPr/>
        </p:nvSpPr>
        <p:spPr>
          <a:xfrm>
            <a:off x="4067944" y="4150821"/>
            <a:ext cx="6976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600" b="1" cap="none" spc="0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</a:t>
            </a:r>
          </a:p>
        </p:txBody>
      </p:sp>
      <p:sp>
        <p:nvSpPr>
          <p:cNvPr id="23" name="Rechthoek 22"/>
          <p:cNvSpPr/>
          <p:nvPr/>
        </p:nvSpPr>
        <p:spPr>
          <a:xfrm>
            <a:off x="6228184" y="4149080"/>
            <a:ext cx="6976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21</a:t>
            </a:r>
            <a:endParaRPr lang="nl-NL" sz="36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8071" name="Shape 577"/>
          <p:cNvSpPr>
            <a:spLocks noChangeArrowheads="1"/>
          </p:cNvSpPr>
          <p:nvPr/>
        </p:nvSpPr>
        <p:spPr bwMode="auto">
          <a:xfrm>
            <a:off x="808038" y="3667125"/>
            <a:ext cx="7391400" cy="38100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4" name="Shape 581"/>
          <p:cNvSpPr txBox="1">
            <a:spLocks noChangeArrowheads="1"/>
          </p:cNvSpPr>
          <p:nvPr/>
        </p:nvSpPr>
        <p:spPr bwMode="auto">
          <a:xfrm>
            <a:off x="3349129" y="4221088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88079" name="Shape 585"/>
          <p:cNvSpPr txBox="1">
            <a:spLocks noChangeArrowheads="1"/>
          </p:cNvSpPr>
          <p:nvPr/>
        </p:nvSpPr>
        <p:spPr bwMode="auto">
          <a:xfrm>
            <a:off x="3275856" y="4221088"/>
            <a:ext cx="504056" cy="441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 b.   </a:t>
            </a:r>
            <a:endParaRPr lang="en-US" altLang="nl-NL" sz="2000" dirty="0"/>
          </a:p>
        </p:txBody>
      </p:sp>
      <p:sp>
        <p:nvSpPr>
          <p:cNvPr id="28" name="Shape 581"/>
          <p:cNvSpPr txBox="1">
            <a:spLocks noChangeArrowheads="1"/>
          </p:cNvSpPr>
          <p:nvPr/>
        </p:nvSpPr>
        <p:spPr bwMode="auto">
          <a:xfrm>
            <a:off x="5437361" y="4221088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6" name="Shape 585"/>
          <p:cNvSpPr txBox="1">
            <a:spLocks noChangeArrowheads="1"/>
          </p:cNvSpPr>
          <p:nvPr/>
        </p:nvSpPr>
        <p:spPr bwMode="auto">
          <a:xfrm>
            <a:off x="5364088" y="4221088"/>
            <a:ext cx="504056" cy="441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 c.   </a:t>
            </a:r>
            <a:endParaRPr lang="en-US" altLang="nl-NL" sz="2000" dirty="0"/>
          </a:p>
        </p:txBody>
      </p:sp>
      <p:sp>
        <p:nvSpPr>
          <p:cNvPr id="29" name="Shape 581"/>
          <p:cNvSpPr txBox="1">
            <a:spLocks noChangeArrowheads="1"/>
          </p:cNvSpPr>
          <p:nvPr/>
        </p:nvSpPr>
        <p:spPr bwMode="auto">
          <a:xfrm>
            <a:off x="1259632" y="4222353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7" name="Shape 585"/>
          <p:cNvSpPr txBox="1">
            <a:spLocks noChangeArrowheads="1"/>
          </p:cNvSpPr>
          <p:nvPr/>
        </p:nvSpPr>
        <p:spPr bwMode="auto">
          <a:xfrm>
            <a:off x="1187624" y="4221088"/>
            <a:ext cx="504056" cy="441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 a.   </a:t>
            </a:r>
            <a:endParaRPr lang="en-US" altLang="nl-NL" sz="2000" dirty="0"/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hape 517"/>
          <p:cNvSpPr>
            <a:spLocks noChangeArrowheads="1"/>
          </p:cNvSpPr>
          <p:nvPr/>
        </p:nvSpPr>
        <p:spPr bwMode="auto">
          <a:xfrm>
            <a:off x="508000" y="1166813"/>
            <a:ext cx="8143875" cy="47180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2162" name="Shape 518"/>
          <p:cNvSpPr>
            <a:spLocks noChangeArrowheads="1"/>
          </p:cNvSpPr>
          <p:nvPr/>
        </p:nvSpPr>
        <p:spPr bwMode="auto">
          <a:xfrm>
            <a:off x="8332788" y="874713"/>
            <a:ext cx="639762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92163" name="Shape 519"/>
          <p:cNvSpPr>
            <a:spLocks noChangeArrowheads="1"/>
          </p:cNvSpPr>
          <p:nvPr/>
        </p:nvSpPr>
        <p:spPr bwMode="auto">
          <a:xfrm>
            <a:off x="168275" y="874713"/>
            <a:ext cx="639763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92164" name="Shape 520"/>
          <p:cNvSpPr>
            <a:spLocks noChangeArrowheads="1"/>
          </p:cNvSpPr>
          <p:nvPr/>
        </p:nvSpPr>
        <p:spPr bwMode="auto">
          <a:xfrm>
            <a:off x="8332788" y="5591175"/>
            <a:ext cx="639762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92165" name="Shape 521"/>
          <p:cNvSpPr>
            <a:spLocks noChangeArrowheads="1"/>
          </p:cNvSpPr>
          <p:nvPr/>
        </p:nvSpPr>
        <p:spPr bwMode="auto">
          <a:xfrm>
            <a:off x="168275" y="5591175"/>
            <a:ext cx="639763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92166" name="Shape 522"/>
          <p:cNvSpPr>
            <a:spLocks noChangeArrowheads="1"/>
          </p:cNvSpPr>
          <p:nvPr/>
        </p:nvSpPr>
        <p:spPr bwMode="auto">
          <a:xfrm>
            <a:off x="2195513" y="2205038"/>
            <a:ext cx="5451475" cy="19716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92167" name="Shape 523"/>
          <p:cNvSpPr txBox="1">
            <a:spLocks noChangeArrowheads="1"/>
          </p:cNvSpPr>
          <p:nvPr/>
        </p:nvSpPr>
        <p:spPr bwMode="auto">
          <a:xfrm>
            <a:off x="2222500" y="2801938"/>
            <a:ext cx="518953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3200" b="1" i="1" dirty="0"/>
              <a:t>Facts from around the world</a:t>
            </a:r>
          </a:p>
        </p:txBody>
      </p:sp>
      <p:pic>
        <p:nvPicPr>
          <p:cNvPr id="92170" name="Picture 10" descr="Logo PubQuiz_RGB.ps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595313"/>
            <a:ext cx="84931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Shape 610"/>
          <p:cNvSpPr>
            <a:spLocks noChangeArrowheads="1"/>
          </p:cNvSpPr>
          <p:nvPr/>
        </p:nvSpPr>
        <p:spPr bwMode="auto">
          <a:xfrm>
            <a:off x="541338" y="1138238"/>
            <a:ext cx="2159000" cy="14859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4212" name="Shape 611"/>
          <p:cNvSpPr txBox="1">
            <a:spLocks noChangeArrowheads="1"/>
          </p:cNvSpPr>
          <p:nvPr/>
        </p:nvSpPr>
        <p:spPr bwMode="auto">
          <a:xfrm>
            <a:off x="810609" y="1649413"/>
            <a:ext cx="18923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buClr>
                <a:srgbClr val="FFFF00"/>
              </a:buClr>
              <a:buSzPct val="25000"/>
              <a:buFont typeface="Arial" charset="0"/>
              <a:buNone/>
            </a:pPr>
            <a:r>
              <a:rPr lang="en-US" altLang="nl-NL" sz="2500" dirty="0">
                <a:solidFill>
                  <a:srgbClr val="FFFF00"/>
                </a:solidFill>
              </a:rPr>
              <a:t>QUESTION 1</a:t>
            </a:r>
            <a:endParaRPr lang="en-US" altLang="nl-NL" sz="2500" dirty="0">
              <a:solidFill>
                <a:srgbClr val="FFFFFF"/>
              </a:solidFill>
            </a:endParaRPr>
          </a:p>
        </p:txBody>
      </p:sp>
      <p:sp>
        <p:nvSpPr>
          <p:cNvPr id="94214" name="Shape 613"/>
          <p:cNvSpPr txBox="1">
            <a:spLocks noChangeArrowheads="1"/>
          </p:cNvSpPr>
          <p:nvPr/>
        </p:nvSpPr>
        <p:spPr bwMode="auto">
          <a:xfrm>
            <a:off x="2905125" y="2249488"/>
            <a:ext cx="5910263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400" b="1" i="1" dirty="0"/>
              <a:t>Who said in March 2012: ‘I’d rather be a dictator than gay’?</a:t>
            </a:r>
          </a:p>
        </p:txBody>
      </p:sp>
      <p:sp>
        <p:nvSpPr>
          <p:cNvPr id="94215" name="Shape 614"/>
          <p:cNvSpPr>
            <a:spLocks noChangeArrowheads="1"/>
          </p:cNvSpPr>
          <p:nvPr/>
        </p:nvSpPr>
        <p:spPr bwMode="auto">
          <a:xfrm>
            <a:off x="808038" y="3667125"/>
            <a:ext cx="7391400" cy="381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4216" name="Shape 615"/>
          <p:cNvSpPr txBox="1">
            <a:spLocks noChangeArrowheads="1"/>
          </p:cNvSpPr>
          <p:nvPr/>
        </p:nvSpPr>
        <p:spPr bwMode="auto">
          <a:xfrm>
            <a:off x="1676400" y="3946525"/>
            <a:ext cx="67056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/>
              <a:t>a.</a:t>
            </a:r>
            <a:r>
              <a:rPr lang="en-US" altLang="nl-NL" sz="2000" dirty="0"/>
              <a:t> </a:t>
            </a:r>
            <a:r>
              <a:rPr lang="nl-NL" altLang="nl-NL" sz="2000" dirty="0"/>
              <a:t>Vladimir </a:t>
            </a:r>
            <a:r>
              <a:rPr lang="nl-NL" altLang="nl-NL" sz="2000" dirty="0" err="1"/>
              <a:t>Putin</a:t>
            </a:r>
            <a:r>
              <a:rPr lang="nl-NL" altLang="nl-NL" sz="2000" dirty="0"/>
              <a:t>, president of the Russian </a:t>
            </a:r>
            <a:r>
              <a:rPr lang="nl-NL" altLang="nl-NL" sz="2000" dirty="0" err="1"/>
              <a:t>Federation</a:t>
            </a:r>
            <a:r>
              <a:rPr lang="nl-NL" altLang="nl-NL" sz="2000" dirty="0"/>
              <a:t>.</a:t>
            </a:r>
            <a:endParaRPr lang="en-US" altLang="nl-NL" sz="2000" dirty="0"/>
          </a:p>
          <a:p>
            <a:pPr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/>
              <a:t>b.</a:t>
            </a:r>
            <a:r>
              <a:rPr lang="en-US" altLang="nl-NL" sz="2000" dirty="0"/>
              <a:t> </a:t>
            </a:r>
            <a:r>
              <a:rPr lang="nl-NL" altLang="nl-NL" sz="2000" dirty="0"/>
              <a:t>Alexander </a:t>
            </a:r>
            <a:r>
              <a:rPr lang="nl-NL" altLang="nl-NL" sz="2000" dirty="0" err="1"/>
              <a:t>Lukashenko</a:t>
            </a:r>
            <a:r>
              <a:rPr lang="nl-NL" altLang="nl-NL" sz="2000" dirty="0"/>
              <a:t>, president of Belarus.</a:t>
            </a:r>
            <a:endParaRPr lang="en-US" altLang="nl-NL" sz="2000" dirty="0"/>
          </a:p>
          <a:p>
            <a:r>
              <a:rPr lang="en-US" altLang="nl-NL" sz="2000" b="1" dirty="0"/>
              <a:t>c. </a:t>
            </a:r>
            <a:r>
              <a:rPr lang="nl-NL" altLang="nl-NL" sz="2000" dirty="0"/>
              <a:t>Viktor </a:t>
            </a:r>
            <a:r>
              <a:rPr lang="nl-NL" altLang="nl-NL" sz="2000" dirty="0" err="1"/>
              <a:t>Yanukovich</a:t>
            </a:r>
            <a:r>
              <a:rPr lang="nl-NL" altLang="nl-NL" sz="2000" dirty="0"/>
              <a:t>, </a:t>
            </a:r>
            <a:r>
              <a:rPr lang="nl-NL" altLang="nl-NL" sz="2000" dirty="0" err="1"/>
              <a:t>then</a:t>
            </a:r>
            <a:r>
              <a:rPr lang="nl-NL" altLang="nl-NL" sz="2000" dirty="0"/>
              <a:t> president of Ukraine.</a:t>
            </a:r>
            <a:endParaRPr lang="en-US" altLang="nl-NL" sz="2000" dirty="0"/>
          </a:p>
        </p:txBody>
      </p:sp>
      <p:pic>
        <p:nvPicPr>
          <p:cNvPr id="94217" name="Picture 10" descr="Logo PubQuiz_RGB.ps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7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595313"/>
            <a:ext cx="84931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9" name="Shape 573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6260" name="Shape 574"/>
          <p:cNvSpPr txBox="1">
            <a:spLocks noChangeArrowheads="1"/>
          </p:cNvSpPr>
          <p:nvPr/>
        </p:nvSpPr>
        <p:spPr bwMode="auto">
          <a:xfrm>
            <a:off x="611561" y="1649413"/>
            <a:ext cx="208877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buClr>
                <a:srgbClr val="FFFF00"/>
              </a:buClr>
              <a:buSzPct val="25000"/>
              <a:buFont typeface="Arial" charset="0"/>
              <a:buNone/>
            </a:pPr>
            <a:r>
              <a:rPr lang="en-US" altLang="nl-NL" sz="2500" dirty="0">
                <a:solidFill>
                  <a:srgbClr val="FFFF00"/>
                </a:solidFill>
              </a:rPr>
              <a:t> QUESTION</a:t>
            </a:r>
            <a:r>
              <a:rPr lang="en-US" altLang="nl-NL" sz="2500" dirty="0"/>
              <a:t> </a:t>
            </a:r>
            <a:r>
              <a:rPr lang="en-US" altLang="nl-NL" sz="2500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96262" name="Shape 576"/>
          <p:cNvSpPr txBox="1">
            <a:spLocks noChangeArrowheads="1"/>
          </p:cNvSpPr>
          <p:nvPr/>
        </p:nvSpPr>
        <p:spPr bwMode="auto">
          <a:xfrm>
            <a:off x="2905125" y="2249488"/>
            <a:ext cx="54006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400" b="1" i="1" dirty="0"/>
              <a:t>Homosexuality is banned by law in many countries. How many?</a:t>
            </a:r>
          </a:p>
        </p:txBody>
      </p:sp>
      <p:sp>
        <p:nvSpPr>
          <p:cNvPr id="96263" name="Shape 577"/>
          <p:cNvSpPr>
            <a:spLocks noChangeArrowheads="1"/>
          </p:cNvSpPr>
          <p:nvPr/>
        </p:nvSpPr>
        <p:spPr bwMode="auto">
          <a:xfrm>
            <a:off x="808038" y="3667125"/>
            <a:ext cx="7391400" cy="381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6267" name="Shape 581"/>
          <p:cNvSpPr txBox="1">
            <a:spLocks noChangeArrowheads="1"/>
          </p:cNvSpPr>
          <p:nvPr/>
        </p:nvSpPr>
        <p:spPr bwMode="auto">
          <a:xfrm>
            <a:off x="1500188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96268" name="Shape 582"/>
          <p:cNvSpPr txBox="1">
            <a:spLocks noChangeArrowheads="1"/>
          </p:cNvSpPr>
          <p:nvPr/>
        </p:nvSpPr>
        <p:spPr bwMode="auto">
          <a:xfrm>
            <a:off x="1504950" y="5027613"/>
            <a:ext cx="2202954" cy="120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a. </a:t>
            </a:r>
            <a:r>
              <a:rPr lang="en-US" altLang="nl-NL" sz="1800" dirty="0"/>
              <a:t> </a:t>
            </a:r>
            <a:br>
              <a:rPr lang="en-US" altLang="nl-NL" sz="1800" dirty="0"/>
            </a:br>
            <a:br>
              <a:rPr lang="en-US" altLang="nl-NL" sz="1200" dirty="0"/>
            </a:br>
            <a:r>
              <a:rPr lang="en-US" altLang="nl-NL" sz="2000" dirty="0"/>
              <a:t>About 25 countries</a:t>
            </a:r>
          </a:p>
        </p:txBody>
      </p:sp>
      <p:sp>
        <p:nvSpPr>
          <p:cNvPr id="96269" name="Shape 583"/>
          <p:cNvSpPr txBox="1">
            <a:spLocks noChangeArrowheads="1"/>
          </p:cNvSpPr>
          <p:nvPr/>
        </p:nvSpPr>
        <p:spPr bwMode="auto">
          <a:xfrm>
            <a:off x="3582988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96270" name="Shape 584"/>
          <p:cNvSpPr txBox="1">
            <a:spLocks noChangeArrowheads="1"/>
          </p:cNvSpPr>
          <p:nvPr/>
        </p:nvSpPr>
        <p:spPr bwMode="auto">
          <a:xfrm>
            <a:off x="5664200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96271" name="Shape 585"/>
          <p:cNvSpPr txBox="1">
            <a:spLocks noChangeArrowheads="1"/>
          </p:cNvSpPr>
          <p:nvPr/>
        </p:nvSpPr>
        <p:spPr bwMode="auto">
          <a:xfrm>
            <a:off x="3491880" y="4997450"/>
            <a:ext cx="2440608" cy="12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 b. </a:t>
            </a:r>
            <a:br>
              <a:rPr lang="en-US" altLang="nl-NL" sz="2000" b="1" dirty="0"/>
            </a:br>
            <a:br>
              <a:rPr lang="en-US" altLang="nl-NL" sz="1200" b="1" dirty="0"/>
            </a:br>
            <a:r>
              <a:rPr lang="en-US" altLang="nl-NL" sz="2000" dirty="0"/>
              <a:t>About 75 </a:t>
            </a:r>
          </a:p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dirty="0"/>
              <a:t>countries</a:t>
            </a:r>
          </a:p>
        </p:txBody>
      </p:sp>
      <p:sp>
        <p:nvSpPr>
          <p:cNvPr id="96272" name="Shape 586"/>
          <p:cNvSpPr txBox="1">
            <a:spLocks noChangeArrowheads="1"/>
          </p:cNvSpPr>
          <p:nvPr/>
        </p:nvSpPr>
        <p:spPr bwMode="auto">
          <a:xfrm>
            <a:off x="5664200" y="4987925"/>
            <a:ext cx="2795588" cy="1105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c. </a:t>
            </a:r>
            <a:r>
              <a:rPr lang="en-US" altLang="nl-NL" sz="1200" b="1" dirty="0"/>
              <a:t> </a:t>
            </a:r>
            <a:br>
              <a:rPr lang="en-US" altLang="nl-NL" sz="1200" b="1" dirty="0"/>
            </a:br>
            <a:br>
              <a:rPr lang="en-US" altLang="nl-NL" sz="1200" b="1" dirty="0"/>
            </a:br>
            <a:r>
              <a:rPr lang="en-US" altLang="nl-NL" sz="2000" dirty="0"/>
              <a:t>No less than 50 countries</a:t>
            </a:r>
          </a:p>
        </p:txBody>
      </p:sp>
      <p:pic>
        <p:nvPicPr>
          <p:cNvPr id="96274" name="Picture 10" descr="Logo PubQuiz_RGB.ps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Gelijkbenige driehoek 1"/>
          <p:cNvSpPr/>
          <p:nvPr/>
        </p:nvSpPr>
        <p:spPr>
          <a:xfrm>
            <a:off x="1979712" y="3987800"/>
            <a:ext cx="1224136" cy="1409700"/>
          </a:xfrm>
          <a:prstGeom prst="triangle">
            <a:avLst/>
          </a:prstGeom>
          <a:solidFill>
            <a:srgbClr val="FF00FF"/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Gelijkbenige driehoek 18"/>
          <p:cNvSpPr/>
          <p:nvPr/>
        </p:nvSpPr>
        <p:spPr>
          <a:xfrm>
            <a:off x="4067944" y="3987800"/>
            <a:ext cx="1224136" cy="1409700"/>
          </a:xfrm>
          <a:prstGeom prst="triangle">
            <a:avLst/>
          </a:prstGeom>
          <a:solidFill>
            <a:srgbClr val="FF00FF"/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Gelijkbenige driehoek 19"/>
          <p:cNvSpPr/>
          <p:nvPr/>
        </p:nvSpPr>
        <p:spPr>
          <a:xfrm>
            <a:off x="6156176" y="3987800"/>
            <a:ext cx="1224136" cy="1409700"/>
          </a:xfrm>
          <a:prstGeom prst="triangle">
            <a:avLst/>
          </a:prstGeom>
          <a:solidFill>
            <a:srgbClr val="FF00FF"/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2267744" y="4581128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25</a:t>
            </a:r>
            <a:endParaRPr lang="nl-NL" sz="4800" b="1" dirty="0">
              <a:solidFill>
                <a:schemeClr val="accent6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4352454" y="4623653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75</a:t>
            </a:r>
            <a:endParaRPr lang="nl-NL" sz="48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6300192" y="4644628"/>
            <a:ext cx="972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150</a:t>
            </a:r>
            <a:endParaRPr lang="nl-NL" sz="4800" b="1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550" y="1173162"/>
            <a:ext cx="8139906" cy="4704109"/>
          </a:xfrm>
          <a:prstGeom prst="rect">
            <a:avLst/>
          </a:prstGeom>
        </p:spPr>
      </p:pic>
      <p:sp>
        <p:nvSpPr>
          <p:cNvPr id="249859" name="Shape 595"/>
          <p:cNvSpPr>
            <a:spLocks noChangeArrowheads="1"/>
          </p:cNvSpPr>
          <p:nvPr/>
        </p:nvSpPr>
        <p:spPr bwMode="auto">
          <a:xfrm>
            <a:off x="8332788" y="874713"/>
            <a:ext cx="639762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49860" name="Shape 596"/>
          <p:cNvSpPr>
            <a:spLocks noChangeArrowheads="1"/>
          </p:cNvSpPr>
          <p:nvPr/>
        </p:nvSpPr>
        <p:spPr bwMode="auto">
          <a:xfrm>
            <a:off x="168275" y="874713"/>
            <a:ext cx="639763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49861" name="Shape 597"/>
          <p:cNvSpPr>
            <a:spLocks noChangeArrowheads="1"/>
          </p:cNvSpPr>
          <p:nvPr/>
        </p:nvSpPr>
        <p:spPr bwMode="auto">
          <a:xfrm>
            <a:off x="8332788" y="5591175"/>
            <a:ext cx="639762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49862" name="Shape 598"/>
          <p:cNvSpPr>
            <a:spLocks noChangeArrowheads="1"/>
          </p:cNvSpPr>
          <p:nvPr/>
        </p:nvSpPr>
        <p:spPr bwMode="auto">
          <a:xfrm>
            <a:off x="168275" y="5591175"/>
            <a:ext cx="639763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pic>
        <p:nvPicPr>
          <p:cNvPr id="249867" name="Picture 10" descr="Logo PubQuiz_RGB.ps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hape 73"/>
          <p:cNvSpPr>
            <a:spLocks noChangeArrowheads="1"/>
          </p:cNvSpPr>
          <p:nvPr/>
        </p:nvSpPr>
        <p:spPr bwMode="auto">
          <a:xfrm>
            <a:off x="611560" y="1124744"/>
            <a:ext cx="2736304" cy="187220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dirty="0"/>
          </a:p>
        </p:txBody>
      </p:sp>
      <p:sp>
        <p:nvSpPr>
          <p:cNvPr id="14" name="Shape 74"/>
          <p:cNvSpPr txBox="1">
            <a:spLocks noChangeArrowheads="1"/>
          </p:cNvSpPr>
          <p:nvPr/>
        </p:nvSpPr>
        <p:spPr bwMode="auto">
          <a:xfrm>
            <a:off x="798513" y="1649413"/>
            <a:ext cx="2261319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FFFF00"/>
              </a:buClr>
              <a:buSzPct val="25000"/>
              <a:buFont typeface="Arial" charset="0"/>
              <a:buNone/>
            </a:pPr>
            <a:r>
              <a:rPr lang="en-US" altLang="nl-NL" sz="2500" dirty="0">
                <a:solidFill>
                  <a:srgbClr val="FFFF00"/>
                </a:solidFill>
              </a:rPr>
              <a:t> QUESTION</a:t>
            </a:r>
            <a:r>
              <a:rPr lang="en-US" altLang="nl-NL" sz="2500" dirty="0"/>
              <a:t> </a:t>
            </a:r>
            <a:r>
              <a:rPr lang="en-US" altLang="nl-NL" sz="2500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7" name="Shape 603"/>
          <p:cNvSpPr txBox="1">
            <a:spLocks noChangeArrowheads="1"/>
          </p:cNvSpPr>
          <p:nvPr/>
        </p:nvSpPr>
        <p:spPr bwMode="auto">
          <a:xfrm>
            <a:off x="3851920" y="1916832"/>
            <a:ext cx="35814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nl-NL" altLang="nl-NL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nl-NL" altLang="nl-NL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</a:t>
            </a:r>
            <a:r>
              <a:rPr lang="nl-NL" altLang="nl-NL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</a:t>
            </a:r>
            <a:r>
              <a:rPr lang="nl-NL" altLang="nl-NL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altLang="nl-NL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762" y="1116806"/>
            <a:ext cx="8139907" cy="4768056"/>
          </a:xfrm>
          <a:prstGeom prst="rect">
            <a:avLst/>
          </a:prstGeom>
        </p:spPr>
      </p:pic>
      <p:sp>
        <p:nvSpPr>
          <p:cNvPr id="100355" name="Shape 595"/>
          <p:cNvSpPr>
            <a:spLocks noChangeArrowheads="1"/>
          </p:cNvSpPr>
          <p:nvPr/>
        </p:nvSpPr>
        <p:spPr bwMode="auto">
          <a:xfrm>
            <a:off x="8332788" y="874713"/>
            <a:ext cx="639762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100356" name="Shape 596"/>
          <p:cNvSpPr>
            <a:spLocks noChangeArrowheads="1"/>
          </p:cNvSpPr>
          <p:nvPr/>
        </p:nvSpPr>
        <p:spPr bwMode="auto">
          <a:xfrm>
            <a:off x="168275" y="874713"/>
            <a:ext cx="639763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100357" name="Shape 597"/>
          <p:cNvSpPr>
            <a:spLocks noChangeArrowheads="1"/>
          </p:cNvSpPr>
          <p:nvPr/>
        </p:nvSpPr>
        <p:spPr bwMode="auto">
          <a:xfrm>
            <a:off x="8332788" y="5591175"/>
            <a:ext cx="639762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100358" name="Shape 598"/>
          <p:cNvSpPr>
            <a:spLocks noChangeArrowheads="1"/>
          </p:cNvSpPr>
          <p:nvPr/>
        </p:nvSpPr>
        <p:spPr bwMode="auto">
          <a:xfrm>
            <a:off x="168275" y="5591175"/>
            <a:ext cx="639763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100363" name="Shape 603"/>
          <p:cNvSpPr txBox="1">
            <a:spLocks noChangeArrowheads="1"/>
          </p:cNvSpPr>
          <p:nvPr/>
        </p:nvSpPr>
        <p:spPr bwMode="auto">
          <a:xfrm>
            <a:off x="2817440" y="1916832"/>
            <a:ext cx="5715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how many European countries capital punishment is still applied?</a:t>
            </a:r>
          </a:p>
        </p:txBody>
      </p:sp>
      <p:pic>
        <p:nvPicPr>
          <p:cNvPr id="100364" name="Picture 10" descr="Logo PubQuiz_RGB.ps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hape 73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5" name="Shape 74"/>
          <p:cNvSpPr txBox="1">
            <a:spLocks noChangeArrowheads="1"/>
          </p:cNvSpPr>
          <p:nvPr/>
        </p:nvSpPr>
        <p:spPr bwMode="auto">
          <a:xfrm>
            <a:off x="798513" y="1649412"/>
            <a:ext cx="1901279" cy="91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buClr>
                <a:srgbClr val="FFFF00"/>
              </a:buClr>
              <a:buSzPct val="25000"/>
              <a:buFont typeface="Arial" charset="0"/>
              <a:buNone/>
            </a:pPr>
            <a:r>
              <a:rPr lang="en-US" altLang="nl-NL" sz="2500" dirty="0">
                <a:solidFill>
                  <a:srgbClr val="FFFF00"/>
                </a:solidFill>
              </a:rPr>
              <a:t>QUESTION </a:t>
            </a:r>
            <a:r>
              <a:rPr lang="en-US" altLang="nl-NL" sz="2500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2" name="Shape 615"/>
          <p:cNvSpPr txBox="1">
            <a:spLocks noChangeArrowheads="1"/>
          </p:cNvSpPr>
          <p:nvPr/>
        </p:nvSpPr>
        <p:spPr bwMode="auto">
          <a:xfrm>
            <a:off x="2834952" y="3501008"/>
            <a:ext cx="49054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/>
              <a:t>a.</a:t>
            </a:r>
            <a:r>
              <a:rPr lang="en-US" altLang="nl-NL" sz="2000" dirty="0"/>
              <a:t> 10 countries.</a:t>
            </a:r>
          </a:p>
          <a:p>
            <a:pPr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/>
              <a:t>b.</a:t>
            </a:r>
            <a:r>
              <a:rPr lang="en-US" altLang="nl-NL" sz="2000" dirty="0"/>
              <a:t> 1 country.</a:t>
            </a:r>
          </a:p>
          <a:p>
            <a:r>
              <a:rPr lang="en-US" altLang="nl-NL" sz="2000" b="1" dirty="0"/>
              <a:t>c. </a:t>
            </a:r>
            <a:r>
              <a:rPr lang="nl-NL" altLang="nl-NL" sz="2000" dirty="0" err="1"/>
              <a:t>Nowhere</a:t>
            </a:r>
            <a:r>
              <a:rPr lang="nl-NL" altLang="nl-NL" sz="2000" dirty="0"/>
              <a:t>.</a:t>
            </a:r>
            <a:endParaRPr lang="en-US" altLang="nl-NL" sz="2000" dirty="0"/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595313"/>
            <a:ext cx="84931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3" name="Shape 573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02404" name="Shape 574"/>
          <p:cNvSpPr txBox="1">
            <a:spLocks noChangeArrowheads="1"/>
          </p:cNvSpPr>
          <p:nvPr/>
        </p:nvSpPr>
        <p:spPr bwMode="auto">
          <a:xfrm>
            <a:off x="683568" y="1649412"/>
            <a:ext cx="2016771" cy="7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buClr>
                <a:srgbClr val="FFFF00"/>
              </a:buClr>
              <a:buSzPct val="25000"/>
              <a:buFont typeface="Arial" charset="0"/>
              <a:buNone/>
            </a:pPr>
            <a:r>
              <a:rPr lang="en-US" altLang="nl-NL" sz="2500" dirty="0">
                <a:solidFill>
                  <a:srgbClr val="FFFF00"/>
                </a:solidFill>
              </a:rPr>
              <a:t> QUESTION</a:t>
            </a:r>
            <a:r>
              <a:rPr lang="en-US" altLang="nl-NL" sz="2500" dirty="0"/>
              <a:t> </a:t>
            </a:r>
            <a:r>
              <a:rPr lang="en-US" altLang="nl-NL" sz="2500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02406" name="Shape 576"/>
          <p:cNvSpPr txBox="1">
            <a:spLocks noChangeArrowheads="1"/>
          </p:cNvSpPr>
          <p:nvPr/>
        </p:nvSpPr>
        <p:spPr bwMode="auto">
          <a:xfrm>
            <a:off x="2905125" y="2249488"/>
            <a:ext cx="519526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400" b="1" i="1" dirty="0"/>
              <a:t>What  country has the highest execution rate, considering the size of its population?</a:t>
            </a:r>
          </a:p>
        </p:txBody>
      </p:sp>
      <p:sp>
        <p:nvSpPr>
          <p:cNvPr id="102407" name="Shape 577"/>
          <p:cNvSpPr>
            <a:spLocks noChangeArrowheads="1"/>
          </p:cNvSpPr>
          <p:nvPr/>
        </p:nvSpPr>
        <p:spPr bwMode="auto">
          <a:xfrm>
            <a:off x="808038" y="3667125"/>
            <a:ext cx="7391400" cy="381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102418" name="Picture 10" descr="Logo PubQuiz_RGB.ps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188" y="3999840"/>
            <a:ext cx="2007158" cy="1428667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0331" y="3987800"/>
            <a:ext cx="2029688" cy="146685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4920" y="4008814"/>
            <a:ext cx="1981200" cy="1397660"/>
          </a:xfrm>
          <a:prstGeom prst="rect">
            <a:avLst/>
          </a:prstGeom>
        </p:spPr>
      </p:pic>
      <p:sp>
        <p:nvSpPr>
          <p:cNvPr id="102411" name="Shape 581"/>
          <p:cNvSpPr txBox="1">
            <a:spLocks noChangeArrowheads="1"/>
          </p:cNvSpPr>
          <p:nvPr/>
        </p:nvSpPr>
        <p:spPr bwMode="auto">
          <a:xfrm>
            <a:off x="1500188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1" name="Shape 582"/>
          <p:cNvSpPr txBox="1">
            <a:spLocks noChangeArrowheads="1"/>
          </p:cNvSpPr>
          <p:nvPr/>
        </p:nvSpPr>
        <p:spPr bwMode="auto">
          <a:xfrm>
            <a:off x="1504950" y="5027613"/>
            <a:ext cx="20780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a. </a:t>
            </a:r>
            <a:r>
              <a:rPr lang="en-US" altLang="nl-NL" sz="1800" dirty="0"/>
              <a:t> </a:t>
            </a:r>
            <a:br>
              <a:rPr lang="en-US" altLang="nl-NL" sz="1800" dirty="0"/>
            </a:br>
            <a:br>
              <a:rPr lang="en-US" altLang="nl-NL" sz="1200" dirty="0"/>
            </a:br>
            <a:r>
              <a:rPr lang="en-US" altLang="nl-NL" sz="2000" dirty="0"/>
              <a:t>Indonesia</a:t>
            </a:r>
          </a:p>
        </p:txBody>
      </p:sp>
      <p:sp>
        <p:nvSpPr>
          <p:cNvPr id="102413" name="Shape 583"/>
          <p:cNvSpPr txBox="1">
            <a:spLocks noChangeArrowheads="1"/>
          </p:cNvSpPr>
          <p:nvPr/>
        </p:nvSpPr>
        <p:spPr bwMode="auto">
          <a:xfrm>
            <a:off x="3582988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2" name="Shape 585"/>
          <p:cNvSpPr txBox="1">
            <a:spLocks noChangeArrowheads="1"/>
          </p:cNvSpPr>
          <p:nvPr/>
        </p:nvSpPr>
        <p:spPr bwMode="auto">
          <a:xfrm>
            <a:off x="3492500" y="4997450"/>
            <a:ext cx="2097519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 b. </a:t>
            </a:r>
            <a:br>
              <a:rPr lang="en-US" altLang="nl-NL" sz="2000" b="1" dirty="0"/>
            </a:br>
            <a:br>
              <a:rPr lang="en-US" altLang="nl-NL" sz="1200" b="1" dirty="0"/>
            </a:br>
            <a:r>
              <a:rPr lang="en-US" altLang="nl-NL" sz="2000" dirty="0"/>
              <a:t>Singapore</a:t>
            </a:r>
          </a:p>
        </p:txBody>
      </p:sp>
      <p:sp>
        <p:nvSpPr>
          <p:cNvPr id="102414" name="Shape 584"/>
          <p:cNvSpPr txBox="1">
            <a:spLocks noChangeArrowheads="1"/>
          </p:cNvSpPr>
          <p:nvPr/>
        </p:nvSpPr>
        <p:spPr bwMode="auto">
          <a:xfrm>
            <a:off x="5664200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3" name="Shape 586"/>
          <p:cNvSpPr txBox="1">
            <a:spLocks noChangeArrowheads="1"/>
          </p:cNvSpPr>
          <p:nvPr/>
        </p:nvSpPr>
        <p:spPr bwMode="auto">
          <a:xfrm>
            <a:off x="5664200" y="4987925"/>
            <a:ext cx="27955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c. </a:t>
            </a:r>
            <a:r>
              <a:rPr lang="en-US" altLang="nl-NL" sz="1200" b="1" dirty="0"/>
              <a:t> </a:t>
            </a:r>
            <a:br>
              <a:rPr lang="en-US" altLang="nl-NL" sz="1200" b="1" dirty="0"/>
            </a:br>
            <a:br>
              <a:rPr lang="en-US" altLang="nl-NL" sz="1200" b="1" dirty="0"/>
            </a:br>
            <a:r>
              <a:rPr lang="en-US" altLang="nl-NL" sz="2000" dirty="0"/>
              <a:t>Cuba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595313"/>
            <a:ext cx="84931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5" name="Shape 610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36196" name="Shape 611"/>
          <p:cNvSpPr txBox="1">
            <a:spLocks noChangeArrowheads="1"/>
          </p:cNvSpPr>
          <p:nvPr/>
        </p:nvSpPr>
        <p:spPr bwMode="auto">
          <a:xfrm>
            <a:off x="541339" y="1649413"/>
            <a:ext cx="21590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buClr>
                <a:srgbClr val="FFFF00"/>
              </a:buClr>
              <a:buSzPct val="25000"/>
              <a:buFont typeface="Arial" charset="0"/>
              <a:buNone/>
            </a:pPr>
            <a:r>
              <a:rPr lang="en-US" altLang="nl-NL" sz="2500" dirty="0">
                <a:solidFill>
                  <a:srgbClr val="FFFF00"/>
                </a:solidFill>
              </a:rPr>
              <a:t> QUESTION</a:t>
            </a:r>
            <a:r>
              <a:rPr lang="en-US" altLang="nl-NL" sz="2500" dirty="0"/>
              <a:t> </a:t>
            </a:r>
            <a:r>
              <a:rPr lang="en-US" altLang="nl-NL" sz="2500" dirty="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136197" name="Shape 613"/>
          <p:cNvSpPr txBox="1">
            <a:spLocks noChangeArrowheads="1"/>
          </p:cNvSpPr>
          <p:nvPr/>
        </p:nvSpPr>
        <p:spPr bwMode="auto">
          <a:xfrm>
            <a:off x="2905125" y="2249488"/>
            <a:ext cx="5910263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SzPct val="25000"/>
            </a:pPr>
            <a:r>
              <a:rPr lang="en-US" altLang="nl-NL" sz="2400" b="1" i="1" dirty="0"/>
              <a:t>What military dictatorship most recently won the World Cup</a:t>
            </a:r>
            <a:r>
              <a:rPr lang="nl-NL" altLang="nl-NL" sz="2400" b="1" i="1" dirty="0"/>
              <a:t>?</a:t>
            </a:r>
            <a:endParaRPr lang="en-US" altLang="nl-NL" sz="2400" b="1" i="1" dirty="0"/>
          </a:p>
        </p:txBody>
      </p:sp>
      <p:sp>
        <p:nvSpPr>
          <p:cNvPr id="136198" name="Shape 614"/>
          <p:cNvSpPr>
            <a:spLocks noChangeArrowheads="1"/>
          </p:cNvSpPr>
          <p:nvPr/>
        </p:nvSpPr>
        <p:spPr bwMode="auto">
          <a:xfrm>
            <a:off x="808038" y="3667125"/>
            <a:ext cx="7391400" cy="381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36199" name="Shape 615"/>
          <p:cNvSpPr txBox="1">
            <a:spLocks noChangeArrowheads="1"/>
          </p:cNvSpPr>
          <p:nvPr/>
        </p:nvSpPr>
        <p:spPr bwMode="auto">
          <a:xfrm>
            <a:off x="1676400" y="3946525"/>
            <a:ext cx="692785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/>
              <a:t>a.</a:t>
            </a:r>
            <a:r>
              <a:rPr lang="en-US" altLang="nl-NL" sz="2000" dirty="0"/>
              <a:t> </a:t>
            </a:r>
            <a:r>
              <a:rPr lang="nl-NL" altLang="nl-NL" sz="2000" dirty="0" err="1"/>
              <a:t>Brazil</a:t>
            </a:r>
            <a:r>
              <a:rPr lang="nl-NL" altLang="nl-NL" sz="2000" dirty="0"/>
              <a:t> at the time of the military junta.</a:t>
            </a:r>
            <a:endParaRPr lang="en-US" altLang="nl-NL" sz="2000" dirty="0"/>
          </a:p>
          <a:p>
            <a:pPr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/>
              <a:t>b.</a:t>
            </a:r>
            <a:r>
              <a:rPr lang="en-US" altLang="nl-NL" sz="2000" dirty="0"/>
              <a:t> </a:t>
            </a:r>
            <a:r>
              <a:rPr lang="nl-NL" altLang="nl-NL" sz="2000" dirty="0" err="1"/>
              <a:t>Argentina</a:t>
            </a:r>
            <a:r>
              <a:rPr lang="nl-NL" altLang="nl-NL" sz="2000" dirty="0"/>
              <a:t> at the time of president </a:t>
            </a:r>
            <a:r>
              <a:rPr lang="nl-NL" altLang="nl-NL" sz="2000" dirty="0" err="1"/>
              <a:t>Videla</a:t>
            </a:r>
            <a:r>
              <a:rPr lang="nl-NL" altLang="nl-NL" sz="2000" dirty="0"/>
              <a:t>.</a:t>
            </a:r>
            <a:endParaRPr lang="en-US" altLang="nl-NL" sz="2000" dirty="0"/>
          </a:p>
          <a:p>
            <a:r>
              <a:rPr lang="en-US" altLang="nl-NL" sz="2000" b="1" dirty="0"/>
              <a:t>c. </a:t>
            </a:r>
            <a:r>
              <a:rPr lang="nl-NL" altLang="nl-NL" sz="2000" dirty="0" err="1"/>
              <a:t>Chile</a:t>
            </a:r>
            <a:r>
              <a:rPr lang="nl-NL" altLang="nl-NL" sz="2000" dirty="0"/>
              <a:t> at the time of president </a:t>
            </a:r>
            <a:r>
              <a:rPr lang="nl-NL" altLang="nl-NL" sz="2000" dirty="0" err="1"/>
              <a:t>Pinochet</a:t>
            </a:r>
            <a:r>
              <a:rPr lang="nl-NL" altLang="nl-NL" sz="2000" dirty="0"/>
              <a:t>.</a:t>
            </a:r>
            <a:endParaRPr lang="en-US" altLang="nl-NL" sz="2000" dirty="0"/>
          </a:p>
        </p:txBody>
      </p:sp>
      <p:pic>
        <p:nvPicPr>
          <p:cNvPr id="136200" name="Picture 10" descr="Logo PubQuiz_RGB.ps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hape 517"/>
          <p:cNvSpPr>
            <a:spLocks noChangeArrowheads="1"/>
          </p:cNvSpPr>
          <p:nvPr/>
        </p:nvSpPr>
        <p:spPr bwMode="auto">
          <a:xfrm>
            <a:off x="508000" y="1166813"/>
            <a:ext cx="8143875" cy="47180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44387" name="Shape 518"/>
          <p:cNvSpPr>
            <a:spLocks noChangeArrowheads="1"/>
          </p:cNvSpPr>
          <p:nvPr/>
        </p:nvSpPr>
        <p:spPr bwMode="auto">
          <a:xfrm>
            <a:off x="8332788" y="874713"/>
            <a:ext cx="639762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144388" name="Shape 519"/>
          <p:cNvSpPr>
            <a:spLocks noChangeArrowheads="1"/>
          </p:cNvSpPr>
          <p:nvPr/>
        </p:nvSpPr>
        <p:spPr bwMode="auto">
          <a:xfrm>
            <a:off x="168275" y="874713"/>
            <a:ext cx="639763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144389" name="Shape 520"/>
          <p:cNvSpPr>
            <a:spLocks noChangeArrowheads="1"/>
          </p:cNvSpPr>
          <p:nvPr/>
        </p:nvSpPr>
        <p:spPr bwMode="auto">
          <a:xfrm>
            <a:off x="8332788" y="5591175"/>
            <a:ext cx="639762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144390" name="Shape 521"/>
          <p:cNvSpPr>
            <a:spLocks noChangeArrowheads="1"/>
          </p:cNvSpPr>
          <p:nvPr/>
        </p:nvSpPr>
        <p:spPr bwMode="auto">
          <a:xfrm>
            <a:off x="168275" y="5591175"/>
            <a:ext cx="639763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144391" name="Shape 522"/>
          <p:cNvSpPr>
            <a:spLocks noChangeArrowheads="1"/>
          </p:cNvSpPr>
          <p:nvPr/>
        </p:nvSpPr>
        <p:spPr bwMode="auto">
          <a:xfrm>
            <a:off x="2195513" y="2205038"/>
            <a:ext cx="5451475" cy="19716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144392" name="Shape 523"/>
          <p:cNvSpPr txBox="1">
            <a:spLocks noChangeArrowheads="1"/>
          </p:cNvSpPr>
          <p:nvPr/>
        </p:nvSpPr>
        <p:spPr bwMode="auto">
          <a:xfrm>
            <a:off x="2222500" y="2801938"/>
            <a:ext cx="518953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3200" b="1" i="1" dirty="0"/>
              <a:t>Human rights awards</a:t>
            </a:r>
          </a:p>
        </p:txBody>
      </p:sp>
      <p:pic>
        <p:nvPicPr>
          <p:cNvPr id="144394" name="Picture 10" descr="Logo PubQuiz_RGB.ps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595313"/>
            <a:ext cx="84931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7" name="Shape 573"/>
          <p:cNvSpPr>
            <a:spLocks noChangeArrowheads="1"/>
          </p:cNvSpPr>
          <p:nvPr/>
        </p:nvSpPr>
        <p:spPr bwMode="auto">
          <a:xfrm>
            <a:off x="328613" y="1138238"/>
            <a:ext cx="2371725" cy="14986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64868" name="Shape 574"/>
          <p:cNvSpPr txBox="1">
            <a:spLocks noChangeArrowheads="1"/>
          </p:cNvSpPr>
          <p:nvPr/>
        </p:nvSpPr>
        <p:spPr bwMode="auto">
          <a:xfrm>
            <a:off x="539553" y="1649413"/>
            <a:ext cx="2160786" cy="91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buClr>
                <a:srgbClr val="FFFF00"/>
              </a:buClr>
              <a:buSzPct val="25000"/>
              <a:buFont typeface="Arial" charset="0"/>
              <a:buNone/>
            </a:pPr>
            <a:r>
              <a:rPr lang="en-US" altLang="nl-NL" sz="2500" dirty="0">
                <a:solidFill>
                  <a:srgbClr val="FFFF00"/>
                </a:solidFill>
              </a:rPr>
              <a:t> QUESTION</a:t>
            </a:r>
            <a:r>
              <a:rPr lang="en-US" altLang="nl-NL" sz="2500" dirty="0"/>
              <a:t> </a:t>
            </a:r>
            <a:r>
              <a:rPr lang="en-US" altLang="nl-NL" sz="2500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64869" name="Shape 576"/>
          <p:cNvSpPr txBox="1">
            <a:spLocks noChangeArrowheads="1"/>
          </p:cNvSpPr>
          <p:nvPr/>
        </p:nvSpPr>
        <p:spPr bwMode="auto">
          <a:xfrm>
            <a:off x="2905125" y="2249488"/>
            <a:ext cx="54768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400" b="1" i="1" dirty="0"/>
              <a:t>What human rights prize is awarded by the Dutch Ministry of Foreign Affairs?</a:t>
            </a:r>
          </a:p>
        </p:txBody>
      </p:sp>
      <p:sp>
        <p:nvSpPr>
          <p:cNvPr id="164870" name="Shape 577"/>
          <p:cNvSpPr>
            <a:spLocks noChangeArrowheads="1"/>
          </p:cNvSpPr>
          <p:nvPr/>
        </p:nvSpPr>
        <p:spPr bwMode="auto">
          <a:xfrm>
            <a:off x="808038" y="3667125"/>
            <a:ext cx="7391400" cy="381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164881" name="Picture 10" descr="Logo PubQuiz_RGB.ps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188" y="3985294"/>
            <a:ext cx="1985962" cy="1409699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7750" y="3976562"/>
            <a:ext cx="1981200" cy="1418431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4200" y="3980104"/>
            <a:ext cx="1981200" cy="1414889"/>
          </a:xfrm>
          <a:prstGeom prst="rect">
            <a:avLst/>
          </a:prstGeom>
        </p:spPr>
      </p:pic>
      <p:sp>
        <p:nvSpPr>
          <p:cNvPr id="164874" name="Shape 581"/>
          <p:cNvSpPr txBox="1">
            <a:spLocks noChangeArrowheads="1"/>
          </p:cNvSpPr>
          <p:nvPr/>
        </p:nvSpPr>
        <p:spPr bwMode="auto">
          <a:xfrm>
            <a:off x="1500188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1" name="Shape 582"/>
          <p:cNvSpPr txBox="1">
            <a:spLocks noChangeArrowheads="1"/>
          </p:cNvSpPr>
          <p:nvPr/>
        </p:nvSpPr>
        <p:spPr bwMode="auto">
          <a:xfrm>
            <a:off x="1518984" y="5027613"/>
            <a:ext cx="1973516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a.</a:t>
            </a:r>
            <a:br>
              <a:rPr lang="en-US" altLang="nl-NL" sz="1800" dirty="0"/>
            </a:br>
            <a:br>
              <a:rPr lang="en-US" altLang="nl-NL" sz="1200" dirty="0"/>
            </a:br>
            <a:r>
              <a:rPr lang="en-US" altLang="nl-NL" sz="2000" dirty="0"/>
              <a:t>Human Rights</a:t>
            </a:r>
            <a:br>
              <a:rPr lang="en-US" altLang="nl-NL" sz="2000" dirty="0"/>
            </a:br>
            <a:r>
              <a:rPr lang="en-US" altLang="nl-NL" sz="2000" dirty="0"/>
              <a:t>Tulip</a:t>
            </a:r>
          </a:p>
        </p:txBody>
      </p:sp>
      <p:sp>
        <p:nvSpPr>
          <p:cNvPr id="164877" name="Shape 584"/>
          <p:cNvSpPr txBox="1">
            <a:spLocks noChangeArrowheads="1"/>
          </p:cNvSpPr>
          <p:nvPr/>
        </p:nvSpPr>
        <p:spPr bwMode="auto">
          <a:xfrm>
            <a:off x="5664200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2" name="Shape 586"/>
          <p:cNvSpPr txBox="1">
            <a:spLocks noChangeArrowheads="1"/>
          </p:cNvSpPr>
          <p:nvPr/>
        </p:nvSpPr>
        <p:spPr bwMode="auto">
          <a:xfrm>
            <a:off x="5664200" y="4987925"/>
            <a:ext cx="27955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c. </a:t>
            </a:r>
            <a:r>
              <a:rPr lang="en-US" altLang="nl-NL" sz="1200" b="1" dirty="0"/>
              <a:t> </a:t>
            </a:r>
            <a:br>
              <a:rPr lang="en-US" altLang="nl-NL" sz="1200" b="1" dirty="0"/>
            </a:br>
            <a:br>
              <a:rPr lang="en-US" altLang="nl-NL" sz="1200" b="1" dirty="0"/>
            </a:br>
            <a:r>
              <a:rPr lang="en-US" altLang="nl-NL" sz="2000" dirty="0"/>
              <a:t>Human Rights</a:t>
            </a:r>
            <a:br>
              <a:rPr lang="en-US" altLang="nl-NL" sz="2000" dirty="0"/>
            </a:br>
            <a:r>
              <a:rPr lang="en-US" altLang="nl-NL" sz="2000" dirty="0"/>
              <a:t>Wooden Shoe</a:t>
            </a:r>
          </a:p>
        </p:txBody>
      </p:sp>
      <p:sp>
        <p:nvSpPr>
          <p:cNvPr id="164876" name="Shape 583"/>
          <p:cNvSpPr txBox="1">
            <a:spLocks noChangeArrowheads="1"/>
          </p:cNvSpPr>
          <p:nvPr/>
        </p:nvSpPr>
        <p:spPr bwMode="auto">
          <a:xfrm>
            <a:off x="3582988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3" name="Shape 585"/>
          <p:cNvSpPr txBox="1">
            <a:spLocks noChangeArrowheads="1"/>
          </p:cNvSpPr>
          <p:nvPr/>
        </p:nvSpPr>
        <p:spPr bwMode="auto">
          <a:xfrm>
            <a:off x="3492500" y="4997450"/>
            <a:ext cx="21717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 b. </a:t>
            </a:r>
            <a:br>
              <a:rPr lang="en-US" altLang="nl-NL" sz="2000" b="1" dirty="0"/>
            </a:br>
            <a:br>
              <a:rPr lang="en-US" altLang="nl-NL" sz="1200" b="1" dirty="0"/>
            </a:br>
            <a:r>
              <a:rPr lang="en-US" altLang="nl-NL" sz="2000" dirty="0"/>
              <a:t>Human Rights Mill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595313"/>
            <a:ext cx="84931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11" name="Shape 610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71012" name="Shape 611"/>
          <p:cNvSpPr txBox="1">
            <a:spLocks noChangeArrowheads="1"/>
          </p:cNvSpPr>
          <p:nvPr/>
        </p:nvSpPr>
        <p:spPr bwMode="auto">
          <a:xfrm>
            <a:off x="541339" y="1649413"/>
            <a:ext cx="2159000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buClr>
                <a:srgbClr val="FFFF00"/>
              </a:buClr>
              <a:buSzPct val="25000"/>
              <a:buFont typeface="Arial" charset="0"/>
              <a:buNone/>
            </a:pPr>
            <a:r>
              <a:rPr lang="en-US" altLang="nl-NL" sz="2500" dirty="0">
                <a:solidFill>
                  <a:srgbClr val="FFFF00"/>
                </a:solidFill>
              </a:rPr>
              <a:t> QUESTION</a:t>
            </a:r>
            <a:r>
              <a:rPr lang="en-US" altLang="nl-NL" sz="2500" dirty="0"/>
              <a:t> </a:t>
            </a:r>
            <a:r>
              <a:rPr lang="en-US" altLang="nl-NL" sz="2500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71013" name="Shape 613"/>
          <p:cNvSpPr txBox="1">
            <a:spLocks noChangeArrowheads="1"/>
          </p:cNvSpPr>
          <p:nvPr/>
        </p:nvSpPr>
        <p:spPr bwMode="auto">
          <a:xfrm>
            <a:off x="2905125" y="2249488"/>
            <a:ext cx="59340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SzPct val="25000"/>
            </a:pPr>
            <a:r>
              <a:rPr lang="nl-NL" altLang="nl-NL" sz="2400" b="1" i="1" dirty="0"/>
              <a:t>Chinese </a:t>
            </a:r>
            <a:r>
              <a:rPr lang="nl-NL" altLang="nl-NL" sz="2400" b="1" i="1" dirty="0" err="1"/>
              <a:t>author</a:t>
            </a:r>
            <a:r>
              <a:rPr lang="nl-NL" altLang="nl-NL" sz="2400" b="1" i="1" dirty="0"/>
              <a:t> </a:t>
            </a:r>
            <a:r>
              <a:rPr lang="nl-NL" altLang="nl-NL" sz="2400" b="1" i="1" dirty="0" err="1"/>
              <a:t>Liu</a:t>
            </a:r>
            <a:r>
              <a:rPr lang="nl-NL" altLang="nl-NL" sz="2400" b="1" i="1" dirty="0"/>
              <a:t> </a:t>
            </a:r>
            <a:r>
              <a:rPr lang="nl-NL" altLang="nl-NL" sz="2400" b="1" i="1" dirty="0" err="1"/>
              <a:t>Xiaobo</a:t>
            </a:r>
            <a:r>
              <a:rPr lang="nl-NL" altLang="nl-NL" sz="2400" b="1" i="1" dirty="0"/>
              <a:t> </a:t>
            </a:r>
            <a:r>
              <a:rPr lang="nl-NL" altLang="nl-NL" sz="2400" b="1" i="1" dirty="0" err="1"/>
              <a:t>died</a:t>
            </a:r>
            <a:r>
              <a:rPr lang="nl-NL" altLang="nl-NL" sz="2400" b="1" i="1" dirty="0"/>
              <a:t> in 2017. In 2010 he won the Nobel </a:t>
            </a:r>
            <a:r>
              <a:rPr lang="nl-NL" altLang="nl-NL" sz="2400" b="1" i="1" dirty="0" err="1"/>
              <a:t>Peace</a:t>
            </a:r>
            <a:r>
              <a:rPr lang="nl-NL" altLang="nl-NL" sz="2400" b="1" i="1" dirty="0"/>
              <a:t> </a:t>
            </a:r>
            <a:r>
              <a:rPr lang="nl-NL" altLang="nl-NL" sz="2400" b="1" i="1" dirty="0" err="1"/>
              <a:t>Prize</a:t>
            </a:r>
            <a:r>
              <a:rPr lang="nl-NL" altLang="nl-NL" sz="2400" b="1" i="1" dirty="0"/>
              <a:t>. </a:t>
            </a:r>
            <a:r>
              <a:rPr lang="nl-NL" altLang="nl-NL" sz="2400" b="1" i="1" dirty="0" err="1"/>
              <a:t>However</a:t>
            </a:r>
            <a:r>
              <a:rPr lang="nl-NL" altLang="nl-NL" sz="2400" b="1" i="1" dirty="0"/>
              <a:t>, he </a:t>
            </a:r>
            <a:r>
              <a:rPr lang="nl-NL" altLang="nl-NL" sz="2400" b="1" i="1" dirty="0" err="1"/>
              <a:t>did</a:t>
            </a:r>
            <a:r>
              <a:rPr lang="nl-NL" altLang="nl-NL" sz="2400" b="1" i="1" dirty="0"/>
              <a:t> </a:t>
            </a:r>
            <a:r>
              <a:rPr lang="nl-NL" altLang="nl-NL" sz="2400" b="1" i="1" dirty="0" err="1"/>
              <a:t>not</a:t>
            </a:r>
            <a:r>
              <a:rPr lang="nl-NL" altLang="nl-NL" sz="2400" b="1" i="1" dirty="0"/>
              <a:t> </a:t>
            </a:r>
            <a:r>
              <a:rPr lang="nl-NL" altLang="nl-NL" sz="2400" b="1" i="1" dirty="0" err="1"/>
              <a:t>attend</a:t>
            </a:r>
            <a:r>
              <a:rPr lang="nl-NL" altLang="nl-NL" sz="2400" b="1" i="1" dirty="0"/>
              <a:t> the award </a:t>
            </a:r>
            <a:r>
              <a:rPr lang="nl-NL" altLang="nl-NL" sz="2400" b="1" i="1" dirty="0" err="1"/>
              <a:t>ceremony</a:t>
            </a:r>
            <a:r>
              <a:rPr lang="nl-NL" altLang="nl-NL" sz="2400" b="1" i="1" dirty="0"/>
              <a:t>. </a:t>
            </a:r>
            <a:r>
              <a:rPr lang="nl-NL" altLang="nl-NL" sz="2400" b="1" i="1" dirty="0" err="1"/>
              <a:t>Why</a:t>
            </a:r>
            <a:r>
              <a:rPr lang="nl-NL" altLang="nl-NL" sz="2400" b="1" i="1" dirty="0"/>
              <a:t> </a:t>
            </a:r>
            <a:r>
              <a:rPr lang="nl-NL" altLang="nl-NL" sz="2400" b="1" i="1" dirty="0" err="1"/>
              <a:t>not</a:t>
            </a:r>
            <a:r>
              <a:rPr lang="nl-NL" altLang="nl-NL" sz="2400" b="1" i="1" dirty="0"/>
              <a:t>?</a:t>
            </a:r>
          </a:p>
        </p:txBody>
      </p:sp>
      <p:sp>
        <p:nvSpPr>
          <p:cNvPr id="171014" name="Shape 614"/>
          <p:cNvSpPr>
            <a:spLocks noChangeArrowheads="1"/>
          </p:cNvSpPr>
          <p:nvPr/>
        </p:nvSpPr>
        <p:spPr bwMode="auto">
          <a:xfrm>
            <a:off x="808038" y="4048125"/>
            <a:ext cx="7391400" cy="381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71015" name="Shape 615"/>
          <p:cNvSpPr txBox="1">
            <a:spLocks noChangeArrowheads="1"/>
          </p:cNvSpPr>
          <p:nvPr/>
        </p:nvSpPr>
        <p:spPr bwMode="auto">
          <a:xfrm>
            <a:off x="1676400" y="4327525"/>
            <a:ext cx="74676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/>
              <a:t>a.</a:t>
            </a:r>
            <a:r>
              <a:rPr lang="en-US" altLang="nl-NL" sz="2000" dirty="0"/>
              <a:t> He fell ill in captivity and was unable to travel.</a:t>
            </a:r>
          </a:p>
          <a:p>
            <a:pPr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/>
              <a:t>b.</a:t>
            </a:r>
            <a:r>
              <a:rPr lang="en-US" altLang="nl-NL" sz="2000" dirty="0"/>
              <a:t> He was imprisoned at the time.</a:t>
            </a:r>
          </a:p>
          <a:p>
            <a:r>
              <a:rPr lang="en-US" altLang="nl-NL" sz="2000" b="1" dirty="0"/>
              <a:t>c. </a:t>
            </a:r>
            <a:r>
              <a:rPr lang="nl-NL" altLang="nl-NL" sz="2000" dirty="0"/>
              <a:t>He was </a:t>
            </a:r>
            <a:r>
              <a:rPr lang="nl-NL" altLang="nl-NL" sz="2000" dirty="0" err="1"/>
              <a:t>allowed</a:t>
            </a:r>
            <a:r>
              <a:rPr lang="nl-NL" altLang="nl-NL" sz="2000" dirty="0"/>
              <a:t> to </a:t>
            </a:r>
            <a:r>
              <a:rPr lang="nl-NL" altLang="nl-NL" sz="2000" dirty="0" err="1"/>
              <a:t>leave</a:t>
            </a:r>
            <a:r>
              <a:rPr lang="nl-NL" altLang="nl-NL" sz="2000" dirty="0"/>
              <a:t> China, </a:t>
            </a:r>
            <a:r>
              <a:rPr lang="nl-NL" altLang="nl-NL" sz="2000" dirty="0" err="1"/>
              <a:t>but</a:t>
            </a:r>
            <a:r>
              <a:rPr lang="nl-NL" altLang="nl-NL" sz="2000" dirty="0"/>
              <a:t> was </a:t>
            </a:r>
            <a:r>
              <a:rPr lang="nl-NL" altLang="nl-NL" sz="2000" dirty="0" err="1"/>
              <a:t>afraid</a:t>
            </a:r>
            <a:r>
              <a:rPr lang="nl-NL" altLang="nl-NL" sz="2000" dirty="0"/>
              <a:t> </a:t>
            </a:r>
            <a:r>
              <a:rPr lang="nl-NL" altLang="nl-NL" sz="2000" dirty="0" err="1"/>
              <a:t>he</a:t>
            </a:r>
            <a:r>
              <a:rPr lang="nl-NL" altLang="nl-NL" sz="2000" dirty="0"/>
              <a:t> </a:t>
            </a:r>
            <a:r>
              <a:rPr lang="nl-NL" altLang="nl-NL" sz="2000" dirty="0" err="1"/>
              <a:t>would</a:t>
            </a:r>
            <a:r>
              <a:rPr lang="nl-NL" altLang="nl-NL" sz="2000" dirty="0"/>
              <a:t> </a:t>
            </a:r>
          </a:p>
          <a:p>
            <a:r>
              <a:rPr lang="nl-NL" altLang="nl-NL" sz="2000" dirty="0" err="1"/>
              <a:t>not</a:t>
            </a:r>
            <a:r>
              <a:rPr lang="nl-NL" altLang="nl-NL" sz="2000" dirty="0"/>
              <a:t> </a:t>
            </a:r>
            <a:r>
              <a:rPr lang="nl-NL" altLang="nl-NL" sz="2000" dirty="0" err="1"/>
              <a:t>be</a:t>
            </a:r>
            <a:r>
              <a:rPr lang="nl-NL" altLang="nl-NL" sz="2000" dirty="0"/>
              <a:t> </a:t>
            </a:r>
            <a:r>
              <a:rPr lang="nl-NL" altLang="nl-NL" sz="2000" dirty="0" err="1"/>
              <a:t>allowed</a:t>
            </a:r>
            <a:r>
              <a:rPr lang="nl-NL" altLang="nl-NL" sz="2000" dirty="0"/>
              <a:t> </a:t>
            </a:r>
            <a:r>
              <a:rPr lang="nl-NL" altLang="nl-NL" sz="2000" dirty="0" err="1"/>
              <a:t>to</a:t>
            </a:r>
            <a:r>
              <a:rPr lang="nl-NL" altLang="nl-NL" sz="2000" dirty="0"/>
              <a:t> return. </a:t>
            </a:r>
            <a:endParaRPr lang="en-US" altLang="nl-NL" sz="2000" dirty="0"/>
          </a:p>
        </p:txBody>
      </p:sp>
      <p:pic>
        <p:nvPicPr>
          <p:cNvPr id="171016" name="Picture 10" descr="Logo PubQuiz_RGB.ps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17" name="Rectangle 9"/>
          <p:cNvSpPr>
            <a:spLocks noChangeArrowheads="1"/>
          </p:cNvSpPr>
          <p:nvPr/>
        </p:nvSpPr>
        <p:spPr bwMode="auto">
          <a:xfrm>
            <a:off x="3852863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171018" name="Rectangle 10"/>
          <p:cNvSpPr>
            <a:spLocks noChangeArrowheads="1"/>
          </p:cNvSpPr>
          <p:nvPr/>
        </p:nvSpPr>
        <p:spPr bwMode="auto">
          <a:xfrm>
            <a:off x="4479925" y="3276600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nl-NL" altLang="nl-NL"/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Shape 517"/>
          <p:cNvSpPr>
            <a:spLocks noChangeArrowheads="1"/>
          </p:cNvSpPr>
          <p:nvPr/>
        </p:nvSpPr>
        <p:spPr bwMode="auto">
          <a:xfrm>
            <a:off x="508000" y="1166813"/>
            <a:ext cx="8143875" cy="47180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45763" name="Shape 518"/>
          <p:cNvSpPr>
            <a:spLocks noChangeArrowheads="1"/>
          </p:cNvSpPr>
          <p:nvPr/>
        </p:nvSpPr>
        <p:spPr bwMode="auto">
          <a:xfrm>
            <a:off x="8332788" y="874713"/>
            <a:ext cx="639762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45764" name="Shape 519"/>
          <p:cNvSpPr>
            <a:spLocks noChangeArrowheads="1"/>
          </p:cNvSpPr>
          <p:nvPr/>
        </p:nvSpPr>
        <p:spPr bwMode="auto">
          <a:xfrm>
            <a:off x="168275" y="874713"/>
            <a:ext cx="639763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45765" name="Shape 520"/>
          <p:cNvSpPr>
            <a:spLocks noChangeArrowheads="1"/>
          </p:cNvSpPr>
          <p:nvPr/>
        </p:nvSpPr>
        <p:spPr bwMode="auto">
          <a:xfrm>
            <a:off x="8332788" y="5591175"/>
            <a:ext cx="639762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45766" name="Shape 521"/>
          <p:cNvSpPr>
            <a:spLocks noChangeArrowheads="1"/>
          </p:cNvSpPr>
          <p:nvPr/>
        </p:nvSpPr>
        <p:spPr bwMode="auto">
          <a:xfrm>
            <a:off x="168275" y="5591175"/>
            <a:ext cx="639763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45767" name="Shape 522"/>
          <p:cNvSpPr>
            <a:spLocks noChangeArrowheads="1"/>
          </p:cNvSpPr>
          <p:nvPr/>
        </p:nvSpPr>
        <p:spPr bwMode="auto">
          <a:xfrm>
            <a:off x="2195513" y="2205038"/>
            <a:ext cx="5451475" cy="19716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45768" name="Shape 523"/>
          <p:cNvSpPr txBox="1">
            <a:spLocks noChangeArrowheads="1"/>
          </p:cNvSpPr>
          <p:nvPr/>
        </p:nvSpPr>
        <p:spPr bwMode="auto">
          <a:xfrm>
            <a:off x="2372594" y="2657735"/>
            <a:ext cx="5189537" cy="1066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3200" b="1" i="1" dirty="0"/>
              <a:t>Spot the do-gooder</a:t>
            </a:r>
          </a:p>
        </p:txBody>
      </p:sp>
      <p:pic>
        <p:nvPicPr>
          <p:cNvPr id="245770" name="Picture 10" descr="Logo PubQuiz_RGB.ps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71" name="Rectangle 11"/>
          <p:cNvSpPr>
            <a:spLocks noChangeArrowheads="1"/>
          </p:cNvSpPr>
          <p:nvPr/>
        </p:nvSpPr>
        <p:spPr bwMode="auto">
          <a:xfrm>
            <a:off x="4479925" y="3276600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nl-NL" altLang="nl-NL"/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/>
          <p:nvPr/>
        </p:nvSpPr>
        <p:spPr>
          <a:xfrm>
            <a:off x="502440" y="1180753"/>
            <a:ext cx="8123237" cy="47041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266" name="Afbeelding 2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20838" y="1173162"/>
            <a:ext cx="612016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4195" name="Shape 595"/>
          <p:cNvSpPr>
            <a:spLocks noChangeArrowheads="1"/>
          </p:cNvSpPr>
          <p:nvPr/>
        </p:nvSpPr>
        <p:spPr bwMode="auto">
          <a:xfrm>
            <a:off x="8332788" y="874713"/>
            <a:ext cx="639762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64196" name="Shape 596"/>
          <p:cNvSpPr>
            <a:spLocks noChangeArrowheads="1"/>
          </p:cNvSpPr>
          <p:nvPr/>
        </p:nvSpPr>
        <p:spPr bwMode="auto">
          <a:xfrm>
            <a:off x="168275" y="874713"/>
            <a:ext cx="639763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64197" name="Shape 597"/>
          <p:cNvSpPr>
            <a:spLocks noChangeArrowheads="1"/>
          </p:cNvSpPr>
          <p:nvPr/>
        </p:nvSpPr>
        <p:spPr bwMode="auto">
          <a:xfrm>
            <a:off x="8332788" y="5591175"/>
            <a:ext cx="639762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64198" name="Shape 598"/>
          <p:cNvSpPr>
            <a:spLocks noChangeArrowheads="1"/>
          </p:cNvSpPr>
          <p:nvPr/>
        </p:nvSpPr>
        <p:spPr bwMode="auto">
          <a:xfrm>
            <a:off x="168275" y="5591175"/>
            <a:ext cx="639763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pic>
        <p:nvPicPr>
          <p:cNvPr id="264203" name="Picture 10" descr="Logo PubQuiz_RGB.ps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4204" name="Shape 603"/>
          <p:cNvSpPr txBox="1">
            <a:spLocks noChangeArrowheads="1"/>
          </p:cNvSpPr>
          <p:nvPr/>
        </p:nvSpPr>
        <p:spPr bwMode="auto">
          <a:xfrm>
            <a:off x="3635896" y="1788617"/>
            <a:ext cx="358140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nl-NL" altLang="nl-NL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nl-NL" altLang="nl-NL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</a:t>
            </a:r>
            <a:r>
              <a:rPr lang="nl-NL" altLang="nl-NL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</a:t>
            </a:r>
            <a:r>
              <a:rPr lang="nl-NL" altLang="nl-NL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altLang="nl-NL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Shape 73"/>
          <p:cNvSpPr>
            <a:spLocks noChangeArrowheads="1"/>
          </p:cNvSpPr>
          <p:nvPr/>
        </p:nvSpPr>
        <p:spPr bwMode="auto">
          <a:xfrm>
            <a:off x="541338" y="1138238"/>
            <a:ext cx="2086446" cy="14986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4" name="Shape 74"/>
          <p:cNvSpPr txBox="1">
            <a:spLocks noChangeArrowheads="1"/>
          </p:cNvSpPr>
          <p:nvPr/>
        </p:nvSpPr>
        <p:spPr bwMode="auto">
          <a:xfrm>
            <a:off x="562186" y="1577479"/>
            <a:ext cx="2117303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buClr>
                <a:srgbClr val="FFFF00"/>
              </a:buClr>
              <a:buSzPct val="25000"/>
              <a:buFont typeface="Arial" charset="0"/>
              <a:buNone/>
            </a:pPr>
            <a:r>
              <a:rPr lang="en-US" altLang="nl-NL" sz="2500" dirty="0">
                <a:solidFill>
                  <a:srgbClr val="FFFF00"/>
                </a:solidFill>
              </a:rPr>
              <a:t> QUESTION</a:t>
            </a:r>
            <a:r>
              <a:rPr lang="en-US" altLang="nl-NL" sz="2500" dirty="0"/>
              <a:t> </a:t>
            </a:r>
            <a:r>
              <a:rPr lang="en-US" altLang="nl-NL" sz="2500" dirty="0">
                <a:solidFill>
                  <a:srgbClr val="FFFFFF"/>
                </a:solidFill>
              </a:rPr>
              <a:t>1</a:t>
            </a: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/>
          <p:nvPr/>
        </p:nvSpPr>
        <p:spPr>
          <a:xfrm>
            <a:off x="512763" y="1173162"/>
            <a:ext cx="8123237" cy="47041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218" name="Afbeelding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8356" y="1165064"/>
            <a:ext cx="4100420" cy="471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2147" name="Shape 595"/>
          <p:cNvSpPr>
            <a:spLocks noChangeArrowheads="1"/>
          </p:cNvSpPr>
          <p:nvPr/>
        </p:nvSpPr>
        <p:spPr bwMode="auto">
          <a:xfrm>
            <a:off x="8332788" y="874713"/>
            <a:ext cx="639762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62148" name="Shape 596"/>
          <p:cNvSpPr>
            <a:spLocks noChangeArrowheads="1"/>
          </p:cNvSpPr>
          <p:nvPr/>
        </p:nvSpPr>
        <p:spPr bwMode="auto">
          <a:xfrm>
            <a:off x="168275" y="874713"/>
            <a:ext cx="639763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62149" name="Shape 597"/>
          <p:cNvSpPr>
            <a:spLocks noChangeArrowheads="1"/>
          </p:cNvSpPr>
          <p:nvPr/>
        </p:nvSpPr>
        <p:spPr bwMode="auto">
          <a:xfrm>
            <a:off x="8332788" y="5591175"/>
            <a:ext cx="639762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62150" name="Shape 598"/>
          <p:cNvSpPr>
            <a:spLocks noChangeArrowheads="1"/>
          </p:cNvSpPr>
          <p:nvPr/>
        </p:nvSpPr>
        <p:spPr bwMode="auto">
          <a:xfrm>
            <a:off x="168275" y="5591175"/>
            <a:ext cx="639763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62154" name="Shape 603"/>
          <p:cNvSpPr txBox="1">
            <a:spLocks noChangeArrowheads="1"/>
          </p:cNvSpPr>
          <p:nvPr/>
        </p:nvSpPr>
        <p:spPr bwMode="auto">
          <a:xfrm>
            <a:off x="3870920" y="2057400"/>
            <a:ext cx="35814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nl-NL" altLang="nl-NL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nl-NL" altLang="nl-NL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</a:t>
            </a:r>
            <a:r>
              <a:rPr lang="nl-NL" altLang="nl-NL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</a:t>
            </a:r>
            <a:r>
              <a:rPr lang="nl-NL" altLang="nl-NL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altLang="nl-NL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2155" name="Picture 10" descr="Logo PubQuiz_RGB.ps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hape 73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4" name="Shape 74"/>
          <p:cNvSpPr txBox="1">
            <a:spLocks noChangeArrowheads="1"/>
          </p:cNvSpPr>
          <p:nvPr/>
        </p:nvSpPr>
        <p:spPr bwMode="auto">
          <a:xfrm>
            <a:off x="583035" y="1599654"/>
            <a:ext cx="2117303" cy="91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buClr>
                <a:srgbClr val="FFFF00"/>
              </a:buClr>
              <a:buSzPct val="25000"/>
              <a:buFont typeface="Arial" charset="0"/>
              <a:buNone/>
            </a:pPr>
            <a:r>
              <a:rPr lang="en-US" altLang="nl-NL" sz="2500" dirty="0">
                <a:solidFill>
                  <a:srgbClr val="FFFF00"/>
                </a:solidFill>
              </a:rPr>
              <a:t> QUESTION</a:t>
            </a:r>
            <a:r>
              <a:rPr lang="en-US" altLang="nl-NL" sz="2500" dirty="0"/>
              <a:t> </a:t>
            </a:r>
            <a:r>
              <a:rPr lang="en-US" altLang="nl-NL" sz="2500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2190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Shape 517"/>
          <p:cNvSpPr>
            <a:spLocks noChangeArrowheads="1"/>
          </p:cNvSpPr>
          <p:nvPr/>
        </p:nvSpPr>
        <p:spPr bwMode="auto">
          <a:xfrm>
            <a:off x="508000" y="1166813"/>
            <a:ext cx="8143875" cy="47180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72387" name="Shape 518"/>
          <p:cNvSpPr>
            <a:spLocks noChangeArrowheads="1"/>
          </p:cNvSpPr>
          <p:nvPr/>
        </p:nvSpPr>
        <p:spPr bwMode="auto">
          <a:xfrm>
            <a:off x="8332788" y="874713"/>
            <a:ext cx="639762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72388" name="Shape 519"/>
          <p:cNvSpPr>
            <a:spLocks noChangeArrowheads="1"/>
          </p:cNvSpPr>
          <p:nvPr/>
        </p:nvSpPr>
        <p:spPr bwMode="auto">
          <a:xfrm>
            <a:off x="168275" y="874713"/>
            <a:ext cx="639763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72389" name="Shape 520"/>
          <p:cNvSpPr>
            <a:spLocks noChangeArrowheads="1"/>
          </p:cNvSpPr>
          <p:nvPr/>
        </p:nvSpPr>
        <p:spPr bwMode="auto">
          <a:xfrm>
            <a:off x="8332788" y="5591175"/>
            <a:ext cx="639762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72390" name="Shape 521"/>
          <p:cNvSpPr>
            <a:spLocks noChangeArrowheads="1"/>
          </p:cNvSpPr>
          <p:nvPr/>
        </p:nvSpPr>
        <p:spPr bwMode="auto">
          <a:xfrm>
            <a:off x="168275" y="5591175"/>
            <a:ext cx="639763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72391" name="Shape 522"/>
          <p:cNvSpPr>
            <a:spLocks noChangeArrowheads="1"/>
          </p:cNvSpPr>
          <p:nvPr/>
        </p:nvSpPr>
        <p:spPr bwMode="auto">
          <a:xfrm>
            <a:off x="2195513" y="2205038"/>
            <a:ext cx="5451475" cy="19716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72392" name="Shape 523"/>
          <p:cNvSpPr txBox="1">
            <a:spLocks noChangeArrowheads="1"/>
          </p:cNvSpPr>
          <p:nvPr/>
        </p:nvSpPr>
        <p:spPr bwMode="auto">
          <a:xfrm>
            <a:off x="2262782" y="2492896"/>
            <a:ext cx="518953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3200" b="1" i="1" dirty="0"/>
              <a:t>Put the photos in chronological order</a:t>
            </a:r>
          </a:p>
        </p:txBody>
      </p:sp>
      <p:pic>
        <p:nvPicPr>
          <p:cNvPr id="272394" name="Picture 10" descr="Logo PubQuiz_RGB.ps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2395" name="Rectangle 11"/>
          <p:cNvSpPr>
            <a:spLocks noChangeArrowheads="1"/>
          </p:cNvSpPr>
          <p:nvPr/>
        </p:nvSpPr>
        <p:spPr bwMode="auto">
          <a:xfrm>
            <a:off x="4479925" y="3276600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nl-NL" altLang="nl-NL"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764" y="1196751"/>
            <a:ext cx="8139905" cy="4680519"/>
          </a:xfrm>
          <a:prstGeom prst="rect">
            <a:avLst/>
          </a:prstGeom>
        </p:spPr>
      </p:pic>
      <p:sp>
        <p:nvSpPr>
          <p:cNvPr id="253955" name="Shape 595"/>
          <p:cNvSpPr>
            <a:spLocks noChangeArrowheads="1"/>
          </p:cNvSpPr>
          <p:nvPr/>
        </p:nvSpPr>
        <p:spPr bwMode="auto">
          <a:xfrm>
            <a:off x="8332788" y="874713"/>
            <a:ext cx="639762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53956" name="Shape 596"/>
          <p:cNvSpPr>
            <a:spLocks noChangeArrowheads="1"/>
          </p:cNvSpPr>
          <p:nvPr/>
        </p:nvSpPr>
        <p:spPr bwMode="auto">
          <a:xfrm>
            <a:off x="168275" y="874713"/>
            <a:ext cx="639763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53957" name="Shape 597"/>
          <p:cNvSpPr>
            <a:spLocks noChangeArrowheads="1"/>
          </p:cNvSpPr>
          <p:nvPr/>
        </p:nvSpPr>
        <p:spPr bwMode="auto">
          <a:xfrm>
            <a:off x="8332788" y="5591175"/>
            <a:ext cx="639762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53958" name="Shape 598"/>
          <p:cNvSpPr>
            <a:spLocks noChangeArrowheads="1"/>
          </p:cNvSpPr>
          <p:nvPr/>
        </p:nvSpPr>
        <p:spPr bwMode="auto">
          <a:xfrm>
            <a:off x="168275" y="5591175"/>
            <a:ext cx="639763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pic>
        <p:nvPicPr>
          <p:cNvPr id="253963" name="Picture 10" descr="Logo PubQuiz_RGB.ps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hape 603"/>
          <p:cNvSpPr txBox="1">
            <a:spLocks noChangeArrowheads="1"/>
          </p:cNvSpPr>
          <p:nvPr/>
        </p:nvSpPr>
        <p:spPr bwMode="auto">
          <a:xfrm>
            <a:off x="3923928" y="5260801"/>
            <a:ext cx="35814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nl-NL" altLang="nl-NL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nl-NL" altLang="nl-NL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</a:t>
            </a:r>
            <a:r>
              <a:rPr lang="nl-NL" altLang="nl-NL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</a:t>
            </a:r>
            <a:r>
              <a:rPr lang="nl-NL" altLang="nl-NL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altLang="nl-NL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Shape 73"/>
          <p:cNvSpPr>
            <a:spLocks noChangeArrowheads="1"/>
          </p:cNvSpPr>
          <p:nvPr/>
        </p:nvSpPr>
        <p:spPr bwMode="auto">
          <a:xfrm>
            <a:off x="541338" y="1138238"/>
            <a:ext cx="2328862" cy="1786706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7" name="Shape 74"/>
          <p:cNvSpPr txBox="1">
            <a:spLocks noChangeArrowheads="1"/>
          </p:cNvSpPr>
          <p:nvPr/>
        </p:nvSpPr>
        <p:spPr bwMode="auto">
          <a:xfrm>
            <a:off x="798513" y="1649412"/>
            <a:ext cx="1901825" cy="127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buClr>
                <a:srgbClr val="FFFF00"/>
              </a:buClr>
              <a:buSzPct val="25000"/>
              <a:buFont typeface="Arial" charset="0"/>
              <a:buNone/>
            </a:pPr>
            <a:r>
              <a:rPr lang="en-US" altLang="nl-NL" sz="2500" dirty="0">
                <a:solidFill>
                  <a:srgbClr val="FFFF00"/>
                </a:solidFill>
              </a:rPr>
              <a:t>QUESTION</a:t>
            </a:r>
            <a:r>
              <a:rPr lang="en-US" altLang="nl-NL" sz="2500" dirty="0"/>
              <a:t> </a:t>
            </a:r>
            <a:r>
              <a:rPr lang="en-US" altLang="nl-NL" sz="2500" dirty="0">
                <a:solidFill>
                  <a:srgbClr val="FFFFFF"/>
                </a:solidFill>
              </a:rPr>
              <a:t>2</a:t>
            </a:r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ep 8"/>
          <p:cNvGrpSpPr/>
          <p:nvPr/>
        </p:nvGrpSpPr>
        <p:grpSpPr>
          <a:xfrm>
            <a:off x="512763" y="1844824"/>
            <a:ext cx="8139905" cy="4040949"/>
            <a:chOff x="512763" y="2140776"/>
            <a:chExt cx="8139905" cy="4040949"/>
          </a:xfrm>
        </p:grpSpPr>
        <p:pic>
          <p:nvPicPr>
            <p:cNvPr id="5126" name="Afbeelding 25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6453"/>
            <a:stretch/>
          </p:blipFill>
          <p:spPr bwMode="auto">
            <a:xfrm>
              <a:off x="512763" y="2140776"/>
              <a:ext cx="2578537" cy="2108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5" name="Afbeelding 2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764" y="4227380"/>
              <a:ext cx="2594064" cy="1951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Afbeelding 2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1300" y="2140776"/>
              <a:ext cx="2821805" cy="21359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3" name="Afbeelding 28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091301" y="4224263"/>
              <a:ext cx="2821806" cy="1957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2" name="Afbeelding 29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913106" y="2140776"/>
              <a:ext cx="2736304" cy="2080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1" name="Afbeelding 30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913103" y="4221088"/>
              <a:ext cx="2739565" cy="1960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4435" name="Shape 595"/>
          <p:cNvSpPr>
            <a:spLocks noChangeArrowheads="1"/>
          </p:cNvSpPr>
          <p:nvPr/>
        </p:nvSpPr>
        <p:spPr bwMode="auto">
          <a:xfrm>
            <a:off x="8332788" y="874713"/>
            <a:ext cx="639762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74437" name="Shape 597"/>
          <p:cNvSpPr>
            <a:spLocks noChangeArrowheads="1"/>
          </p:cNvSpPr>
          <p:nvPr/>
        </p:nvSpPr>
        <p:spPr bwMode="auto">
          <a:xfrm>
            <a:off x="8332788" y="5591175"/>
            <a:ext cx="639762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74438" name="Shape 598"/>
          <p:cNvSpPr>
            <a:spLocks noChangeArrowheads="1"/>
          </p:cNvSpPr>
          <p:nvPr/>
        </p:nvSpPr>
        <p:spPr bwMode="auto">
          <a:xfrm>
            <a:off x="187821" y="5591175"/>
            <a:ext cx="639763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pic>
        <p:nvPicPr>
          <p:cNvPr id="274443" name="Picture 10" descr="Logo PubQuiz_RGB.psd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hape 603"/>
          <p:cNvSpPr txBox="1">
            <a:spLocks noChangeArrowheads="1"/>
          </p:cNvSpPr>
          <p:nvPr/>
        </p:nvSpPr>
        <p:spPr bwMode="auto">
          <a:xfrm>
            <a:off x="2627784" y="2057400"/>
            <a:ext cx="61531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endParaRPr lang="en-US" altLang="nl-NL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0" y="6181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AmnestyTradeGothic-BdCn20"/>
              </a:rPr>
              <a:t> </a:t>
            </a:r>
            <a:r>
              <a:rPr kumimoji="0" lang="nl-NL" altLang="nl-NL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Shape 581"/>
          <p:cNvSpPr txBox="1">
            <a:spLocks noChangeArrowheads="1"/>
          </p:cNvSpPr>
          <p:nvPr/>
        </p:nvSpPr>
        <p:spPr bwMode="auto">
          <a:xfrm>
            <a:off x="612825" y="3502273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8" name="Shape 581"/>
          <p:cNvSpPr txBox="1">
            <a:spLocks noChangeArrowheads="1"/>
          </p:cNvSpPr>
          <p:nvPr/>
        </p:nvSpPr>
        <p:spPr bwMode="auto">
          <a:xfrm>
            <a:off x="5437361" y="5445224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9" name="Shape 581"/>
          <p:cNvSpPr txBox="1">
            <a:spLocks noChangeArrowheads="1"/>
          </p:cNvSpPr>
          <p:nvPr/>
        </p:nvSpPr>
        <p:spPr bwMode="auto">
          <a:xfrm>
            <a:off x="3131840" y="3502273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31" name="Shape 581"/>
          <p:cNvSpPr txBox="1">
            <a:spLocks noChangeArrowheads="1"/>
          </p:cNvSpPr>
          <p:nvPr/>
        </p:nvSpPr>
        <p:spPr bwMode="auto">
          <a:xfrm>
            <a:off x="6012160" y="3502273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32" name="Shape 582"/>
          <p:cNvSpPr txBox="1">
            <a:spLocks noChangeArrowheads="1"/>
          </p:cNvSpPr>
          <p:nvPr/>
        </p:nvSpPr>
        <p:spPr bwMode="auto">
          <a:xfrm>
            <a:off x="621754" y="3506019"/>
            <a:ext cx="207803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a. </a:t>
            </a:r>
            <a:endParaRPr lang="en-US" altLang="nl-NL" sz="2000" dirty="0"/>
          </a:p>
        </p:txBody>
      </p:sp>
      <p:sp>
        <p:nvSpPr>
          <p:cNvPr id="33" name="Shape 582"/>
          <p:cNvSpPr txBox="1">
            <a:spLocks noChangeArrowheads="1"/>
          </p:cNvSpPr>
          <p:nvPr/>
        </p:nvSpPr>
        <p:spPr bwMode="auto">
          <a:xfrm>
            <a:off x="477738" y="5594251"/>
            <a:ext cx="207803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b. </a:t>
            </a:r>
            <a:endParaRPr lang="en-US" altLang="nl-NL" sz="2000" dirty="0"/>
          </a:p>
        </p:txBody>
      </p:sp>
      <p:sp>
        <p:nvSpPr>
          <p:cNvPr id="34" name="Shape 582"/>
          <p:cNvSpPr txBox="1">
            <a:spLocks noChangeArrowheads="1"/>
          </p:cNvSpPr>
          <p:nvPr/>
        </p:nvSpPr>
        <p:spPr bwMode="auto">
          <a:xfrm>
            <a:off x="3131840" y="3501008"/>
            <a:ext cx="207803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c. </a:t>
            </a:r>
            <a:endParaRPr lang="en-US" altLang="nl-NL" sz="2000" dirty="0"/>
          </a:p>
        </p:txBody>
      </p:sp>
      <p:sp>
        <p:nvSpPr>
          <p:cNvPr id="35" name="Shape 582"/>
          <p:cNvSpPr txBox="1">
            <a:spLocks noChangeArrowheads="1"/>
          </p:cNvSpPr>
          <p:nvPr/>
        </p:nvSpPr>
        <p:spPr bwMode="auto">
          <a:xfrm>
            <a:off x="5436096" y="5445224"/>
            <a:ext cx="477011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d. </a:t>
            </a:r>
            <a:endParaRPr lang="en-US" altLang="nl-NL" sz="2000" dirty="0"/>
          </a:p>
        </p:txBody>
      </p:sp>
      <p:sp>
        <p:nvSpPr>
          <p:cNvPr id="36" name="Shape 582"/>
          <p:cNvSpPr txBox="1">
            <a:spLocks noChangeArrowheads="1"/>
          </p:cNvSpPr>
          <p:nvPr/>
        </p:nvSpPr>
        <p:spPr bwMode="auto">
          <a:xfrm>
            <a:off x="6012160" y="3506019"/>
            <a:ext cx="207803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e. </a:t>
            </a:r>
            <a:endParaRPr lang="en-US" altLang="nl-NL" sz="2000" dirty="0"/>
          </a:p>
        </p:txBody>
      </p:sp>
      <p:sp>
        <p:nvSpPr>
          <p:cNvPr id="37" name="Shape 582"/>
          <p:cNvSpPr txBox="1">
            <a:spLocks noChangeArrowheads="1"/>
          </p:cNvSpPr>
          <p:nvPr/>
        </p:nvSpPr>
        <p:spPr bwMode="auto">
          <a:xfrm>
            <a:off x="6670426" y="5594251"/>
            <a:ext cx="207803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f. </a:t>
            </a:r>
            <a:endParaRPr lang="en-US" altLang="nl-NL" sz="2000" dirty="0"/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7" name="Shape 595"/>
          <p:cNvSpPr>
            <a:spLocks noChangeArrowheads="1"/>
          </p:cNvSpPr>
          <p:nvPr/>
        </p:nvSpPr>
        <p:spPr bwMode="auto">
          <a:xfrm>
            <a:off x="8332788" y="874713"/>
            <a:ext cx="639762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62148" name="Shape 596"/>
          <p:cNvSpPr>
            <a:spLocks noChangeArrowheads="1"/>
          </p:cNvSpPr>
          <p:nvPr/>
        </p:nvSpPr>
        <p:spPr bwMode="auto">
          <a:xfrm>
            <a:off x="168275" y="874713"/>
            <a:ext cx="639763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62149" name="Shape 597"/>
          <p:cNvSpPr>
            <a:spLocks noChangeArrowheads="1"/>
          </p:cNvSpPr>
          <p:nvPr/>
        </p:nvSpPr>
        <p:spPr bwMode="auto">
          <a:xfrm>
            <a:off x="8332788" y="5591175"/>
            <a:ext cx="639762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62150" name="Shape 598"/>
          <p:cNvSpPr>
            <a:spLocks noChangeArrowheads="1"/>
          </p:cNvSpPr>
          <p:nvPr/>
        </p:nvSpPr>
        <p:spPr bwMode="auto">
          <a:xfrm>
            <a:off x="168275" y="5591175"/>
            <a:ext cx="639763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pic>
        <p:nvPicPr>
          <p:cNvPr id="262155" name="Picture 10" descr="Logo PubQuiz_RGB.psd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hape 74"/>
          <p:cNvSpPr txBox="1">
            <a:spLocks noChangeArrowheads="1"/>
          </p:cNvSpPr>
          <p:nvPr/>
        </p:nvSpPr>
        <p:spPr bwMode="auto">
          <a:xfrm>
            <a:off x="755576" y="1649413"/>
            <a:ext cx="1901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FFFF00"/>
              </a:buClr>
              <a:buSzPct val="25000"/>
              <a:buFont typeface="Arial" charset="0"/>
              <a:buNone/>
            </a:pPr>
            <a:r>
              <a:rPr lang="en-US" altLang="nl-NL" sz="2500" dirty="0">
                <a:solidFill>
                  <a:srgbClr val="FFFF00"/>
                </a:solidFill>
              </a:rPr>
              <a:t> COLOFON</a:t>
            </a:r>
            <a:endParaRPr lang="en-US" altLang="nl-NL" sz="2500" dirty="0">
              <a:solidFill>
                <a:srgbClr val="FFFFFF"/>
              </a:solidFill>
            </a:endParaRPr>
          </a:p>
        </p:txBody>
      </p:sp>
      <p:pic>
        <p:nvPicPr>
          <p:cNvPr id="4097" name="Picture 1" descr="AI Logo_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338" y="4724400"/>
            <a:ext cx="57531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2190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hape 603"/>
          <p:cNvSpPr txBox="1">
            <a:spLocks noChangeArrowheads="1"/>
          </p:cNvSpPr>
          <p:nvPr/>
        </p:nvSpPr>
        <p:spPr bwMode="auto">
          <a:xfrm>
            <a:off x="517885" y="4293096"/>
            <a:ext cx="8101880" cy="216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endParaRPr lang="en-US" altLang="nl-NL" sz="2400" b="1" i="1" dirty="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endParaRPr lang="en-US" altLang="nl-NL" sz="2400" b="1" i="1" dirty="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endParaRPr lang="en-US" altLang="nl-NL" sz="2400" b="1" i="1" dirty="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400" b="1" i="1" dirty="0">
                <a:solidFill>
                  <a:schemeClr val="tx1"/>
                </a:solidFill>
              </a:rPr>
              <a:t>							© 2019</a:t>
            </a:r>
          </a:p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endParaRPr lang="en-US" altLang="nl-NL" sz="2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142991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/>
          <p:nvPr/>
        </p:nvSpPr>
        <p:spPr>
          <a:xfrm>
            <a:off x="512763" y="1173162"/>
            <a:ext cx="8123237" cy="47041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6003" name="Shape 595"/>
          <p:cNvSpPr>
            <a:spLocks noChangeArrowheads="1"/>
          </p:cNvSpPr>
          <p:nvPr/>
        </p:nvSpPr>
        <p:spPr bwMode="auto">
          <a:xfrm>
            <a:off x="8332788" y="874713"/>
            <a:ext cx="639762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56004" name="Shape 596"/>
          <p:cNvSpPr>
            <a:spLocks noChangeArrowheads="1"/>
          </p:cNvSpPr>
          <p:nvPr/>
        </p:nvSpPr>
        <p:spPr bwMode="auto">
          <a:xfrm>
            <a:off x="168275" y="874713"/>
            <a:ext cx="639763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56005" name="Shape 597"/>
          <p:cNvSpPr>
            <a:spLocks noChangeArrowheads="1"/>
          </p:cNvSpPr>
          <p:nvPr/>
        </p:nvSpPr>
        <p:spPr bwMode="auto">
          <a:xfrm>
            <a:off x="8332788" y="5591175"/>
            <a:ext cx="639762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1680" y="1173163"/>
            <a:ext cx="5821255" cy="4711699"/>
          </a:xfrm>
          <a:prstGeom prst="rect">
            <a:avLst/>
          </a:prstGeom>
        </p:spPr>
      </p:pic>
      <p:sp>
        <p:nvSpPr>
          <p:cNvPr id="256006" name="Shape 598"/>
          <p:cNvSpPr>
            <a:spLocks noChangeArrowheads="1"/>
          </p:cNvSpPr>
          <p:nvPr/>
        </p:nvSpPr>
        <p:spPr bwMode="auto">
          <a:xfrm>
            <a:off x="168275" y="5591175"/>
            <a:ext cx="639763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pic>
        <p:nvPicPr>
          <p:cNvPr id="256011" name="Picture 10" descr="Logo PubQuiz_RGB.ps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hape 73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4" name="Shape 74"/>
          <p:cNvSpPr txBox="1">
            <a:spLocks noChangeArrowheads="1"/>
          </p:cNvSpPr>
          <p:nvPr/>
        </p:nvSpPr>
        <p:spPr bwMode="auto">
          <a:xfrm>
            <a:off x="655836" y="1622958"/>
            <a:ext cx="2071687" cy="84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buClr>
                <a:srgbClr val="FFFF00"/>
              </a:buClr>
              <a:buSzPct val="25000"/>
              <a:buFont typeface="Arial" charset="0"/>
              <a:buNone/>
            </a:pPr>
            <a:r>
              <a:rPr lang="en-US" altLang="nl-NL" sz="2500" dirty="0">
                <a:solidFill>
                  <a:srgbClr val="FFFF00"/>
                </a:solidFill>
              </a:rPr>
              <a:t> QUESTION</a:t>
            </a:r>
            <a:r>
              <a:rPr lang="en-US" altLang="nl-NL" sz="2500" dirty="0"/>
              <a:t> </a:t>
            </a:r>
            <a:r>
              <a:rPr lang="en-US" altLang="nl-NL" sz="2500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6" name="Shape 603"/>
          <p:cNvSpPr txBox="1">
            <a:spLocks noChangeArrowheads="1"/>
          </p:cNvSpPr>
          <p:nvPr/>
        </p:nvSpPr>
        <p:spPr bwMode="auto">
          <a:xfrm>
            <a:off x="2987824" y="1844824"/>
            <a:ext cx="35814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nl-NL" altLang="nl-NL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nl-NL" altLang="nl-NL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</a:t>
            </a:r>
            <a:r>
              <a:rPr lang="nl-NL" altLang="nl-NL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</a:t>
            </a:r>
            <a:r>
              <a:rPr lang="nl-NL" altLang="nl-NL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altLang="nl-NL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Shape 517"/>
          <p:cNvSpPr>
            <a:spLocks noChangeArrowheads="1"/>
          </p:cNvSpPr>
          <p:nvPr/>
        </p:nvSpPr>
        <p:spPr bwMode="auto">
          <a:xfrm>
            <a:off x="508000" y="1166813"/>
            <a:ext cx="8143875" cy="47180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23235" name="Shape 518"/>
          <p:cNvSpPr>
            <a:spLocks noChangeArrowheads="1"/>
          </p:cNvSpPr>
          <p:nvPr/>
        </p:nvSpPr>
        <p:spPr bwMode="auto">
          <a:xfrm>
            <a:off x="8332788" y="874713"/>
            <a:ext cx="639762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23236" name="Shape 519"/>
          <p:cNvSpPr>
            <a:spLocks noChangeArrowheads="1"/>
          </p:cNvSpPr>
          <p:nvPr/>
        </p:nvSpPr>
        <p:spPr bwMode="auto">
          <a:xfrm>
            <a:off x="168275" y="874713"/>
            <a:ext cx="639763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23237" name="Shape 520"/>
          <p:cNvSpPr>
            <a:spLocks noChangeArrowheads="1"/>
          </p:cNvSpPr>
          <p:nvPr/>
        </p:nvSpPr>
        <p:spPr bwMode="auto">
          <a:xfrm>
            <a:off x="8332788" y="5591175"/>
            <a:ext cx="639762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23238" name="Shape 521"/>
          <p:cNvSpPr>
            <a:spLocks noChangeArrowheads="1"/>
          </p:cNvSpPr>
          <p:nvPr/>
        </p:nvSpPr>
        <p:spPr bwMode="auto">
          <a:xfrm>
            <a:off x="168275" y="5591175"/>
            <a:ext cx="639763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23239" name="Shape 522"/>
          <p:cNvSpPr>
            <a:spLocks noChangeArrowheads="1"/>
          </p:cNvSpPr>
          <p:nvPr/>
        </p:nvSpPr>
        <p:spPr bwMode="auto">
          <a:xfrm>
            <a:off x="2195513" y="2205038"/>
            <a:ext cx="5451475" cy="19716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23240" name="Shape 523"/>
          <p:cNvSpPr txBox="1">
            <a:spLocks noChangeArrowheads="1"/>
          </p:cNvSpPr>
          <p:nvPr/>
        </p:nvSpPr>
        <p:spPr bwMode="auto">
          <a:xfrm>
            <a:off x="2222500" y="2801938"/>
            <a:ext cx="518953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3200" b="1" i="1" dirty="0" err="1"/>
              <a:t>Soundbites</a:t>
            </a:r>
            <a:endParaRPr lang="en-US" altLang="nl-NL" sz="3200" b="1" i="1" dirty="0"/>
          </a:p>
        </p:txBody>
      </p:sp>
      <p:pic>
        <p:nvPicPr>
          <p:cNvPr id="223242" name="Picture 10" descr="Logo PubQuiz_RGB.ps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Shape 517"/>
          <p:cNvSpPr>
            <a:spLocks noChangeArrowheads="1"/>
          </p:cNvSpPr>
          <p:nvPr/>
        </p:nvSpPr>
        <p:spPr bwMode="auto">
          <a:xfrm>
            <a:off x="508000" y="1166813"/>
            <a:ext cx="8143875" cy="47180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23235" name="Shape 518"/>
          <p:cNvSpPr>
            <a:spLocks noChangeArrowheads="1"/>
          </p:cNvSpPr>
          <p:nvPr/>
        </p:nvSpPr>
        <p:spPr bwMode="auto">
          <a:xfrm>
            <a:off x="8332788" y="874713"/>
            <a:ext cx="639762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23236" name="Shape 519"/>
          <p:cNvSpPr>
            <a:spLocks noChangeArrowheads="1"/>
          </p:cNvSpPr>
          <p:nvPr/>
        </p:nvSpPr>
        <p:spPr bwMode="auto">
          <a:xfrm>
            <a:off x="168275" y="874713"/>
            <a:ext cx="639763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23237" name="Shape 520"/>
          <p:cNvSpPr>
            <a:spLocks noChangeArrowheads="1"/>
          </p:cNvSpPr>
          <p:nvPr/>
        </p:nvSpPr>
        <p:spPr bwMode="auto">
          <a:xfrm>
            <a:off x="8332788" y="5591175"/>
            <a:ext cx="639762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23238" name="Shape 521"/>
          <p:cNvSpPr>
            <a:spLocks noChangeArrowheads="1"/>
          </p:cNvSpPr>
          <p:nvPr/>
        </p:nvSpPr>
        <p:spPr bwMode="auto">
          <a:xfrm>
            <a:off x="168275" y="5591175"/>
            <a:ext cx="639763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23239" name="Shape 522"/>
          <p:cNvSpPr>
            <a:spLocks noChangeArrowheads="1"/>
          </p:cNvSpPr>
          <p:nvPr/>
        </p:nvSpPr>
        <p:spPr bwMode="auto">
          <a:xfrm>
            <a:off x="2195513" y="2205038"/>
            <a:ext cx="5451475" cy="19716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pic>
        <p:nvPicPr>
          <p:cNvPr id="223242" name="Picture 10" descr="Logo PubQuiz_RGB.ps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hape 73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4" name="Shape 74"/>
          <p:cNvSpPr txBox="1">
            <a:spLocks noChangeArrowheads="1"/>
          </p:cNvSpPr>
          <p:nvPr/>
        </p:nvSpPr>
        <p:spPr bwMode="auto">
          <a:xfrm>
            <a:off x="541338" y="1627142"/>
            <a:ext cx="2186632" cy="83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buClr>
                <a:srgbClr val="FFFF00"/>
              </a:buClr>
              <a:buSzPct val="25000"/>
              <a:buFont typeface="Arial" charset="0"/>
              <a:buNone/>
            </a:pPr>
            <a:r>
              <a:rPr lang="en-US" altLang="nl-NL" sz="2500" dirty="0">
                <a:solidFill>
                  <a:srgbClr val="FFFF00"/>
                </a:solidFill>
              </a:rPr>
              <a:t> QUESTION</a:t>
            </a:r>
            <a:r>
              <a:rPr lang="en-US" altLang="nl-NL" sz="2500" dirty="0"/>
              <a:t> </a:t>
            </a:r>
            <a:r>
              <a:rPr lang="en-US" altLang="nl-NL" sz="2500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2" name="06 Nummer 6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15" name="Shape 523"/>
          <p:cNvSpPr txBox="1">
            <a:spLocks noChangeArrowheads="1"/>
          </p:cNvSpPr>
          <p:nvPr/>
        </p:nvSpPr>
        <p:spPr bwMode="auto">
          <a:xfrm>
            <a:off x="2222500" y="2532633"/>
            <a:ext cx="518953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400" b="1" i="1" dirty="0"/>
              <a:t>Who is this?</a:t>
            </a:r>
          </a:p>
        </p:txBody>
      </p:sp>
    </p:spTree>
    <p:extLst>
      <p:ext uri="{BB962C8B-B14F-4D97-AF65-F5344CB8AC3E}">
        <p14:creationId xmlns:p14="http://schemas.microsoft.com/office/powerpoint/2010/main" val="3720243886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hape 42"/>
          <p:cNvSpPr>
            <a:spLocks noChangeArrowheads="1"/>
          </p:cNvSpPr>
          <p:nvPr/>
        </p:nvSpPr>
        <p:spPr bwMode="auto">
          <a:xfrm>
            <a:off x="508000" y="1166813"/>
            <a:ext cx="8143875" cy="47180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0243" name="Shape 43"/>
          <p:cNvSpPr>
            <a:spLocks noChangeArrowheads="1"/>
          </p:cNvSpPr>
          <p:nvPr/>
        </p:nvSpPr>
        <p:spPr bwMode="auto">
          <a:xfrm>
            <a:off x="8332788" y="874713"/>
            <a:ext cx="639762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10244" name="Shape 44"/>
          <p:cNvSpPr>
            <a:spLocks noChangeArrowheads="1"/>
          </p:cNvSpPr>
          <p:nvPr/>
        </p:nvSpPr>
        <p:spPr bwMode="auto">
          <a:xfrm>
            <a:off x="168275" y="874713"/>
            <a:ext cx="639763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10245" name="Shape 45"/>
          <p:cNvSpPr>
            <a:spLocks noChangeArrowheads="1"/>
          </p:cNvSpPr>
          <p:nvPr/>
        </p:nvSpPr>
        <p:spPr bwMode="auto">
          <a:xfrm>
            <a:off x="8332788" y="5591175"/>
            <a:ext cx="639762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10246" name="Shape 46"/>
          <p:cNvSpPr>
            <a:spLocks noChangeArrowheads="1"/>
          </p:cNvSpPr>
          <p:nvPr/>
        </p:nvSpPr>
        <p:spPr bwMode="auto">
          <a:xfrm>
            <a:off x="168275" y="5591175"/>
            <a:ext cx="639763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10247" name="Shape 47"/>
          <p:cNvSpPr>
            <a:spLocks noChangeArrowheads="1"/>
          </p:cNvSpPr>
          <p:nvPr/>
        </p:nvSpPr>
        <p:spPr bwMode="auto">
          <a:xfrm>
            <a:off x="2195513" y="2205038"/>
            <a:ext cx="5451475" cy="19716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10248" name="Shape 48"/>
          <p:cNvSpPr txBox="1">
            <a:spLocks noChangeArrowheads="1"/>
          </p:cNvSpPr>
          <p:nvPr/>
        </p:nvSpPr>
        <p:spPr bwMode="auto">
          <a:xfrm>
            <a:off x="2222500" y="2801938"/>
            <a:ext cx="5189538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3200" b="1" i="1" dirty="0"/>
              <a:t>Principles</a:t>
            </a:r>
          </a:p>
        </p:txBody>
      </p:sp>
      <p:pic>
        <p:nvPicPr>
          <p:cNvPr id="10251" name="Picture 10" descr="Logo PubQuiz_RGB.ps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hape 55"/>
          <p:cNvSpPr>
            <a:spLocks noChangeArrowheads="1"/>
          </p:cNvSpPr>
          <p:nvPr/>
        </p:nvSpPr>
        <p:spPr bwMode="auto">
          <a:xfrm>
            <a:off x="508000" y="1166813"/>
            <a:ext cx="8143875" cy="47180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2291" name="Shape 56"/>
          <p:cNvSpPr>
            <a:spLocks noChangeArrowheads="1"/>
          </p:cNvSpPr>
          <p:nvPr/>
        </p:nvSpPr>
        <p:spPr bwMode="auto">
          <a:xfrm>
            <a:off x="8332788" y="874713"/>
            <a:ext cx="639762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12292" name="Shape 57"/>
          <p:cNvSpPr>
            <a:spLocks noChangeArrowheads="1"/>
          </p:cNvSpPr>
          <p:nvPr/>
        </p:nvSpPr>
        <p:spPr bwMode="auto">
          <a:xfrm>
            <a:off x="168275" y="874713"/>
            <a:ext cx="639763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12293" name="Shape 58"/>
          <p:cNvSpPr>
            <a:spLocks noChangeArrowheads="1"/>
          </p:cNvSpPr>
          <p:nvPr/>
        </p:nvSpPr>
        <p:spPr bwMode="auto">
          <a:xfrm>
            <a:off x="8332788" y="5591175"/>
            <a:ext cx="639762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12294" name="Shape 59"/>
          <p:cNvSpPr>
            <a:spLocks noChangeArrowheads="1"/>
          </p:cNvSpPr>
          <p:nvPr/>
        </p:nvSpPr>
        <p:spPr bwMode="auto">
          <a:xfrm>
            <a:off x="168275" y="5591175"/>
            <a:ext cx="639763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12295" name="Shape 60"/>
          <p:cNvSpPr>
            <a:spLocks noChangeArrowheads="1"/>
          </p:cNvSpPr>
          <p:nvPr/>
        </p:nvSpPr>
        <p:spPr bwMode="auto">
          <a:xfrm>
            <a:off x="2195513" y="2205038"/>
            <a:ext cx="5451475" cy="19716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12297" name="Shape 62"/>
          <p:cNvSpPr txBox="1">
            <a:spLocks noChangeArrowheads="1"/>
          </p:cNvSpPr>
          <p:nvPr/>
        </p:nvSpPr>
        <p:spPr bwMode="auto">
          <a:xfrm>
            <a:off x="2663825" y="2420938"/>
            <a:ext cx="45720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400" b="1" i="1" dirty="0"/>
              <a:t>In what year was the Universal Declaration of Human Rights (UDHR) adopted by the United Nations?</a:t>
            </a:r>
          </a:p>
        </p:txBody>
      </p:sp>
      <p:pic>
        <p:nvPicPr>
          <p:cNvPr id="12301" name="Picture 10" descr="Logo PubQuiz_RGB.ps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hape 73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4" name="Shape 74"/>
          <p:cNvSpPr txBox="1">
            <a:spLocks noChangeArrowheads="1"/>
          </p:cNvSpPr>
          <p:nvPr/>
        </p:nvSpPr>
        <p:spPr bwMode="auto">
          <a:xfrm>
            <a:off x="680889" y="1649411"/>
            <a:ext cx="2189311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buClr>
                <a:srgbClr val="FFFF00"/>
              </a:buClr>
              <a:buSzPct val="25000"/>
              <a:buFont typeface="Arial" charset="0"/>
              <a:buNone/>
            </a:pPr>
            <a:r>
              <a:rPr lang="en-US" altLang="nl-NL" sz="2500" dirty="0">
                <a:solidFill>
                  <a:srgbClr val="FFFF00"/>
                </a:solidFill>
              </a:rPr>
              <a:t> QUESTION</a:t>
            </a:r>
            <a:r>
              <a:rPr lang="en-US" altLang="nl-NL" sz="2500" dirty="0"/>
              <a:t> </a:t>
            </a:r>
            <a:r>
              <a:rPr lang="en-US" altLang="nl-NL" sz="2500" dirty="0">
                <a:solidFill>
                  <a:srgbClr val="FFFFFF"/>
                </a:solidFill>
              </a:rPr>
              <a:t>1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3_blank">
  <a:themeElements>
    <a:clrScheme name="AI Presentation - 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blank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blank">
  <a:themeElements>
    <a:clrScheme name="AI Presentation - 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blank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3975</TotalTime>
  <Words>872</Words>
  <Application>Microsoft Office PowerPoint</Application>
  <PresentationFormat>On-screen Show (4:3)</PresentationFormat>
  <Paragraphs>171</Paragraphs>
  <Slides>41</Slides>
  <Notes>41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Aharoni</vt:lpstr>
      <vt:lpstr>Arial</vt:lpstr>
      <vt:lpstr>Arial Narrow</vt:lpstr>
      <vt:lpstr>Verdana</vt:lpstr>
      <vt:lpstr>3_blank</vt:lpstr>
      <vt:lpstr>4_blank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Amnesty International Nederland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Amnesty´s Pub Quiz</dc:title>
  <dc:creator>Saskia Hansen</dc:creator>
  <cp:lastModifiedBy>Floris Dogterom</cp:lastModifiedBy>
  <cp:revision>408</cp:revision>
  <dcterms:modified xsi:type="dcterms:W3CDTF">2019-04-12T09:56:58Z</dcterms:modified>
</cp:coreProperties>
</file>