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7" r:id="rId1"/>
    <p:sldMasterId id="2147483659" r:id="rId2"/>
  </p:sldMasterIdLst>
  <p:notesMasterIdLst>
    <p:notesMasterId r:id="rId137"/>
  </p:notesMasterIdLst>
  <p:sldIdLst>
    <p:sldId id="256" r:id="rId3"/>
    <p:sldId id="326" r:id="rId4"/>
    <p:sldId id="318" r:id="rId5"/>
    <p:sldId id="319" r:id="rId6"/>
    <p:sldId id="320" r:id="rId7"/>
    <p:sldId id="321" r:id="rId8"/>
    <p:sldId id="322" r:id="rId9"/>
    <p:sldId id="324" r:id="rId10"/>
    <p:sldId id="323" r:id="rId11"/>
    <p:sldId id="325" r:id="rId12"/>
    <p:sldId id="368" r:id="rId13"/>
    <p:sldId id="369" r:id="rId14"/>
    <p:sldId id="370" r:id="rId15"/>
    <p:sldId id="371" r:id="rId16"/>
    <p:sldId id="372" r:id="rId17"/>
    <p:sldId id="373" r:id="rId18"/>
    <p:sldId id="405" r:id="rId19"/>
    <p:sldId id="356" r:id="rId20"/>
    <p:sldId id="387" r:id="rId21"/>
    <p:sldId id="388" r:id="rId22"/>
    <p:sldId id="389" r:id="rId23"/>
    <p:sldId id="390" r:id="rId24"/>
    <p:sldId id="391" r:id="rId25"/>
    <p:sldId id="392" r:id="rId26"/>
    <p:sldId id="393" r:id="rId27"/>
    <p:sldId id="394" r:id="rId28"/>
    <p:sldId id="401" r:id="rId29"/>
    <p:sldId id="257" r:id="rId30"/>
    <p:sldId id="258" r:id="rId31"/>
    <p:sldId id="259" r:id="rId32"/>
    <p:sldId id="260" r:id="rId33"/>
    <p:sldId id="261" r:id="rId34"/>
    <p:sldId id="262" r:id="rId35"/>
    <p:sldId id="263" r:id="rId36"/>
    <p:sldId id="264" r:id="rId37"/>
    <p:sldId id="265" r:id="rId38"/>
    <p:sldId id="266" r:id="rId39"/>
    <p:sldId id="267" r:id="rId40"/>
    <p:sldId id="344" r:id="rId41"/>
    <p:sldId id="345" r:id="rId42"/>
    <p:sldId id="346" r:id="rId43"/>
    <p:sldId id="352" r:id="rId44"/>
    <p:sldId id="348" r:id="rId45"/>
    <p:sldId id="349" r:id="rId46"/>
    <p:sldId id="350" r:id="rId47"/>
    <p:sldId id="351" r:id="rId48"/>
    <p:sldId id="347" r:id="rId49"/>
    <p:sldId id="353" r:id="rId50"/>
    <p:sldId id="354" r:id="rId51"/>
    <p:sldId id="400" r:id="rId52"/>
    <p:sldId id="268" r:id="rId53"/>
    <p:sldId id="269" r:id="rId54"/>
    <p:sldId id="270" r:id="rId55"/>
    <p:sldId id="271" r:id="rId56"/>
    <p:sldId id="272" r:id="rId57"/>
    <p:sldId id="273" r:id="rId58"/>
    <p:sldId id="274" r:id="rId59"/>
    <p:sldId id="275" r:id="rId60"/>
    <p:sldId id="276" r:id="rId61"/>
    <p:sldId id="277" r:id="rId62"/>
    <p:sldId id="278" r:id="rId63"/>
    <p:sldId id="279" r:id="rId64"/>
    <p:sldId id="280" r:id="rId65"/>
    <p:sldId id="281" r:id="rId66"/>
    <p:sldId id="282" r:id="rId67"/>
    <p:sldId id="283" r:id="rId68"/>
    <p:sldId id="284" r:id="rId69"/>
    <p:sldId id="285" r:id="rId70"/>
    <p:sldId id="286" r:id="rId71"/>
    <p:sldId id="402" r:id="rId72"/>
    <p:sldId id="287" r:id="rId73"/>
    <p:sldId id="288" r:id="rId74"/>
    <p:sldId id="291" r:id="rId75"/>
    <p:sldId id="290" r:id="rId76"/>
    <p:sldId id="292" r:id="rId77"/>
    <p:sldId id="293" r:id="rId78"/>
    <p:sldId id="300" r:id="rId79"/>
    <p:sldId id="303" r:id="rId80"/>
    <p:sldId id="406" r:id="rId81"/>
    <p:sldId id="407" r:id="rId82"/>
    <p:sldId id="408" r:id="rId83"/>
    <p:sldId id="305" r:id="rId84"/>
    <p:sldId id="306" r:id="rId85"/>
    <p:sldId id="307" r:id="rId86"/>
    <p:sldId id="308" r:id="rId87"/>
    <p:sldId id="311" r:id="rId88"/>
    <p:sldId id="309" r:id="rId89"/>
    <p:sldId id="312" r:id="rId90"/>
    <p:sldId id="313" r:id="rId91"/>
    <p:sldId id="314" r:id="rId92"/>
    <p:sldId id="315" r:id="rId93"/>
    <p:sldId id="316" r:id="rId94"/>
    <p:sldId id="403" r:id="rId95"/>
    <p:sldId id="317" r:id="rId96"/>
    <p:sldId id="327" r:id="rId97"/>
    <p:sldId id="328" r:id="rId98"/>
    <p:sldId id="329" r:id="rId99"/>
    <p:sldId id="330" r:id="rId100"/>
    <p:sldId id="331" r:id="rId101"/>
    <p:sldId id="332" r:id="rId102"/>
    <p:sldId id="333" r:id="rId103"/>
    <p:sldId id="334" r:id="rId104"/>
    <p:sldId id="335" r:id="rId105"/>
    <p:sldId id="340" r:id="rId106"/>
    <p:sldId id="338" r:id="rId107"/>
    <p:sldId id="395" r:id="rId108"/>
    <p:sldId id="339" r:id="rId109"/>
    <p:sldId id="341" r:id="rId110"/>
    <p:sldId id="342" r:id="rId111"/>
    <p:sldId id="337" r:id="rId112"/>
    <p:sldId id="343" r:id="rId113"/>
    <p:sldId id="355" r:id="rId114"/>
    <p:sldId id="360" r:id="rId115"/>
    <p:sldId id="361" r:id="rId116"/>
    <p:sldId id="362" r:id="rId117"/>
    <p:sldId id="363" r:id="rId118"/>
    <p:sldId id="364" r:id="rId119"/>
    <p:sldId id="365" r:id="rId120"/>
    <p:sldId id="366" r:id="rId121"/>
    <p:sldId id="357" r:id="rId122"/>
    <p:sldId id="359" r:id="rId123"/>
    <p:sldId id="358" r:id="rId124"/>
    <p:sldId id="404" r:id="rId125"/>
    <p:sldId id="367" r:id="rId126"/>
    <p:sldId id="374" r:id="rId127"/>
    <p:sldId id="376" r:id="rId128"/>
    <p:sldId id="377" r:id="rId129"/>
    <p:sldId id="378" r:id="rId130"/>
    <p:sldId id="375" r:id="rId131"/>
    <p:sldId id="380" r:id="rId132"/>
    <p:sldId id="381" r:id="rId133"/>
    <p:sldId id="397" r:id="rId134"/>
    <p:sldId id="398" r:id="rId135"/>
    <p:sldId id="399" r:id="rId13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charset="0"/>
        <a:ea typeface="+mn-ea"/>
        <a:cs typeface="Arial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4" autoAdjust="0"/>
    <p:restoredTop sz="94541" autoAdjust="0"/>
  </p:normalViewPr>
  <p:slideViewPr>
    <p:cSldViewPr>
      <p:cViewPr varScale="1">
        <p:scale>
          <a:sx n="85" d="100"/>
          <a:sy n="85" d="100"/>
        </p:scale>
        <p:origin x="114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presProps" Target="presProps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viewProps" Target="viewProp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tableStyles" Target="tableStyle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6" Type="http://schemas.openxmlformats.org/officeDocument/2006/relationships/slide" Target="slides/slide14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07.xml"/><Relationship Id="rId1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hape 2"/>
          <p:cNvSpPr txBox="1">
            <a:spLocks noGrp="1"/>
          </p:cNvSpPr>
          <p:nvPr>
            <p:ph type="hdr" idx="2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1" name="Shape 3"/>
          <p:cNvSpPr txBox="1">
            <a:spLocks noGrp="1"/>
          </p:cNvSpPr>
          <p:nvPr>
            <p:ph type="dt" idx="10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  <p:sp>
        <p:nvSpPr>
          <p:cNvPr id="7172" name="Shape 4"/>
          <p:cNvSpPr>
            <a:spLocks noGrp="1" noRot="1" noChangeAspect="1"/>
          </p:cNvSpPr>
          <p:nvPr>
            <p:ph type="sldImg" idx="3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endParaRPr noProof="0"/>
          </a:p>
        </p:txBody>
      </p:sp>
      <p:sp>
        <p:nvSpPr>
          <p:cNvPr id="7174" name="Shape 6"/>
          <p:cNvSpPr txBox="1">
            <a:spLocks noGrp="1"/>
          </p:cNvSpPr>
          <p:nvPr>
            <p:ph type="ftr" idx="11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175" name="Shape 7"/>
          <p:cNvSpPr txBox="1">
            <a:spLocks noGrp="1"/>
          </p:cNvSpPr>
          <p:nvPr>
            <p:ph type="sldNum" idx="12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090950863"/>
      </p:ext>
    </p:extLst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hape 3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218" name="Shape 4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179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179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25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25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84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84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04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04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456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456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661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661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637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637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976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1976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22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245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8835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44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654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859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064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269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473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63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3040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835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46787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088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1123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521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7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931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3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7545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6317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29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497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702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907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59075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2690214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384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425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hape 5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1266" name="Shape 5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hape 6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3314" name="Shape 6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315" name="Shape 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hape 8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5362" name="Shape 9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15363" name="Shape 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745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746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hape 10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7410" name="Shape 10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411" name="Shape 10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hape 11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19458" name="Shape 11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9459" name="Shape 11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hape 1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1506" name="Shape 12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1507" name="Shape 13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hape 1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3554" name="Shape 1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3555" name="Shape 1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hape 15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5602" name="Shape 15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5603" name="Shape 15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hape 17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7650" name="Shape 17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 dirty="0"/>
          </a:p>
        </p:txBody>
      </p:sp>
      <p:sp>
        <p:nvSpPr>
          <p:cNvPr id="27651" name="Shape 17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hape 192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9698" name="Shape 19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29699" name="Shape 194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hape 20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1746" name="Shape 20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1747" name="Shape 20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199683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1731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950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377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378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606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606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787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787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992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992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197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197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4019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4020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058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058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1811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1811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2201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>
              <a:cs typeface="Arial" charset="0"/>
            </a:endParaRPr>
          </a:p>
        </p:txBody>
      </p:sp>
      <p:sp>
        <p:nvSpPr>
          <p:cNvPr id="2201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hape 21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3794" name="Shape 22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155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155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hape 23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5842" name="Shape 23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5843" name="Shape 23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hape 247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7890" name="Shape 24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7891" name="Shape 24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hape 2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39938" name="Shape 261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39939" name="Shape 262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hape 2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1986" name="Shape 27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1987" name="Shape 27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hape 295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4034" name="Shape 296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4035" name="Shape 297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hape 30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6082" name="Shape 30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6083" name="Shape 310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hape 32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48130" name="Shape 32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48131" name="Shape 32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3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0178" name="Shape 344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0179" name="Shape 34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hape 35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2226" name="Shape 36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hape 37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4274" name="Shape 37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360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360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hape 384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6322" name="Shape 38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6323" name="Shape 386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hape 4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58370" name="Shape 40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58371" name="Shape 408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hape 419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0418" name="Shape 420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0419" name="Shape 42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hape 441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62466" name="Shape 4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2467" name="Shape 44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hape 46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4514" name="Shape 46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4515" name="Shape 46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hape 479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6562" name="Shape 480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hape 491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68610" name="Shape 492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68611" name="Shape 493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hape 513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0658" name="Shape 514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0659" name="Shape 51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270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hape 542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4754" name="Shape 543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565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565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0898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0899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hape 56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78850" name="Shape 56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78851" name="Shape 56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2946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499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499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7042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7043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69325888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58420872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8909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8909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745115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hape 527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3186" name="Shape 528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5974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974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523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523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7282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7283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99330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99331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hape 605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1378" name="Shape 606"/>
          <p:cNvSpPr>
            <a:spLocks noGrp="1" noRot="1" noChangeAspect="1"/>
          </p:cNvSpPr>
          <p:nvPr>
            <p:ph type="sldImg" idx="2"/>
          </p:nvPr>
        </p:nvSpPr>
        <p:spPr>
          <a:noFill/>
          <a:ln>
            <a:round/>
            <a:headEnd/>
            <a:tailEnd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hape 589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3426" name="Shape 590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3427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hape 617"/>
          <p:cNvSpPr>
            <a:spLocks noGrp="1" noRot="1" noChangeAspect="1"/>
          </p:cNvSpPr>
          <p:nvPr>
            <p:ph type="sldImg" idx="2"/>
          </p:nvPr>
        </p:nvSpPr>
        <p:spPr>
          <a:solidFill>
            <a:srgbClr val="FFFFFF"/>
          </a:solidFill>
          <a:ln w="9525"/>
        </p:spPr>
      </p:sp>
      <p:sp>
        <p:nvSpPr>
          <p:cNvPr id="105474" name="Shape 618"/>
          <p:cNvSpPr txBox="1"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  <p:txBody>
          <a:bodyPr vert="horz" wrap="square" tIns="45700" bIns="45700" numCol="1" anchor="t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05475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3721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722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39267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1315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1316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43363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3364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hape 605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57699" name="Shape 606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45411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5891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5892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7939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7940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6998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6998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203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203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hape 589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4083" name="Shape 590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4084" name="Shape 591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76131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6132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hape 527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78179" name="Shape 528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0227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0228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hape 617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120000 w 120000"/>
              <a:gd name="T11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cap="rnd">
            <a:solidFill>
              <a:srgbClr val="000000"/>
            </a:solidFill>
            <a:miter lim="800000"/>
            <a:headEnd type="none" w="med" len="med"/>
            <a:tailEnd type="none" w="med" len="med"/>
          </a:ln>
        </p:spPr>
      </p:sp>
      <p:sp>
        <p:nvSpPr>
          <p:cNvPr id="182275" name="Shape 618"/>
          <p:cNvSpPr txBox="1"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 cap="rnd">
            <a:solidFill>
              <a:srgbClr val="000000"/>
            </a:solidFill>
            <a:miter lim="800000"/>
            <a:headEnd/>
            <a:tailEnd/>
          </a:ln>
        </p:spPr>
        <p:txBody>
          <a:bodyPr lIns="91425" tIns="45700" rIns="91425" bIns="45700"/>
          <a:lstStyle/>
          <a:p>
            <a:pPr>
              <a:spcBef>
                <a:spcPct val="0"/>
              </a:spcBef>
            </a:pPr>
            <a:endParaRPr lang="nl-NL" altLang="nl-NL"/>
          </a:p>
        </p:txBody>
      </p:sp>
      <p:sp>
        <p:nvSpPr>
          <p:cNvPr id="182276" name="Shape 619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b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SzPct val="25000"/>
              <a:buFont typeface="Arial" charset="0"/>
              <a:buNone/>
            </a:pPr>
            <a:r>
              <a:rPr lang="en-US" altLang="nl-NL" sz="1200"/>
              <a:t>*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"/>
          <p:cNvSpPr>
            <a:spLocks noChangeArrowheads="1"/>
          </p:cNvSpPr>
          <p:nvPr/>
        </p:nvSpPr>
        <p:spPr bwMode="auto">
          <a:xfrm>
            <a:off x="0" y="0"/>
            <a:ext cx="9144000" cy="6859588"/>
          </a:xfrm>
          <a:prstGeom prst="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cxnSp>
        <p:nvCxnSpPr>
          <p:cNvPr id="5" name="Shape 10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hape 11"/>
          <p:cNvCxnSpPr>
            <a:cxnSpLocks noChangeShapeType="1"/>
          </p:cNvCxnSpPr>
          <p:nvPr/>
        </p:nvCxnSpPr>
        <p:spPr bwMode="auto">
          <a:xfrm>
            <a:off x="457200" y="19050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Shape 12"/>
          <p:cNvSpPr>
            <a:spLocks noChangeArrowheads="1"/>
          </p:cNvSpPr>
          <p:nvPr/>
        </p:nvSpPr>
        <p:spPr bwMode="auto">
          <a:xfrm>
            <a:off x="0" y="0"/>
            <a:ext cx="9120188" cy="68580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" name="Shape 13"/>
          <p:cNvSpPr>
            <a:spLocks noChangeArrowheads="1"/>
          </p:cNvSpPr>
          <p:nvPr/>
        </p:nvSpPr>
        <p:spPr bwMode="auto">
          <a:xfrm>
            <a:off x="328613" y="595313"/>
            <a:ext cx="8493125" cy="591026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" name="Shape 14"/>
          <p:cNvSpPr>
            <a:spLocks noChangeArrowheads="1"/>
          </p:cNvSpPr>
          <p:nvPr/>
        </p:nvSpPr>
        <p:spPr bwMode="auto">
          <a:xfrm>
            <a:off x="465138" y="1071563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" name="Shape 15"/>
          <p:cNvSpPr txBox="1">
            <a:spLocks noChangeArrowheads="1"/>
          </p:cNvSpPr>
          <p:nvPr/>
        </p:nvSpPr>
        <p:spPr bwMode="auto">
          <a:xfrm>
            <a:off x="723900" y="1582738"/>
            <a:ext cx="16970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>
                <a:solidFill>
                  <a:srgbClr val="FFFF00"/>
                </a:solidFill>
              </a:rPr>
              <a:t>VRAAG</a:t>
            </a:r>
            <a:r>
              <a:rPr lang="en-US" altLang="nl-NL" sz="2500"/>
              <a:t> </a:t>
            </a:r>
            <a:r>
              <a:rPr lang="en-US" altLang="nl-NL" sz="2500">
                <a:solidFill>
                  <a:srgbClr val="FFFFFF"/>
                </a:solidFill>
              </a:rPr>
              <a:t>3</a:t>
            </a:r>
          </a:p>
        </p:txBody>
      </p:sp>
      <p:cxnSp>
        <p:nvCxnSpPr>
          <p:cNvPr id="11" name="Shape 16"/>
          <p:cNvCxnSpPr>
            <a:cxnSpLocks noChangeShapeType="1"/>
          </p:cNvCxnSpPr>
          <p:nvPr/>
        </p:nvCxnSpPr>
        <p:spPr bwMode="auto">
          <a:xfrm>
            <a:off x="457200" y="6248400"/>
            <a:ext cx="8207375" cy="0"/>
          </a:xfrm>
          <a:prstGeom prst="straightConnector1">
            <a:avLst/>
          </a:prstGeom>
          <a:noFill/>
          <a:ln w="12700" cap="rnd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Shape 17"/>
          <p:cNvSpPr>
            <a:spLocks noChangeArrowheads="1"/>
          </p:cNvSpPr>
          <p:nvPr/>
        </p:nvSpPr>
        <p:spPr bwMode="auto">
          <a:xfrm>
            <a:off x="2870200" y="244475"/>
            <a:ext cx="3397250" cy="1857375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18"/>
          <p:cNvSpPr txBox="1">
            <a:spLocks noChangeArrowheads="1"/>
          </p:cNvSpPr>
          <p:nvPr/>
        </p:nvSpPr>
        <p:spPr bwMode="auto">
          <a:xfrm>
            <a:off x="2905125" y="2249488"/>
            <a:ext cx="548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/>
              <a:t>Vraag met beeld als antwoord?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7907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="t"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9255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4572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9144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13716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1828800" algn="l" rtl="0">
              <a:spcBef>
                <a:spcPts val="0"/>
              </a:spcBef>
              <a:spcAft>
                <a:spcPts val="0"/>
              </a:spcAft>
              <a:defRPr sz="3600"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742950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143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5146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29718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4290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3886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 Narrow"/>
              <a:buChar char="▪"/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4" name="Shape 35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8542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96" name="Shape 19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18797" name="Shape 20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hape 27"/>
          <p:cNvSpPr txBox="1">
            <a:spLocks noGrp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20835" name="Shape 28"/>
          <p:cNvSpPr txBox="1">
            <a:spLocks noGrp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nl-NL" altLang="nl-NL">
              <a:sym typeface="Arial" charset="0"/>
            </a:endParaRPr>
          </a:p>
        </p:txBody>
      </p:sp>
      <p:sp>
        <p:nvSpPr>
          <p:cNvPr id="120836" name="Shape 35"/>
          <p:cNvSpPr txBox="1">
            <a:spLocks noGrp="1"/>
          </p:cNvSpPr>
          <p:nvPr>
            <p:ph type="sldNum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Narrow" pitchFamily="34" charset="0"/>
                <a:sym typeface="Arial Narrow" pitchFamily="34" charset="0"/>
              </a:defRPr>
            </a:lvl1pPr>
          </a:lstStyle>
          <a:p>
            <a:endParaRPr lang="nl-NL" altLang="nl-NL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j-lt"/>
          <a:ea typeface="+mj-ea"/>
          <a:cs typeface="+mj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charset="0"/>
          <a:cs typeface="Arial" charset="0"/>
          <a:sym typeface="Arial" charset="0"/>
        </a:defRPr>
      </a:lvl9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+mn-lt"/>
          <a:ea typeface="+mn-ea"/>
          <a:cs typeface="+mn-cs"/>
          <a:sym typeface="Arial" charset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+mn-lt"/>
          <a:ea typeface="+mn-ea"/>
          <a:cs typeface="+mn-cs"/>
          <a:sym typeface="Arial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9.emf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4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.emf"/><Relationship Id="rId7" Type="http://schemas.openxmlformats.org/officeDocument/2006/relationships/image" Target="../media/image9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7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.emf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0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4.jpeg"/><Relationship Id="rId4" Type="http://schemas.openxmlformats.org/officeDocument/2006/relationships/image" Target="../media/image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5.png"/><Relationship Id="rId4" Type="http://schemas.openxmlformats.org/officeDocument/2006/relationships/image" Target="../media/image116.jpeg"/><Relationship Id="rId9" Type="http://schemas.openxmlformats.org/officeDocument/2006/relationships/image" Target="../media/image8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8.png"/><Relationship Id="rId4" Type="http://schemas.openxmlformats.org/officeDocument/2006/relationships/image" Target="../media/image12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e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33.emf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9.emf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9.emf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0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9.e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4.jpe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9.emf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4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9.em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emf"/><Relationship Id="rId5" Type="http://schemas.openxmlformats.org/officeDocument/2006/relationships/image" Target="../media/image8.png"/><Relationship Id="rId4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5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9.emf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9.emf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5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9.em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3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9.emf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9.emf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18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3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9.emf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6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3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74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9.emf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77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9.emf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1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9.emf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5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9.emf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88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9.emf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37"/>
          <p:cNvSpPr>
            <a:spLocks noChangeArrowheads="1"/>
          </p:cNvSpPr>
          <p:nvPr/>
        </p:nvSpPr>
        <p:spPr bwMode="auto">
          <a:xfrm>
            <a:off x="4763" y="-22225"/>
            <a:ext cx="9120187" cy="68580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6077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Paul Hewson, door Amnesty onder-scheiden voor zijn inzet voor mensen-rechten, is beter bekend onder de naam:</a:t>
            </a:r>
          </a:p>
        </p:txBody>
      </p:sp>
      <p:sp>
        <p:nvSpPr>
          <p:cNvPr id="16077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077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Bono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Bob Geldof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Paul Simon</a:t>
            </a:r>
            <a:endParaRPr lang="en-US" altLang="nl-NL" sz="2000"/>
          </a:p>
        </p:txBody>
      </p:sp>
      <p:pic>
        <p:nvPicPr>
          <p:cNvPr id="16077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0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0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75109" name="Shape 613"/>
          <p:cNvSpPr txBox="1">
            <a:spLocks noChangeArrowheads="1"/>
          </p:cNvSpPr>
          <p:nvPr/>
        </p:nvSpPr>
        <p:spPr bwMode="auto">
          <a:xfrm>
            <a:off x="2847528" y="1993900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Welk van deze prijzen kreeg </a:t>
            </a:r>
            <a:r>
              <a:rPr lang="nl-NL" altLang="nl-NL" sz="2400" b="1" i="1" dirty="0" err="1"/>
              <a:t>Amnesty</a:t>
            </a:r>
            <a:r>
              <a:rPr lang="nl-NL" altLang="nl-NL" sz="2400" b="1" i="1" dirty="0"/>
              <a:t> International: Nobelprijs voor de Vrede, Erasmusprijs, </a:t>
            </a:r>
            <a:r>
              <a:rPr lang="nl-NL" altLang="nl-NL" sz="2400" b="1" i="1" dirty="0" err="1"/>
              <a:t>Four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Freedoms</a:t>
            </a:r>
            <a:r>
              <a:rPr lang="nl-NL" altLang="nl-NL" sz="2400" b="1" i="1" dirty="0"/>
              <a:t> Award,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VN-Mensenrechtenprijs, Europese Mensenrechtenprijs, Geuzenpenning.</a:t>
            </a:r>
          </a:p>
        </p:txBody>
      </p:sp>
      <p:sp>
        <p:nvSpPr>
          <p:cNvPr id="175110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5111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D</a:t>
            </a:r>
            <a:r>
              <a:rPr lang="nl-NL" altLang="nl-NL" sz="2000" dirty="0"/>
              <a:t>e VN-Mensenrechtenprijs en de Europese Mensenrechten-</a:t>
            </a:r>
            <a:br>
              <a:rPr lang="nl-NL" altLang="nl-NL" sz="2000" dirty="0"/>
            </a:br>
            <a:r>
              <a:rPr lang="nl-NL" altLang="nl-NL" sz="2000" dirty="0"/>
              <a:t>    prijs.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Nobelprijs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de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Allemaal. </a:t>
            </a:r>
            <a:endParaRPr lang="en-US" altLang="nl-NL" sz="2000" dirty="0"/>
          </a:p>
        </p:txBody>
      </p:sp>
      <p:pic>
        <p:nvPicPr>
          <p:cNvPr id="17511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715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5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77160" name="Shape 523"/>
          <p:cNvSpPr txBox="1">
            <a:spLocks noChangeArrowheads="1"/>
          </p:cNvSpPr>
          <p:nvPr/>
        </p:nvSpPr>
        <p:spPr bwMode="auto">
          <a:xfrm>
            <a:off x="2222500" y="2820665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Boeken</a:t>
            </a:r>
            <a:endParaRPr lang="en-US" altLang="nl-NL" sz="3200" b="1" i="1" dirty="0"/>
          </a:p>
        </p:txBody>
      </p:sp>
      <p:pic>
        <p:nvPicPr>
          <p:cNvPr id="17716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920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9207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Wat is dat.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Wat is de wat.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Dat is me wat.</a:t>
            </a:r>
            <a:endParaRPr lang="en-US" altLang="nl-NL" sz="2000"/>
          </a:p>
        </p:txBody>
      </p:sp>
      <p:pic>
        <p:nvPicPr>
          <p:cNvPr id="17920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921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7921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Hoe heet het wereldberoemd geworden boek van de Amerikaanse schrijver Dave Eggers over kindsoldaten in Sudan?</a:t>
            </a:r>
          </a:p>
        </p:txBody>
      </p:sp>
    </p:spTree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8125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1254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Iran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Turks Koerdistan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Afghanistan</a:t>
            </a:r>
            <a:endParaRPr lang="en-US" altLang="nl-NL" sz="2000"/>
          </a:p>
        </p:txBody>
      </p:sp>
      <p:pic>
        <p:nvPicPr>
          <p:cNvPr id="18125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1258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Kader Abdolah is een bekende Nederlandstalige schrijver. Hij kwam hier als vluchteling uit welk land? </a:t>
            </a:r>
          </a:p>
        </p:txBody>
      </p:sp>
    </p:spTree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149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9149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14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5" name="Rectangle 7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91496" name="Rectangle 8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91497" name="Shape 613"/>
          <p:cNvSpPr txBox="1">
            <a:spLocks noChangeArrowheads="1"/>
          </p:cNvSpPr>
          <p:nvPr/>
        </p:nvSpPr>
        <p:spPr bwMode="auto">
          <a:xfrm>
            <a:off x="2905125" y="1981200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Khaled Hosseini schreef een roman over de ontwikkelingen in Afghanistan vanaf de val van de monarchie, via de Sovjet-invasie tot het Taliban-regime. Twee jongetjes met dezelfde hobby staan centraal. Hoe heet dit boek?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endParaRPr lang="nl-NL" altLang="nl-NL" sz="2400" b="1" i="1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138" y="4200496"/>
            <a:ext cx="1981200" cy="14238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350" y="4209333"/>
            <a:ext cx="1981200" cy="14149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4451" y="4209333"/>
            <a:ext cx="1981199" cy="1407929"/>
          </a:xfrm>
          <a:prstGeom prst="rect">
            <a:avLst/>
          </a:prstGeom>
        </p:spPr>
      </p:pic>
      <p:sp>
        <p:nvSpPr>
          <p:cNvPr id="191503" name="Shape 583"/>
          <p:cNvSpPr txBox="1">
            <a:spLocks noChangeArrowheads="1"/>
          </p:cNvSpPr>
          <p:nvPr/>
        </p:nvSpPr>
        <p:spPr bwMode="auto">
          <a:xfrm>
            <a:off x="33861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295650" y="52260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ezelrijder</a:t>
            </a:r>
            <a:endParaRPr lang="en-US" altLang="nl-NL" sz="2000" dirty="0"/>
          </a:p>
        </p:txBody>
      </p:sp>
      <p:sp>
        <p:nvSpPr>
          <p:cNvPr id="191504" name="Shape 584"/>
          <p:cNvSpPr txBox="1">
            <a:spLocks noChangeArrowheads="1"/>
          </p:cNvSpPr>
          <p:nvPr/>
        </p:nvSpPr>
        <p:spPr bwMode="auto">
          <a:xfrm>
            <a:off x="5467350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586"/>
          <p:cNvSpPr txBox="1">
            <a:spLocks noChangeArrowheads="1"/>
          </p:cNvSpPr>
          <p:nvPr/>
        </p:nvSpPr>
        <p:spPr bwMode="auto">
          <a:xfrm>
            <a:off x="5467350" y="52165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vliegeraar</a:t>
            </a:r>
            <a:endParaRPr lang="en-US" altLang="nl-NL" sz="2000" dirty="0"/>
          </a:p>
        </p:txBody>
      </p:sp>
      <p:sp>
        <p:nvSpPr>
          <p:cNvPr id="191501" name="Shape 581"/>
          <p:cNvSpPr txBox="1">
            <a:spLocks noChangeArrowheads="1"/>
          </p:cNvSpPr>
          <p:nvPr/>
        </p:nvSpPr>
        <p:spPr bwMode="auto">
          <a:xfrm>
            <a:off x="1303338" y="52673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" name="Shape 582"/>
          <p:cNvSpPr txBox="1">
            <a:spLocks noChangeArrowheads="1"/>
          </p:cNvSpPr>
          <p:nvPr/>
        </p:nvSpPr>
        <p:spPr bwMode="auto">
          <a:xfrm>
            <a:off x="1308100" y="52562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De </a:t>
            </a:r>
            <a:r>
              <a:rPr lang="en-US" altLang="nl-NL" sz="2000" dirty="0" err="1"/>
              <a:t>knikkeraar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Fjodor</a:t>
            </a:r>
            <a:r>
              <a:rPr lang="nl-NL" altLang="nl-NL" sz="2000" dirty="0"/>
              <a:t> </a:t>
            </a:r>
            <a:r>
              <a:rPr lang="nl-NL" altLang="nl-NL" sz="2000" dirty="0" err="1"/>
              <a:t>Dostojevski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Sergei</a:t>
            </a:r>
            <a:r>
              <a:rPr lang="nl-NL" altLang="nl-NL" sz="2000" dirty="0"/>
              <a:t> </a:t>
            </a:r>
            <a:r>
              <a:rPr lang="nl-NL" altLang="nl-NL" sz="2000" dirty="0" err="1"/>
              <a:t>Prokovjev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Leo Tolstoi</a:t>
            </a:r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Welke Russische schrijver ontsnapte </a:t>
            </a:r>
            <a:br>
              <a:rPr lang="nl-NL" altLang="nl-NL" sz="2400" b="1" i="1" dirty="0"/>
            </a:br>
            <a:r>
              <a:rPr lang="nl-NL" altLang="nl-NL" sz="2400" b="1" i="1" dirty="0"/>
              <a:t>in 1849 op het laatste moment aan een terechtstelling en schreef een roman over het strafkamp waarin hij toen belandde?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8739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739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Korea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Het Habsburgse Rijk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Vietnam</a:t>
            </a:r>
          </a:p>
        </p:txBody>
      </p:sp>
      <p:pic>
        <p:nvPicPr>
          <p:cNvPr id="18739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40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740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740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Karl </a:t>
            </a:r>
            <a:r>
              <a:rPr lang="nl-NL" altLang="nl-NL" sz="2400" b="1" i="1" dirty="0" err="1"/>
              <a:t>Marlantes</a:t>
            </a:r>
            <a:r>
              <a:rPr lang="nl-NL" altLang="nl-NL" sz="2400" b="1" i="1" dirty="0"/>
              <a:t> schreef het boek ‘</a:t>
            </a:r>
            <a:r>
              <a:rPr lang="nl-NL" altLang="nl-NL" sz="2400" b="1" i="1" dirty="0" err="1"/>
              <a:t>Matterhorn</a:t>
            </a:r>
            <a:r>
              <a:rPr lang="nl-NL" altLang="nl-NL" sz="2400" b="1" i="1" dirty="0"/>
              <a:t>’ over een oorlog die bijna 20 jaar duurde. In welk land speelt die roman zich af?</a:t>
            </a:r>
          </a:p>
        </p:txBody>
      </p:sp>
      <p:sp>
        <p:nvSpPr>
          <p:cNvPr id="18740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831213526"/>
      </p:ext>
    </p:extLst>
  </p:cSld>
  <p:clrMapOvr>
    <a:masterClrMapping/>
  </p:clrMapOvr>
  <p:transition spd="slow">
    <p:cut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894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94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Zwartboek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De Aanslag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Oorlogswinter</a:t>
            </a:r>
          </a:p>
        </p:txBody>
      </p:sp>
      <p:pic>
        <p:nvPicPr>
          <p:cNvPr id="1894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94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94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In welke roman speelt Harry Mulish een ingewikkeld spel met goed en fout in de Tweede Wereldoorlog?</a:t>
            </a:r>
          </a:p>
        </p:txBody>
      </p:sp>
      <p:sp>
        <p:nvSpPr>
          <p:cNvPr id="1894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3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354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93541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Nederlandse schrijfster, geboren in 1920, schreef een boek over haar leven als onderduikster in de Tweede Wereldoorlog?</a:t>
            </a:r>
          </a:p>
        </p:txBody>
      </p:sp>
      <p:sp>
        <p:nvSpPr>
          <p:cNvPr id="19354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355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033" b="22805"/>
          <a:stretch/>
        </p:blipFill>
        <p:spPr>
          <a:xfrm>
            <a:off x="1506019" y="3987800"/>
            <a:ext cx="1988785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45" b="32642"/>
          <a:stretch/>
        </p:blipFill>
        <p:spPr>
          <a:xfrm>
            <a:off x="3582987" y="4001601"/>
            <a:ext cx="1976437" cy="14018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889" y="3995693"/>
            <a:ext cx="1981200" cy="1402314"/>
          </a:xfrm>
          <a:prstGeom prst="rect">
            <a:avLst/>
          </a:prstGeom>
        </p:spPr>
      </p:pic>
      <p:sp>
        <p:nvSpPr>
          <p:cNvPr id="19354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Anne Frank</a:t>
            </a:r>
          </a:p>
        </p:txBody>
      </p:sp>
      <p:sp>
        <p:nvSpPr>
          <p:cNvPr id="19354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Marga</a:t>
            </a:r>
            <a:r>
              <a:rPr lang="en-US" altLang="nl-NL" sz="2000" dirty="0"/>
              <a:t> Minco</a:t>
            </a:r>
          </a:p>
        </p:txBody>
      </p:sp>
      <p:sp>
        <p:nvSpPr>
          <p:cNvPr id="19354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Neeltje</a:t>
            </a:r>
            <a:r>
              <a:rPr lang="en-US" altLang="nl-NL" sz="2000" dirty="0"/>
              <a:t> Maria Min</a:t>
            </a:r>
          </a:p>
        </p:txBody>
      </p:sp>
    </p:spTree>
  </p:cSld>
  <p:clrMapOvr>
    <a:masterClrMapping/>
  </p:clrMapOvr>
  <p:transition spd="slow">
    <p:cut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558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95589" name="Shape 576"/>
          <p:cNvSpPr txBox="1">
            <a:spLocks noChangeArrowheads="1"/>
          </p:cNvSpPr>
          <p:nvPr/>
        </p:nvSpPr>
        <p:spPr bwMode="auto">
          <a:xfrm>
            <a:off x="2876549" y="2136672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Welke Engelse schrijver van een immens populaire reeks jeugdboeken werkte ooit bij Amnesty International?</a:t>
            </a:r>
          </a:p>
        </p:txBody>
      </p:sp>
      <p:sp>
        <p:nvSpPr>
          <p:cNvPr id="19559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9560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93427" cy="1409700"/>
          </a:xfrm>
          <a:prstGeom prst="rect">
            <a:avLst/>
          </a:prstGeom>
        </p:spPr>
      </p:pic>
      <p:sp>
        <p:nvSpPr>
          <p:cNvPr id="19559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Enid </a:t>
            </a:r>
            <a:r>
              <a:rPr lang="en-US" altLang="nl-NL" sz="2000" dirty="0" err="1"/>
              <a:t>Blyton</a:t>
            </a:r>
            <a:endParaRPr lang="en-US" altLang="nl-NL" sz="2000" dirty="0"/>
          </a:p>
        </p:txBody>
      </p:sp>
      <p:sp>
        <p:nvSpPr>
          <p:cNvPr id="19559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Eric Carle</a:t>
            </a:r>
          </a:p>
        </p:txBody>
      </p:sp>
      <p:sp>
        <p:nvSpPr>
          <p:cNvPr id="19559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J.K. Rowling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7811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2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3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4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5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7816" name="Shape 523"/>
          <p:cNvSpPr txBox="1">
            <a:spLocks noChangeArrowheads="1"/>
          </p:cNvSpPr>
          <p:nvPr/>
        </p:nvSpPr>
        <p:spPr bwMode="auto">
          <a:xfrm>
            <a:off x="24304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Herken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wereldverslechteraar</a:t>
            </a:r>
            <a:endParaRPr lang="en-US" altLang="nl-NL" sz="3200" b="1" i="1" dirty="0"/>
          </a:p>
        </p:txBody>
      </p:sp>
      <p:pic>
        <p:nvPicPr>
          <p:cNvPr id="24781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48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8534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535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Salman Rushdi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Dan Brown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Stephen King</a:t>
            </a:r>
          </a:p>
        </p:txBody>
      </p:sp>
      <p:pic>
        <p:nvPicPr>
          <p:cNvPr id="1853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8535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853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Over welke schrijver sprak Ayatollah Khomeini op 14 februari 1989 een fatwa uit?</a:t>
            </a:r>
          </a:p>
        </p:txBody>
      </p:sp>
      <p:sp>
        <p:nvSpPr>
          <p:cNvPr id="18535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8" name="Shape 611"/>
          <p:cNvSpPr txBox="1">
            <a:spLocks noChangeArrowheads="1"/>
          </p:cNvSpPr>
          <p:nvPr/>
        </p:nvSpPr>
        <p:spPr bwMode="auto">
          <a:xfrm>
            <a:off x="755576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029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30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 err="1"/>
              <a:t>Leonid</a:t>
            </a:r>
            <a:r>
              <a:rPr lang="nl-NL" altLang="nl-NL" sz="2000" dirty="0"/>
              <a:t> </a:t>
            </a:r>
            <a:r>
              <a:rPr lang="nl-NL" altLang="nl-NL" sz="2000" dirty="0" err="1"/>
              <a:t>Breznjev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Aleksandr</a:t>
            </a:r>
            <a:r>
              <a:rPr lang="en-US" altLang="nl-NL" sz="2000" dirty="0"/>
              <a:t> </a:t>
            </a:r>
            <a:r>
              <a:rPr lang="nl-NL" altLang="nl-NL" sz="2000" dirty="0" err="1"/>
              <a:t>Solzjenitsyn</a:t>
            </a:r>
            <a:r>
              <a:rPr lang="nl-NL" altLang="nl-NL" sz="2000" dirty="0"/>
              <a:t>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Joeri</a:t>
            </a:r>
            <a:r>
              <a:rPr lang="nl-NL" altLang="nl-NL" sz="2000" dirty="0"/>
              <a:t> </a:t>
            </a:r>
            <a:r>
              <a:rPr lang="nl-NL" altLang="nl-NL" sz="2000" dirty="0" err="1"/>
              <a:t>Andropov</a:t>
            </a:r>
            <a:endParaRPr lang="nl-NL" altLang="nl-NL" sz="2000" dirty="0"/>
          </a:p>
        </p:txBody>
      </p:sp>
      <p:pic>
        <p:nvPicPr>
          <p:cNvPr id="10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103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Wie schreef ‘De Goelag Archipel’, een boek over dwangarbeidskampen voor dissidenten in de Sovjet-Unie?</a:t>
            </a: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11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1192" name="Shape 523"/>
          <p:cNvSpPr txBox="1">
            <a:spLocks noChangeArrowheads="1"/>
          </p:cNvSpPr>
          <p:nvPr/>
        </p:nvSpPr>
        <p:spPr bwMode="auto">
          <a:xfrm>
            <a:off x="2222500" y="278092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Welk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mensenrecht</a:t>
            </a:r>
            <a:r>
              <a:rPr lang="en-US" altLang="nl-NL" sz="3200" b="1" i="1" dirty="0"/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hoort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hierbij</a:t>
            </a:r>
            <a:r>
              <a:rPr lang="en-US" altLang="nl-NL" sz="3200" b="1" i="1" dirty="0"/>
              <a:t>?</a:t>
            </a:r>
          </a:p>
        </p:txBody>
      </p:sp>
      <p:pic>
        <p:nvPicPr>
          <p:cNvPr id="2211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404" y="1172749"/>
            <a:ext cx="6888980" cy="4712113"/>
          </a:xfrm>
          <a:prstGeom prst="rect">
            <a:avLst/>
          </a:prstGeom>
        </p:spPr>
      </p:pic>
      <p:sp>
        <p:nvSpPr>
          <p:cNvPr id="23142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2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143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143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6" name="Shape 603"/>
          <p:cNvSpPr txBox="1">
            <a:spLocks noChangeArrowheads="1"/>
          </p:cNvSpPr>
          <p:nvPr/>
        </p:nvSpPr>
        <p:spPr bwMode="auto">
          <a:xfrm>
            <a:off x="2205731" y="4396705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34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34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5896" y="1175197"/>
            <a:ext cx="4896544" cy="4709665"/>
          </a:xfrm>
          <a:prstGeom prst="rect">
            <a:avLst/>
          </a:prstGeom>
        </p:spPr>
      </p:pic>
      <p:pic>
        <p:nvPicPr>
          <p:cNvPr id="23348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2" name="Shape 603"/>
          <p:cNvSpPr txBox="1">
            <a:spLocks noChangeArrowheads="1"/>
          </p:cNvSpPr>
          <p:nvPr/>
        </p:nvSpPr>
        <p:spPr bwMode="auto">
          <a:xfrm>
            <a:off x="2109936" y="324457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1720" y="1173164"/>
            <a:ext cx="5204347" cy="4711698"/>
          </a:xfrm>
          <a:prstGeom prst="rect">
            <a:avLst/>
          </a:prstGeom>
        </p:spPr>
      </p:pic>
      <p:sp>
        <p:nvSpPr>
          <p:cNvPr id="23552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552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553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123728" y="468473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 14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757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757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7579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tx1"/>
                </a:solidFill>
              </a:rPr>
              <a:t>Welk mensenrecht hoort hierbij?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  <p:pic>
        <p:nvPicPr>
          <p:cNvPr id="2050" name="Afbeelding 7" descr="500px-Oostende_panoramic_vi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3" y="3032124"/>
            <a:ext cx="8123237" cy="162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Afbeelding 8" descr="File:Bundesarchiv Bild 183-1989-1106-405, Plauen, Demonstration vor dem Ratha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173162"/>
            <a:ext cx="8123236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1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962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3962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2884537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173907"/>
            <a:ext cx="8123237" cy="4710956"/>
          </a:xfrm>
          <a:prstGeom prst="rect">
            <a:avLst/>
          </a:prstGeom>
        </p:spPr>
      </p:pic>
      <p:sp>
        <p:nvSpPr>
          <p:cNvPr id="24166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6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167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167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10" descr="File:Schoolgirls in Bamoza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764" y="1173163"/>
            <a:ext cx="8123236" cy="471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371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372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843808" y="2452489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550" y="1173162"/>
            <a:ext cx="8139906" cy="4704109"/>
          </a:xfrm>
          <a:prstGeom prst="rect">
            <a:avLst/>
          </a:prstGeom>
        </p:spPr>
      </p:pic>
      <p:sp>
        <p:nvSpPr>
          <p:cNvPr id="24985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986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4986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7" name="Shape 603"/>
          <p:cNvSpPr txBox="1">
            <a:spLocks noChangeArrowheads="1"/>
          </p:cNvSpPr>
          <p:nvPr/>
        </p:nvSpPr>
        <p:spPr bwMode="auto">
          <a:xfrm>
            <a:off x="3851920" y="1916832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fbeelding 11" descr="File:Incense-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2763" y="1173164"/>
            <a:ext cx="8139906" cy="47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2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52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52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974032" y="2092449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2" descr="File:Slaves ruvu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12763" y="1167606"/>
            <a:ext cx="8186869" cy="47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7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938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938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4" name="Shape 603"/>
          <p:cNvSpPr txBox="1">
            <a:spLocks noChangeArrowheads="1"/>
          </p:cNvSpPr>
          <p:nvPr/>
        </p:nvSpPr>
        <p:spPr bwMode="auto">
          <a:xfrm>
            <a:off x="2699792" y="3100561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File:Bewakingscamera's station Aarscho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8683" y="1173164"/>
            <a:ext cx="8137317" cy="4711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3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733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733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7340" name="Shape 603"/>
          <p:cNvSpPr txBox="1">
            <a:spLocks noChangeArrowheads="1"/>
          </p:cNvSpPr>
          <p:nvPr/>
        </p:nvSpPr>
        <p:spPr bwMode="auto">
          <a:xfrm>
            <a:off x="2819400" y="2057400"/>
            <a:ext cx="5486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Welk mensenrecht hoort hierbij?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</p:spTree>
  </p:cSld>
  <p:clrMapOvr>
    <a:masterClrMapping/>
  </p:clrMapOvr>
  <p:transition spd="slow">
    <p:cut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255763988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76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5768" name="Shape 523"/>
          <p:cNvSpPr txBox="1">
            <a:spLocks noChangeArrowheads="1"/>
          </p:cNvSpPr>
          <p:nvPr/>
        </p:nvSpPr>
        <p:spPr bwMode="auto">
          <a:xfrm>
            <a:off x="2354263" y="2590800"/>
            <a:ext cx="518953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Herken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wereldverbeteraar</a:t>
            </a:r>
            <a:endParaRPr lang="en-US" altLang="nl-NL" sz="3200" b="1" i="1" dirty="0"/>
          </a:p>
        </p:txBody>
      </p:sp>
      <p:pic>
        <p:nvPicPr>
          <p:cNvPr id="2457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7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9728"/>
          <a:stretch/>
        </p:blipFill>
        <p:spPr>
          <a:xfrm>
            <a:off x="1417638" y="1167606"/>
            <a:ext cx="6384924" cy="4717256"/>
          </a:xfrm>
          <a:prstGeom prst="rect">
            <a:avLst/>
          </a:prstGeom>
        </p:spPr>
      </p:pic>
      <p:sp>
        <p:nvSpPr>
          <p:cNvPr id="260099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0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1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0102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010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8" name="Shape 603"/>
          <p:cNvSpPr txBox="1">
            <a:spLocks noChangeArrowheads="1"/>
          </p:cNvSpPr>
          <p:nvPr/>
        </p:nvSpPr>
        <p:spPr bwMode="auto">
          <a:xfrm>
            <a:off x="3150840" y="1772816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Wie is dit?</a:t>
            </a:r>
            <a:endParaRPr lang="en-US" altLang="nl-NL" sz="2400" b="1" i="1" dirty="0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266" name="Afbeelding 2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0838" y="1173162"/>
            <a:ext cx="612016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19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419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420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4" name="Shape 603"/>
          <p:cNvSpPr txBox="1">
            <a:spLocks noChangeArrowheads="1"/>
          </p:cNvSpPr>
          <p:nvPr/>
        </p:nvSpPr>
        <p:spPr bwMode="auto">
          <a:xfrm>
            <a:off x="3635896" y="1788617"/>
            <a:ext cx="358140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74162" y="1173161"/>
            <a:ext cx="4946110" cy="4711701"/>
          </a:xfrm>
          <a:prstGeom prst="rect">
            <a:avLst/>
          </a:prstGeom>
        </p:spPr>
      </p:pic>
      <p:sp>
        <p:nvSpPr>
          <p:cNvPr id="266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52" name="Shape 603"/>
          <p:cNvSpPr txBox="1">
            <a:spLocks noChangeArrowheads="1"/>
          </p:cNvSpPr>
          <p:nvPr/>
        </p:nvSpPr>
        <p:spPr bwMode="auto">
          <a:xfrm>
            <a:off x="2843808" y="3964657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slow">
    <p:cut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1176372"/>
            <a:ext cx="8127170" cy="4700900"/>
          </a:xfrm>
          <a:prstGeom prst="rect">
            <a:avLst/>
          </a:prstGeom>
        </p:spPr>
      </p:pic>
      <p:sp>
        <p:nvSpPr>
          <p:cNvPr id="26829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829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829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915816" y="2060848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218" name="Afbeelding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8356" y="1165064"/>
            <a:ext cx="4100420" cy="4719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214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4" name="Shape 603"/>
          <p:cNvSpPr txBox="1">
            <a:spLocks noChangeArrowheads="1"/>
          </p:cNvSpPr>
          <p:nvPr/>
        </p:nvSpPr>
        <p:spPr bwMode="auto">
          <a:xfrm>
            <a:off x="3870920" y="2057400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19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19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51" name="Afbeelding 15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78"/>
          <a:stretch/>
        </p:blipFill>
        <p:spPr bwMode="auto">
          <a:xfrm>
            <a:off x="2195736" y="1173162"/>
            <a:ext cx="4791793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1915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Zet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foto’s</a:t>
            </a:r>
            <a:r>
              <a:rPr lang="en-US" altLang="nl-NL" sz="3200" b="1" i="1" dirty="0"/>
              <a:t> in </a:t>
            </a:r>
            <a:r>
              <a:rPr lang="en-US" altLang="nl-NL" sz="3200" b="1" i="1" dirty="0" err="1"/>
              <a:t>chronologische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volgorde</a:t>
            </a:r>
            <a:endParaRPr lang="en-US" altLang="nl-NL" sz="3200" b="1" i="1" dirty="0"/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/>
          <p:cNvGrpSpPr/>
          <p:nvPr/>
        </p:nvGrpSpPr>
        <p:grpSpPr>
          <a:xfrm>
            <a:off x="512763" y="1844824"/>
            <a:ext cx="8139905" cy="4040949"/>
            <a:chOff x="512763" y="2140776"/>
            <a:chExt cx="8139905" cy="4040949"/>
          </a:xfrm>
        </p:grpSpPr>
        <p:pic>
          <p:nvPicPr>
            <p:cNvPr id="5126" name="Afbeelding 25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453"/>
            <a:stretch/>
          </p:blipFill>
          <p:spPr bwMode="auto">
            <a:xfrm>
              <a:off x="512763" y="2140776"/>
              <a:ext cx="2578537" cy="21084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Afbeelding 2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764" y="4227380"/>
              <a:ext cx="2594064" cy="19511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Afbeelding 2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1300" y="2140776"/>
              <a:ext cx="2821805" cy="2135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Afbeelding 28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91301" y="4224263"/>
              <a:ext cx="2821806" cy="195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2" name="Afbeelding 29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6" y="2140776"/>
              <a:ext cx="2736304" cy="20803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1" name="Afbeelding 3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13103" y="4221088"/>
              <a:ext cx="2739565" cy="1960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87821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828824" y="1052736"/>
            <a:ext cx="2159000" cy="1498600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1085999" y="1563911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627784" y="2057400"/>
            <a:ext cx="61531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Zet de foto’s in chronologische volgorde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0" y="6181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Verdana" pitchFamily="34" charset="0"/>
                <a:ea typeface="Calibri" pitchFamily="34" charset="0"/>
                <a:cs typeface="AmnestyTradeGothic-BdCn20"/>
              </a:rPr>
              <a:t> </a:t>
            </a:r>
            <a:r>
              <a:rPr kumimoji="0" lang="nl-NL" altLang="nl-NL" sz="7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Shape 581"/>
          <p:cNvSpPr txBox="1">
            <a:spLocks noChangeArrowheads="1"/>
          </p:cNvSpPr>
          <p:nvPr/>
        </p:nvSpPr>
        <p:spPr bwMode="auto">
          <a:xfrm>
            <a:off x="612825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5445224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313184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1" name="Shape 581"/>
          <p:cNvSpPr txBox="1">
            <a:spLocks noChangeArrowheads="1"/>
          </p:cNvSpPr>
          <p:nvPr/>
        </p:nvSpPr>
        <p:spPr bwMode="auto">
          <a:xfrm>
            <a:off x="6012160" y="350227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" name="Shape 582"/>
          <p:cNvSpPr txBox="1">
            <a:spLocks noChangeArrowheads="1"/>
          </p:cNvSpPr>
          <p:nvPr/>
        </p:nvSpPr>
        <p:spPr bwMode="auto">
          <a:xfrm>
            <a:off x="621754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endParaRPr lang="en-US" altLang="nl-NL" sz="2000" dirty="0"/>
          </a:p>
        </p:txBody>
      </p:sp>
      <p:sp>
        <p:nvSpPr>
          <p:cNvPr id="33" name="Shape 582"/>
          <p:cNvSpPr txBox="1">
            <a:spLocks noChangeArrowheads="1"/>
          </p:cNvSpPr>
          <p:nvPr/>
        </p:nvSpPr>
        <p:spPr bwMode="auto">
          <a:xfrm>
            <a:off x="477738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endParaRPr lang="en-US" altLang="nl-NL" sz="2000" dirty="0"/>
          </a:p>
        </p:txBody>
      </p:sp>
      <p:sp>
        <p:nvSpPr>
          <p:cNvPr id="34" name="Shape 582"/>
          <p:cNvSpPr txBox="1">
            <a:spLocks noChangeArrowheads="1"/>
          </p:cNvSpPr>
          <p:nvPr/>
        </p:nvSpPr>
        <p:spPr bwMode="auto">
          <a:xfrm>
            <a:off x="3131840" y="3501008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endParaRPr lang="en-US" altLang="nl-NL" sz="2000" dirty="0"/>
          </a:p>
        </p:txBody>
      </p:sp>
      <p:sp>
        <p:nvSpPr>
          <p:cNvPr id="35" name="Shape 582"/>
          <p:cNvSpPr txBox="1">
            <a:spLocks noChangeArrowheads="1"/>
          </p:cNvSpPr>
          <p:nvPr/>
        </p:nvSpPr>
        <p:spPr bwMode="auto">
          <a:xfrm>
            <a:off x="5436096" y="5445224"/>
            <a:ext cx="477011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d. </a:t>
            </a:r>
            <a:endParaRPr lang="en-US" altLang="nl-NL" sz="2000" dirty="0"/>
          </a:p>
        </p:txBody>
      </p:sp>
      <p:sp>
        <p:nvSpPr>
          <p:cNvPr id="36" name="Shape 582"/>
          <p:cNvSpPr txBox="1">
            <a:spLocks noChangeArrowheads="1"/>
          </p:cNvSpPr>
          <p:nvPr/>
        </p:nvSpPr>
        <p:spPr bwMode="auto">
          <a:xfrm>
            <a:off x="6012160" y="3506019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e. </a:t>
            </a:r>
            <a:endParaRPr lang="en-US" altLang="nl-NL" sz="2000" dirty="0"/>
          </a:p>
        </p:txBody>
      </p:sp>
      <p:sp>
        <p:nvSpPr>
          <p:cNvPr id="37" name="Shape 582"/>
          <p:cNvSpPr txBox="1">
            <a:spLocks noChangeArrowheads="1"/>
          </p:cNvSpPr>
          <p:nvPr/>
        </p:nvSpPr>
        <p:spPr bwMode="auto">
          <a:xfrm>
            <a:off x="6670426" y="5594251"/>
            <a:ext cx="20780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f.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72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2392" name="Shape 523"/>
          <p:cNvSpPr txBox="1">
            <a:spLocks noChangeArrowheads="1"/>
          </p:cNvSpPr>
          <p:nvPr/>
        </p:nvSpPr>
        <p:spPr bwMode="auto">
          <a:xfrm>
            <a:off x="2262782" y="2492896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3200" b="1" i="1" dirty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Bonusvraag</a:t>
            </a:r>
            <a:r>
              <a:rPr lang="en-US" altLang="nl-NL" sz="3200" b="1" i="1" dirty="0"/>
              <a:t>!</a:t>
            </a:r>
          </a:p>
        </p:txBody>
      </p:sp>
      <p:pic>
        <p:nvPicPr>
          <p:cNvPr id="272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95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33889960"/>
      </p:ext>
    </p:extLst>
  </p:cSld>
  <p:clrMapOvr>
    <a:masterClrMapping/>
  </p:clrMapOvr>
  <p:transition spd="slow">
    <p:cut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2924944"/>
            <a:ext cx="1523048" cy="1978995"/>
          </a:xfrm>
          <a:prstGeom prst="rect">
            <a:avLst/>
          </a:prstGeom>
          <a:noFill/>
        </p:spPr>
      </p:pic>
      <p:pic>
        <p:nvPicPr>
          <p:cNvPr id="3075" name="Picture 3" descr="amne_wv_nr10-1_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3160" y="2926534"/>
            <a:ext cx="1501288" cy="197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443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7444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hape 73"/>
          <p:cNvSpPr>
            <a:spLocks noChangeArrowheads="1"/>
          </p:cNvSpPr>
          <p:nvPr/>
        </p:nvSpPr>
        <p:spPr bwMode="auto">
          <a:xfrm>
            <a:off x="467544" y="1066304"/>
            <a:ext cx="252028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" name="Shape 74"/>
          <p:cNvSpPr txBox="1">
            <a:spLocks noChangeArrowheads="1"/>
          </p:cNvSpPr>
          <p:nvPr/>
        </p:nvSpPr>
        <p:spPr bwMode="auto">
          <a:xfrm>
            <a:off x="611560" y="1649413"/>
            <a:ext cx="2384264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</a:t>
            </a:r>
            <a:r>
              <a:rPr lang="en-US" altLang="nl-NL" sz="2500" dirty="0" err="1">
                <a:solidFill>
                  <a:schemeClr val="bg1"/>
                </a:solidFill>
              </a:rPr>
              <a:t>bonus</a:t>
            </a:r>
            <a:r>
              <a:rPr lang="en-US" altLang="nl-NL" sz="2500" dirty="0" err="1">
                <a:solidFill>
                  <a:srgbClr val="FFFF00"/>
                </a:solidFill>
              </a:rPr>
              <a:t>VRAAG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13" name="Shape 603"/>
          <p:cNvSpPr txBox="1">
            <a:spLocks noChangeArrowheads="1"/>
          </p:cNvSpPr>
          <p:nvPr/>
        </p:nvSpPr>
        <p:spPr bwMode="auto">
          <a:xfrm>
            <a:off x="2981747" y="1844825"/>
            <a:ext cx="5910733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sz="2400" b="1" i="1" dirty="0">
                <a:solidFill>
                  <a:schemeClr val="tx1"/>
                </a:solidFill>
              </a:rPr>
              <a:t>Wie zei: 'Zien wat goed is en dat niet doen, is gebrek aan moed'?</a:t>
            </a:r>
            <a:endParaRPr lang="en-US" altLang="nl-NL" sz="2400" b="1" i="1" dirty="0">
              <a:solidFill>
                <a:schemeClr val="tx1"/>
              </a:solidFill>
            </a:endParaRPr>
          </a:p>
        </p:txBody>
      </p:sp>
      <p:sp>
        <p:nvSpPr>
          <p:cNvPr id="14" name="Shape 306"/>
          <p:cNvSpPr txBox="1">
            <a:spLocks noChangeArrowheads="1"/>
          </p:cNvSpPr>
          <p:nvPr/>
        </p:nvSpPr>
        <p:spPr bwMode="auto">
          <a:xfrm>
            <a:off x="2987824" y="2852936"/>
            <a:ext cx="291861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a.</a:t>
            </a:r>
            <a:r>
              <a:rPr lang="en-US" altLang="nl-NL" sz="2000" dirty="0">
                <a:solidFill>
                  <a:schemeClr val="tx1"/>
                </a:solidFill>
              </a:rPr>
              <a:t> Confucius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b.</a:t>
            </a:r>
            <a:r>
              <a:rPr lang="en-US" altLang="nl-NL" sz="2000" dirty="0">
                <a:solidFill>
                  <a:schemeClr val="tx1"/>
                </a:solidFill>
              </a:rPr>
              <a:t> Martin Luther King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>
                <a:solidFill>
                  <a:schemeClr val="tx1"/>
                </a:solidFill>
              </a:rPr>
              <a:t>c.</a:t>
            </a:r>
            <a:r>
              <a:rPr lang="en-US" altLang="nl-NL" sz="2000" dirty="0">
                <a:solidFill>
                  <a:schemeClr val="tx1"/>
                </a:solidFill>
              </a:rPr>
              <a:t> Spinoza</a:t>
            </a:r>
          </a:p>
        </p:txBody>
      </p:sp>
      <p:sp>
        <p:nvSpPr>
          <p:cNvPr id="3" name="Rechthoek 2"/>
          <p:cNvSpPr/>
          <p:nvPr/>
        </p:nvSpPr>
        <p:spPr>
          <a:xfrm>
            <a:off x="827584" y="5068341"/>
            <a:ext cx="806489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800" dirty="0"/>
              <a:t>Doe mee en maak kans op een jaarabonnement op </a:t>
            </a:r>
            <a:r>
              <a:rPr lang="nl-NL" sz="1800" i="1" dirty="0"/>
              <a:t>Wordt Vervolgd</a:t>
            </a:r>
            <a:r>
              <a:rPr lang="nl-NL" sz="1800" dirty="0"/>
              <a:t>, Amnesty’s opinieblad over mensenrechten.</a:t>
            </a:r>
            <a:endParaRPr lang="nl-NL" sz="1800" i="1" dirty="0"/>
          </a:p>
          <a:p>
            <a:r>
              <a:rPr lang="en-US" sz="1200" dirty="0"/>
              <a:t>		</a:t>
            </a:r>
            <a:endParaRPr lang="nl-NL" sz="1200" dirty="0"/>
          </a:p>
          <a:p>
            <a:r>
              <a:rPr lang="nl-NL" sz="1800" dirty="0"/>
              <a:t>Vul je antwoord in op: www.amnesty.nl/bonus</a:t>
            </a:r>
          </a:p>
        </p:txBody>
      </p:sp>
      <p:sp>
        <p:nvSpPr>
          <p:cNvPr id="17" name="Shape 577"/>
          <p:cNvSpPr>
            <a:spLocks noChangeArrowheads="1"/>
          </p:cNvSpPr>
          <p:nvPr/>
        </p:nvSpPr>
        <p:spPr bwMode="auto">
          <a:xfrm>
            <a:off x="808037" y="2780927"/>
            <a:ext cx="7844631" cy="4571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0678181"/>
      </p:ext>
    </p:extLst>
  </p:cSld>
  <p:clrMapOvr>
    <a:masterClrMapping/>
  </p:clrMapOvr>
  <p:transition spd="slow">
    <p:cut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4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215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2155" name="Picture 10" descr="Logo PubQuiz_RGB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55576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COLOFON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pic>
        <p:nvPicPr>
          <p:cNvPr id="4097" name="Picture 1" descr="AI Logo_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38" y="4724400"/>
            <a:ext cx="5753100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190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Shape 603"/>
          <p:cNvSpPr txBox="1">
            <a:spLocks noChangeArrowheads="1"/>
          </p:cNvSpPr>
          <p:nvPr/>
        </p:nvSpPr>
        <p:spPr bwMode="auto">
          <a:xfrm>
            <a:off x="517885" y="4293096"/>
            <a:ext cx="8101880" cy="2164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tx1"/>
                </a:solidFill>
              </a:rPr>
              <a:t>							© 2018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4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42991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4" y="1196751"/>
            <a:ext cx="8139905" cy="4680519"/>
          </a:xfrm>
          <a:prstGeom prst="rect">
            <a:avLst/>
          </a:prstGeom>
        </p:spPr>
      </p:pic>
      <p:sp>
        <p:nvSpPr>
          <p:cNvPr id="2539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39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3963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600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600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1680" y="1173163"/>
            <a:ext cx="5821255" cy="4711699"/>
          </a:xfrm>
          <a:prstGeom prst="rect">
            <a:avLst/>
          </a:prstGeom>
        </p:spPr>
      </p:pic>
      <p:sp>
        <p:nvSpPr>
          <p:cNvPr id="25600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5601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2987824" y="1844824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805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122" name="Afbeelding 1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01827" y="1167606"/>
            <a:ext cx="4330413" cy="471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80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/>
          <p:cNvSpPr/>
          <p:nvPr/>
        </p:nvSpPr>
        <p:spPr>
          <a:xfrm>
            <a:off x="512763" y="1173162"/>
            <a:ext cx="8123237" cy="47041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8051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2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3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58054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D5628-38DF-ED47-8DF5-586C2DCDB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433" y="1154512"/>
            <a:ext cx="7147111" cy="4760088"/>
          </a:xfrm>
          <a:prstGeom prst="rect">
            <a:avLst/>
          </a:prstGeom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6" name="Shape 603"/>
          <p:cNvSpPr txBox="1">
            <a:spLocks noChangeArrowheads="1"/>
          </p:cNvSpPr>
          <p:nvPr/>
        </p:nvSpPr>
        <p:spPr bwMode="auto">
          <a:xfrm>
            <a:off x="3923928" y="5260801"/>
            <a:ext cx="3581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Wie is dit?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8059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1788" y="210344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22531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Soundbites</a:t>
            </a:r>
            <a:endParaRPr lang="en-US" altLang="nl-NL" sz="3200" b="1" i="1" dirty="0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40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pic>
        <p:nvPicPr>
          <p:cNvPr id="2" name="01 Nummer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535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281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62824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Kunst</a:t>
            </a:r>
            <a:endParaRPr lang="en-US" altLang="nl-NL" sz="3200" b="1" i="1" dirty="0"/>
          </a:p>
        </p:txBody>
      </p:sp>
      <p:pic>
        <p:nvPicPr>
          <p:cNvPr id="16282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pic>
        <p:nvPicPr>
          <p:cNvPr id="2" name="02 Nummer 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pic>
        <p:nvPicPr>
          <p:cNvPr id="2" name="03 Nummer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pic>
        <p:nvPicPr>
          <p:cNvPr id="2" name="04 Nummer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pic>
        <p:nvPicPr>
          <p:cNvPr id="2" name="05 Nummer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pic>
        <p:nvPicPr>
          <p:cNvPr id="2" name="06 Nummer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pic>
        <p:nvPicPr>
          <p:cNvPr id="2" name="07 Nummer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3235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6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7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8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3239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2324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pic>
        <p:nvPicPr>
          <p:cNvPr id="2" name="08 Nummer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5" name="Shape 523"/>
          <p:cNvSpPr txBox="1">
            <a:spLocks noChangeArrowheads="1"/>
          </p:cNvSpPr>
          <p:nvPr/>
        </p:nvSpPr>
        <p:spPr bwMode="auto">
          <a:xfrm>
            <a:off x="2222500" y="2532633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is </a:t>
            </a: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2438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 err="1"/>
              <a:t>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4126611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hape 4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3" name="Shape 4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4" name="Shape 4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5" name="Shape 4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6" name="Shape 4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7" name="Shape 4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248" name="Shape 48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Beginselen</a:t>
            </a:r>
            <a:endParaRPr lang="en-US" altLang="nl-NL" sz="3200" b="1" i="1" dirty="0"/>
          </a:p>
        </p:txBody>
      </p:sp>
      <p:pic>
        <p:nvPicPr>
          <p:cNvPr id="1025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hape 55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2291" name="Shape 56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2" name="Shape 57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3" name="Shape 58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4" name="Shape 59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5" name="Shape 60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2297" name="Shape 62"/>
          <p:cNvSpPr txBox="1">
            <a:spLocks noChangeArrowheads="1"/>
          </p:cNvSpPr>
          <p:nvPr/>
        </p:nvSpPr>
        <p:spPr bwMode="auto">
          <a:xfrm>
            <a:off x="2663825" y="2420938"/>
            <a:ext cx="45720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 jaar is de Universele Verklaring van de Rechten van de Mens (UVRM) aangenomen door de Verenigde Naties?</a:t>
            </a:r>
          </a:p>
        </p:txBody>
      </p:sp>
      <p:pic>
        <p:nvPicPr>
          <p:cNvPr id="1230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643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46437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‘</a:t>
            </a:r>
            <a:r>
              <a:rPr lang="en-US" altLang="nl-NL" sz="2400" b="1" i="1" dirty="0" err="1"/>
              <a:t>Ook</a:t>
            </a:r>
            <a:r>
              <a:rPr lang="en-US" altLang="nl-NL" sz="2400" b="1" i="1" dirty="0"/>
              <a:t> al </a:t>
            </a:r>
            <a:r>
              <a:rPr lang="en-US" altLang="nl-NL" sz="2400" b="1" i="1" dirty="0" err="1"/>
              <a:t>verafschuw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u </a:t>
            </a:r>
            <a:r>
              <a:rPr lang="en-US" altLang="nl-NL" sz="2400" b="1" i="1" dirty="0" err="1"/>
              <a:t>denkt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bereid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sterven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uw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recht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/>
              <a:t>.’ </a:t>
            </a:r>
            <a:r>
              <a:rPr lang="en-US" altLang="nl-NL" sz="2400" b="1" i="1" dirty="0" err="1"/>
              <a:t>Aan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uitspraak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toegeschreven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46438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31"/>
          <a:stretch/>
        </p:blipFill>
        <p:spPr>
          <a:xfrm>
            <a:off x="6028556" y="3987800"/>
            <a:ext cx="1207740" cy="1409700"/>
          </a:xfrm>
          <a:prstGeom prst="rect">
            <a:avLst/>
          </a:prstGeom>
        </p:spPr>
      </p:pic>
      <p:pic>
        <p:nvPicPr>
          <p:cNvPr id="146449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8963" y="3987800"/>
            <a:ext cx="1251854" cy="141385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146444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32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Arnon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Grunberg</a:t>
            </a:r>
            <a:endParaRPr lang="en-US" altLang="nl-NL" sz="2000" dirty="0"/>
          </a:p>
        </p:txBody>
      </p:sp>
      <p:sp>
        <p:nvSpPr>
          <p:cNvPr id="146445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Max </a:t>
            </a:r>
            <a:r>
              <a:rPr lang="en-US" altLang="nl-NL" sz="2000" dirty="0" err="1"/>
              <a:t>Moszkowicz</a:t>
            </a:r>
            <a:endParaRPr lang="en-US" altLang="nl-NL" sz="2000" dirty="0"/>
          </a:p>
        </p:txBody>
      </p:sp>
      <p:sp>
        <p:nvSpPr>
          <p:cNvPr id="146442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Voltaire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341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4343" name="Shape 76"/>
          <p:cNvSpPr txBox="1">
            <a:spLocks noChangeArrowheads="1"/>
          </p:cNvSpPr>
          <p:nvPr/>
        </p:nvSpPr>
        <p:spPr bwMode="auto">
          <a:xfrm>
            <a:off x="2905125" y="2249488"/>
            <a:ext cx="54832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In welke stad is de Universele Verklaring van de Rechten van </a:t>
            </a:r>
            <a:br>
              <a:rPr lang="en-US" altLang="nl-NL" sz="2400" b="1" i="1"/>
            </a:br>
            <a:r>
              <a:rPr lang="en-US" altLang="nl-NL" sz="2400" b="1" i="1"/>
              <a:t>de Mens aangenomen?</a:t>
            </a:r>
          </a:p>
        </p:txBody>
      </p:sp>
      <p:sp>
        <p:nvSpPr>
          <p:cNvPr id="14344" name="Shape 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" name="Afbeelding 1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65531"/>
            <a:ext cx="1962051" cy="143196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8544" y="3965531"/>
            <a:ext cx="1956594" cy="1431969"/>
          </a:xfrm>
          <a:prstGeom prst="rect">
            <a:avLst/>
          </a:prstGeom>
        </p:spPr>
      </p:pic>
      <p:pic>
        <p:nvPicPr>
          <p:cNvPr id="14356" name="Picture 10" descr="Logo PubQuiz_RGB.psd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Shape 79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80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2000" dirty="0"/>
            </a:br>
            <a:br>
              <a:rPr lang="en-US" altLang="nl-NL" sz="1200" dirty="0"/>
            </a:br>
            <a:r>
              <a:rPr lang="en-US" altLang="nl-NL" sz="2000" dirty="0"/>
              <a:t>Den Haag</a:t>
            </a:r>
          </a:p>
        </p:txBody>
      </p:sp>
      <p:sp>
        <p:nvSpPr>
          <p:cNvPr id="14350" name="Shape 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4" name="Shape 85"/>
          <p:cNvSpPr txBox="1">
            <a:spLocks noChangeArrowheads="1"/>
          </p:cNvSpPr>
          <p:nvPr/>
        </p:nvSpPr>
        <p:spPr bwMode="auto">
          <a:xfrm>
            <a:off x="3582988" y="4997450"/>
            <a:ext cx="19621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Parijs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0157" y="3965531"/>
            <a:ext cx="1982788" cy="1431969"/>
          </a:xfrm>
          <a:prstGeom prst="rect">
            <a:avLst/>
          </a:prstGeom>
        </p:spPr>
      </p:pic>
      <p:sp>
        <p:nvSpPr>
          <p:cNvPr id="14351" name="Shape 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86"/>
          <p:cNvSpPr txBox="1">
            <a:spLocks noChangeArrowheads="1"/>
          </p:cNvSpPr>
          <p:nvPr/>
        </p:nvSpPr>
        <p:spPr bwMode="auto">
          <a:xfrm>
            <a:off x="5664200" y="4997450"/>
            <a:ext cx="1982788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New York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Shape 9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89" name="Shape 96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391" name="Shape 9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392" name="Shape 99"/>
          <p:cNvSpPr txBox="1">
            <a:spLocks noChangeArrowheads="1"/>
          </p:cNvSpPr>
          <p:nvPr/>
        </p:nvSpPr>
        <p:spPr bwMode="auto">
          <a:xfrm>
            <a:off x="1681163" y="3911600"/>
            <a:ext cx="50577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60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180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Zo’n</a:t>
            </a:r>
            <a:r>
              <a:rPr lang="en-US" altLang="nl-NL" sz="2000" dirty="0"/>
              <a:t> 400</a:t>
            </a:r>
          </a:p>
        </p:txBody>
      </p:sp>
      <p:sp>
        <p:nvSpPr>
          <p:cNvPr id="16393" name="Shape 10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</a:t>
            </a: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talen</a:t>
            </a:r>
            <a:r>
              <a:rPr lang="en-US" altLang="nl-NL" sz="2400" b="1" i="1" dirty="0"/>
              <a:t> is de </a:t>
            </a:r>
            <a:r>
              <a:rPr lang="en-US" altLang="nl-NL" sz="2400" b="1" i="1" dirty="0" err="1"/>
              <a:t>Universele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Verklaring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vertaald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163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36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Shape 10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37" name="Shape 109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8439" name="Shape 11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440" name="Shape 112"/>
          <p:cNvSpPr txBox="1">
            <a:spLocks noChangeArrowheads="1"/>
          </p:cNvSpPr>
          <p:nvPr/>
        </p:nvSpPr>
        <p:spPr bwMode="auto">
          <a:xfrm>
            <a:off x="2987675" y="2284413"/>
            <a:ext cx="52927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waar? </a:t>
            </a:r>
            <a:br>
              <a:rPr lang="en-US" altLang="nl-NL" sz="2400" b="1" i="1"/>
            </a:br>
            <a:r>
              <a:rPr lang="en-US" altLang="nl-NL" sz="2400" b="1" i="1"/>
              <a:t>De UVRM bestaat uit …</a:t>
            </a:r>
          </a:p>
        </p:txBody>
      </p:sp>
      <p:sp>
        <p:nvSpPr>
          <p:cNvPr id="18441" name="Shape 113"/>
          <p:cNvSpPr txBox="1">
            <a:spLocks noChangeArrowheads="1"/>
          </p:cNvSpPr>
          <p:nvPr/>
        </p:nvSpPr>
        <p:spPr bwMode="auto">
          <a:xfrm>
            <a:off x="1663700" y="3911600"/>
            <a:ext cx="65468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30 </a:t>
            </a:r>
            <a:r>
              <a:rPr lang="en-US" altLang="nl-NL" sz="2000" dirty="0" err="1"/>
              <a:t>rechten</a:t>
            </a:r>
            <a:endParaRPr lang="en-US" altLang="nl-NL" sz="2000" dirty="0"/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60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ruim</a:t>
            </a:r>
            <a:r>
              <a:rPr lang="en-US" altLang="nl-NL" sz="2000" dirty="0"/>
              <a:t> 60 </a:t>
            </a:r>
            <a:r>
              <a:rPr lang="en-US" altLang="nl-NL" sz="2000" dirty="0" err="1"/>
              <a:t>rechten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vervat</a:t>
            </a:r>
            <a:r>
              <a:rPr lang="en-US" altLang="nl-NL" sz="2000" dirty="0"/>
              <a:t> in 30 </a:t>
            </a:r>
            <a:r>
              <a:rPr lang="en-US" altLang="nl-NL" sz="2000" dirty="0" err="1"/>
              <a:t>artikelen</a:t>
            </a:r>
            <a:endParaRPr lang="en-US" altLang="nl-NL" sz="2000" dirty="0"/>
          </a:p>
        </p:txBody>
      </p:sp>
      <p:pic>
        <p:nvPicPr>
          <p:cNvPr id="184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Shape 12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5" name="Shape 122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487" name="Shape 12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8" name="Shape 125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Artikel</a:t>
            </a:r>
            <a:r>
              <a:rPr lang="en-US" altLang="nl-NL" sz="2400" b="1" i="1" dirty="0"/>
              <a:t> 19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over de </a:t>
            </a:r>
            <a:r>
              <a:rPr lang="en-US" altLang="nl-NL" sz="2400" b="1" i="1" dirty="0" err="1"/>
              <a:t>vrijheid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meningsuiting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én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informatie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horen</a:t>
            </a:r>
            <a:r>
              <a:rPr lang="en-US" altLang="nl-NL" sz="2400" b="1" i="1" dirty="0"/>
              <a:t> die twee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elkaar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0489" name="Shape 126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hebt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nodig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vormen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Je mag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wat</a:t>
            </a:r>
            <a:r>
              <a:rPr lang="en-US" altLang="nl-NL" sz="2000" dirty="0"/>
              <a:t> je wilt maar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elk </a:t>
            </a:r>
            <a:r>
              <a:rPr lang="en-US" altLang="nl-NL" sz="2000" dirty="0" err="1"/>
              <a:t>denkbaar</a:t>
            </a:r>
            <a:r>
              <a:rPr lang="en-US" altLang="nl-NL" sz="2000" dirty="0"/>
              <a:t>  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bericht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verspreiden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Je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je </a:t>
            </a:r>
            <a:r>
              <a:rPr lang="en-US" altLang="nl-NL" sz="2000" dirty="0" err="1"/>
              <a:t>meningsuiting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altijd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gebruiken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informatie</a:t>
            </a:r>
            <a:r>
              <a:rPr lang="en-US" altLang="nl-NL" sz="2000" dirty="0"/>
              <a:t> die </a:t>
            </a:r>
            <a:r>
              <a:rPr lang="en-US" altLang="nl-NL" sz="2000" dirty="0" err="1"/>
              <a:t>klopt</a:t>
            </a:r>
            <a:r>
              <a:rPr lang="en-US" altLang="nl-NL" sz="2000" dirty="0"/>
              <a:t>.</a:t>
            </a:r>
          </a:p>
        </p:txBody>
      </p:sp>
      <p:pic>
        <p:nvPicPr>
          <p:cNvPr id="204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Shape 13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3" name="Shape 135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2535" name="Shape 13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2536" name="Shape 138"/>
          <p:cNvSpPr txBox="1">
            <a:spLocks noChangeArrowheads="1"/>
          </p:cNvSpPr>
          <p:nvPr/>
        </p:nvSpPr>
        <p:spPr bwMode="auto">
          <a:xfrm>
            <a:off x="2987675" y="2284413"/>
            <a:ext cx="5292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Men </a:t>
            </a:r>
            <a:r>
              <a:rPr lang="en-US" altLang="nl-NL" sz="2400" b="1" i="1" dirty="0" err="1"/>
              <a:t>zegt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kunnen</a:t>
            </a:r>
            <a:r>
              <a:rPr lang="en-US" altLang="nl-NL" sz="2400" b="1" i="1" dirty="0"/>
              <a:t> ‘</a:t>
            </a:r>
            <a:r>
              <a:rPr lang="en-US" altLang="nl-NL" sz="2400" b="1" i="1" dirty="0" err="1"/>
              <a:t>botsen</a:t>
            </a:r>
            <a:r>
              <a:rPr lang="en-US" altLang="nl-NL" sz="2400" b="1" i="1" dirty="0"/>
              <a:t>’.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daarmee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bedoeld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22537" name="Shape 139"/>
          <p:cNvSpPr txBox="1">
            <a:spLocks noChangeArrowheads="1"/>
          </p:cNvSpPr>
          <p:nvPr/>
        </p:nvSpPr>
        <p:spPr bwMode="auto">
          <a:xfrm>
            <a:off x="1663700" y="3911600"/>
            <a:ext cx="65468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zijn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verschillende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soorten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: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christelijke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islamitische</a:t>
            </a:r>
            <a:r>
              <a:rPr lang="en-US" altLang="nl-NL" sz="2000" dirty="0"/>
              <a:t>, </a:t>
            </a:r>
            <a:r>
              <a:rPr lang="en-US" altLang="nl-NL" sz="2000" dirty="0" err="1"/>
              <a:t>linkse</a:t>
            </a:r>
            <a:r>
              <a:rPr lang="en-US" altLang="nl-NL" sz="2000" dirty="0"/>
              <a:t> en </a:t>
            </a:r>
            <a:r>
              <a:rPr lang="en-US" altLang="nl-NL" sz="2000" dirty="0" err="1"/>
              <a:t>rechtse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moet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mensenrecht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voorrang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heeft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Oude </a:t>
            </a:r>
            <a:r>
              <a:rPr lang="en-US" altLang="nl-NL" sz="2000" dirty="0" err="1"/>
              <a:t>mensenrechten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soms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iets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anders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dan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nieuwe</a:t>
            </a:r>
            <a:r>
              <a:rPr lang="en-US" altLang="nl-NL" sz="2000" dirty="0"/>
              <a:t>.</a:t>
            </a:r>
          </a:p>
        </p:txBody>
      </p:sp>
      <p:pic>
        <p:nvPicPr>
          <p:cNvPr id="2253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hape 1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1" name="Shape 148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4583" name="Shape 15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584" name="Shape 151"/>
          <p:cNvSpPr txBox="1">
            <a:spLocks noChangeArrowheads="1"/>
          </p:cNvSpPr>
          <p:nvPr/>
        </p:nvSpPr>
        <p:spPr bwMode="auto">
          <a:xfrm>
            <a:off x="2987675" y="2284413"/>
            <a:ext cx="4897438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Het beginsel om niet te discrimineren betekent onder meer dat je bij sollicitanten …</a:t>
            </a:r>
          </a:p>
        </p:txBody>
      </p:sp>
      <p:sp>
        <p:nvSpPr>
          <p:cNvPr id="24585" name="Shape 152"/>
          <p:cNvSpPr txBox="1">
            <a:spLocks noChangeArrowheads="1"/>
          </p:cNvSpPr>
          <p:nvPr/>
        </p:nvSpPr>
        <p:spPr bwMode="auto">
          <a:xfrm>
            <a:off x="1663700" y="3911600"/>
            <a:ext cx="679673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kleding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taalbeheersing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… </a:t>
            </a:r>
            <a:r>
              <a:rPr lang="en-US" altLang="nl-NL" sz="2000" dirty="0" err="1"/>
              <a:t>geen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onderscheid</a:t>
            </a:r>
            <a:r>
              <a:rPr lang="en-US" altLang="nl-NL" sz="2000" dirty="0"/>
              <a:t> mag </a:t>
            </a:r>
            <a:r>
              <a:rPr lang="en-US" altLang="nl-NL" sz="2000" dirty="0" err="1"/>
              <a:t>maken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huidskleur</a:t>
            </a:r>
            <a:r>
              <a:rPr lang="en-US" altLang="nl-NL" sz="2000" dirty="0"/>
              <a:t>.</a:t>
            </a:r>
          </a:p>
        </p:txBody>
      </p:sp>
      <p:pic>
        <p:nvPicPr>
          <p:cNvPr id="2458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12016" y="1136576"/>
            <a:ext cx="8113618" cy="4711630"/>
          </a:xfrm>
          <a:prstGeom prst="rect">
            <a:avLst/>
          </a:prstGeom>
        </p:spPr>
      </p:pic>
      <p:sp>
        <p:nvSpPr>
          <p:cNvPr id="26629" name="Shape 161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0" name="Shape 162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1" name="Shape 163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632" name="Shape 164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6637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1627188"/>
            <a:ext cx="4608513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Shape 160"/>
          <p:cNvSpPr txBox="1">
            <a:spLocks noChangeArrowheads="1"/>
          </p:cNvSpPr>
          <p:nvPr/>
        </p:nvSpPr>
        <p:spPr bwMode="auto">
          <a:xfrm>
            <a:off x="4694238" y="2447925"/>
            <a:ext cx="283845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Bestaat er een wereldwijd hof voor de rechten van de mens?</a:t>
            </a:r>
          </a:p>
        </p:txBody>
      </p:sp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Shape 17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8677" name="Shape 177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8679" name="Shape 17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Welk continent heeft geen eigen mensenrechtenverdrag?</a:t>
            </a:r>
          </a:p>
        </p:txBody>
      </p:sp>
      <p:sp>
        <p:nvSpPr>
          <p:cNvPr id="28680" name="Shape 18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869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65"/>
          <a:stretch/>
        </p:blipFill>
        <p:spPr>
          <a:xfrm>
            <a:off x="1500188" y="3988866"/>
            <a:ext cx="1985962" cy="1407568"/>
          </a:xfrm>
          <a:prstGeom prst="rect">
            <a:avLst/>
          </a:prstGeom>
        </p:spPr>
      </p:pic>
      <p:sp>
        <p:nvSpPr>
          <p:cNvPr id="28684" name="Shape 184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185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Europa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7" y="4012405"/>
            <a:ext cx="1981201" cy="1385095"/>
          </a:xfrm>
          <a:prstGeom prst="rect">
            <a:avLst/>
          </a:prstGeom>
        </p:spPr>
      </p:pic>
      <p:sp>
        <p:nvSpPr>
          <p:cNvPr id="28686" name="Shape 186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188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br>
              <a:rPr lang="en-US" altLang="nl-NL" sz="1200" dirty="0"/>
            </a:br>
            <a:r>
              <a:rPr lang="en-US" altLang="nl-NL" sz="2000" dirty="0" err="1"/>
              <a:t>Afrika</a:t>
            </a:r>
            <a:endParaRPr lang="en-US" altLang="nl-NL" sz="20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12405"/>
            <a:ext cx="1988483" cy="1385095"/>
          </a:xfrm>
          <a:prstGeom prst="rect">
            <a:avLst/>
          </a:prstGeom>
        </p:spPr>
      </p:pic>
      <p:sp>
        <p:nvSpPr>
          <p:cNvPr id="28687" name="Shape 187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189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Azië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Shape 198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5" name="Shape 199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30727" name="Shape 201"/>
          <p:cNvSpPr txBox="1">
            <a:spLocks noChangeArrowheads="1"/>
          </p:cNvSpPr>
          <p:nvPr/>
        </p:nvSpPr>
        <p:spPr bwMode="auto">
          <a:xfrm>
            <a:off x="2905125" y="2249488"/>
            <a:ext cx="5294313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Bijna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alle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landen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zijn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aangesloten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Kinderrechtenverdrag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Welk land </a:t>
            </a:r>
            <a:r>
              <a:rPr lang="en-US" altLang="nl-NL" sz="2400" b="1" i="1" dirty="0" err="1"/>
              <a:t>niet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30728" name="Shape 202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0729" name="Shape 203"/>
          <p:cNvSpPr txBox="1">
            <a:spLocks noChangeArrowheads="1"/>
          </p:cNvSpPr>
          <p:nvPr/>
        </p:nvSpPr>
        <p:spPr bwMode="auto">
          <a:xfrm>
            <a:off x="1681163" y="3911600"/>
            <a:ext cx="59864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Cuba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 err="1"/>
              <a:t>Verenigde</a:t>
            </a:r>
            <a:r>
              <a:rPr lang="en-US" altLang="nl-NL" sz="2000" dirty="0"/>
              <a:t> Staten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Somalië</a:t>
            </a:r>
            <a:endParaRPr lang="en-US" altLang="nl-NL" sz="2000" dirty="0"/>
          </a:p>
        </p:txBody>
      </p:sp>
      <p:pic>
        <p:nvPicPr>
          <p:cNvPr id="3073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8659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0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1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2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3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8664" name="Shape 523"/>
          <p:cNvSpPr txBox="1">
            <a:spLocks noChangeArrowheads="1"/>
          </p:cNvSpPr>
          <p:nvPr/>
        </p:nvSpPr>
        <p:spPr bwMode="auto">
          <a:xfrm>
            <a:off x="205172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Film</a:t>
            </a:r>
          </a:p>
        </p:txBody>
      </p:sp>
      <p:pic>
        <p:nvPicPr>
          <p:cNvPr id="198666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95" name="irc_mi" descr="http://karlijnvanbroekhoven.files.wordpress.com/2013/01/tatto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229600" cy="46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48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8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8491" name="Shape 603"/>
          <p:cNvSpPr txBox="1">
            <a:spLocks noChangeArrowheads="1"/>
          </p:cNvSpPr>
          <p:nvPr/>
        </p:nvSpPr>
        <p:spPr bwMode="auto">
          <a:xfrm>
            <a:off x="2743200" y="1905000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Bij het Human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Rights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Tattoo-project worden alle letters van de Universele Verklaring van de Rechten van de Mens elk op een ander mens getatoeëerd.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Hoeveel mensen zijn er nodig om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dit kunstwerk te voltooien?</a:t>
            </a:r>
            <a:r>
              <a:rPr lang="nl-NL" altLang="nl-NL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14849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96" name="Rectangle 16"/>
          <p:cNvSpPr>
            <a:spLocks noChangeArrowheads="1"/>
          </p:cNvSpPr>
          <p:nvPr/>
        </p:nvSpPr>
        <p:spPr bwMode="auto">
          <a:xfrm>
            <a:off x="3224213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78662"/>
            <a:ext cx="8123237" cy="4698610"/>
          </a:xfrm>
          <a:prstGeom prst="rect">
            <a:avLst/>
          </a:prstGeom>
        </p:spPr>
      </p:pic>
      <p:sp>
        <p:nvSpPr>
          <p:cNvPr id="200707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8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09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0710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2007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1241800"/>
            <a:ext cx="7821091" cy="23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15" name="Shape 603"/>
          <p:cNvSpPr txBox="1">
            <a:spLocks noChangeArrowheads="1"/>
          </p:cNvSpPr>
          <p:nvPr/>
        </p:nvSpPr>
        <p:spPr bwMode="auto">
          <a:xfrm>
            <a:off x="3059832" y="1889872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/>
              <a:t>Over welke oorlog gaat de film </a:t>
            </a:r>
            <a:br>
              <a:rPr lang="nl-NL" altLang="nl-NL" sz="2400" b="1" i="1" dirty="0"/>
            </a:br>
            <a:r>
              <a:rPr lang="nl-NL" altLang="nl-NL" sz="2400" b="1" i="1" dirty="0"/>
              <a:t>‘The Deer Hunter’? </a:t>
            </a:r>
            <a:endParaRPr lang="en-US" altLang="nl-NL" sz="2400" b="1" i="1" dirty="0"/>
          </a:p>
        </p:txBody>
      </p:sp>
      <p:pic>
        <p:nvPicPr>
          <p:cNvPr id="200716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02757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2758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The </a:t>
            </a:r>
            <a:r>
              <a:rPr lang="nl-NL" altLang="nl-NL" sz="2000" dirty="0" err="1"/>
              <a:t>Chosen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Sophie´s Choice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 err="1"/>
              <a:t>Choose</a:t>
            </a:r>
            <a:r>
              <a:rPr lang="nl-NL" altLang="nl-NL" sz="2000" dirty="0"/>
              <a:t> me</a:t>
            </a:r>
          </a:p>
        </p:txBody>
      </p:sp>
      <p:pic>
        <p:nvPicPr>
          <p:cNvPr id="2027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60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276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In welke speelfilm moet </a:t>
            </a:r>
            <a:r>
              <a:rPr lang="nl-NL" altLang="nl-NL" sz="2400" b="1" i="1" dirty="0" err="1"/>
              <a:t>Meryl</a:t>
            </a:r>
            <a:r>
              <a:rPr lang="nl-NL" altLang="nl-NL" sz="2400" b="1" i="1" dirty="0"/>
              <a:t> Streep kiezen welke van haar twee kinderen mag blijven leven?</a:t>
            </a:r>
          </a:p>
        </p:txBody>
      </p:sp>
      <p:sp>
        <p:nvSpPr>
          <p:cNvPr id="202763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21504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504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Carice van Houten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Halina Reijn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Tjitske Reidinga</a:t>
            </a:r>
          </a:p>
        </p:txBody>
      </p:sp>
      <p:pic>
        <p:nvPicPr>
          <p:cNvPr id="21504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504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5050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7054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Welke jonge Nederlandse actrice speelde een joodse vrouw in het verzet, een psychiatrische patiënte </a:t>
            </a:r>
            <a:br>
              <a:rPr lang="nl-NL" altLang="nl-NL" sz="2400" b="1" i="1"/>
            </a:br>
            <a:r>
              <a:rPr lang="nl-NL" altLang="nl-NL" sz="2400" b="1" i="1"/>
              <a:t>en een bekende Zuid-Afrikaanse schrijfster?</a:t>
            </a:r>
          </a:p>
        </p:txBody>
      </p:sp>
      <p:sp>
        <p:nvSpPr>
          <p:cNvPr id="21505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685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206853" name="Shape 576"/>
          <p:cNvSpPr txBox="1">
            <a:spLocks noChangeArrowheads="1"/>
          </p:cNvSpPr>
          <p:nvPr/>
        </p:nvSpPr>
        <p:spPr bwMode="auto">
          <a:xfrm>
            <a:off x="2905125" y="19700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film ‘Dead man walking’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1995 </a:t>
            </a:r>
            <a:r>
              <a:rPr lang="en-US" altLang="nl-NL" sz="2400" b="1" i="1" dirty="0" err="1"/>
              <a:t>vertelt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verhaal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 Prejean, die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speciale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relatie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ont-wikkelt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terdoodveroordeelde</a:t>
            </a:r>
            <a:r>
              <a:rPr lang="en-US" altLang="nl-NL" sz="2400" b="1" i="1" dirty="0"/>
              <a:t>. Wie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zuster</a:t>
            </a:r>
            <a:r>
              <a:rPr lang="en-US" altLang="nl-NL" sz="2400" b="1" i="1" dirty="0"/>
              <a:t> Helen?</a:t>
            </a:r>
          </a:p>
        </p:txBody>
      </p:sp>
      <p:sp>
        <p:nvSpPr>
          <p:cNvPr id="20685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0686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61212" y="3998805"/>
            <a:ext cx="1310407" cy="141615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443" y="4005064"/>
            <a:ext cx="1458858" cy="141172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5078"/>
            <a:ext cx="1981201" cy="1401660"/>
          </a:xfrm>
          <a:prstGeom prst="rect">
            <a:avLst/>
          </a:prstGeom>
        </p:spPr>
      </p:pic>
      <p:sp>
        <p:nvSpPr>
          <p:cNvPr id="20686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Vanessa Redgrave</a:t>
            </a:r>
          </a:p>
        </p:txBody>
      </p:sp>
      <p:sp>
        <p:nvSpPr>
          <p:cNvPr id="20686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23162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Susan Sarandon</a:t>
            </a:r>
          </a:p>
        </p:txBody>
      </p:sp>
      <p:sp>
        <p:nvSpPr>
          <p:cNvPr id="20685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Jodie Foster</a:t>
            </a:r>
          </a:p>
        </p:txBody>
      </p: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208901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anti-</a:t>
            </a:r>
            <a:r>
              <a:rPr lang="en-US" altLang="nl-NL" sz="2400" b="1" i="1" dirty="0" err="1"/>
              <a:t>apartheidsactivist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speelfilm</a:t>
            </a:r>
            <a:r>
              <a:rPr lang="en-US" altLang="nl-NL" sz="2400" b="1" i="1" dirty="0"/>
              <a:t> ‘Cry Freedom’ </a:t>
            </a:r>
            <a:r>
              <a:rPr lang="en-US" altLang="nl-NL" sz="2400" b="1" i="1" dirty="0" err="1"/>
              <a:t>uit</a:t>
            </a:r>
            <a:r>
              <a:rPr lang="en-US" altLang="nl-NL" sz="2400" b="1" i="1" dirty="0"/>
              <a:t> 1987?</a:t>
            </a:r>
          </a:p>
        </p:txBody>
      </p:sp>
      <p:sp>
        <p:nvSpPr>
          <p:cNvPr id="20890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5" name="Shape 580"/>
          <p:cNvSpPr>
            <a:spLocks noChangeArrowheads="1"/>
          </p:cNvSpPr>
          <p:nvPr/>
        </p:nvSpPr>
        <p:spPr bwMode="auto">
          <a:xfrm>
            <a:off x="3582988" y="3987800"/>
            <a:ext cx="1981200" cy="14097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890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8910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200" b="1" dirty="0"/>
              <a:t> </a:t>
            </a:r>
            <a:r>
              <a:rPr lang="en-US" altLang="nl-NL" sz="2000" dirty="0"/>
              <a:t>Steve </a:t>
            </a:r>
            <a:r>
              <a:rPr lang="en-US" altLang="nl-NL" sz="2000" dirty="0" err="1"/>
              <a:t>Biko</a:t>
            </a:r>
            <a:endParaRPr lang="en-US" altLang="nl-NL" sz="2000" dirty="0"/>
          </a:p>
        </p:txBody>
      </p:sp>
      <p:pic>
        <p:nvPicPr>
          <p:cNvPr id="208913" name="Picture 10" descr="Logo PubQuiz_RGB.psd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>
            <a:off x="1500188" y="3987801"/>
            <a:ext cx="1985962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649" y="3987800"/>
            <a:ext cx="1191986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7667" y="3979069"/>
            <a:ext cx="1981200" cy="1427161"/>
          </a:xfrm>
          <a:prstGeom prst="rect">
            <a:avLst/>
          </a:prstGeom>
        </p:spPr>
      </p:pic>
      <p:sp>
        <p:nvSpPr>
          <p:cNvPr id="20890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Nelson Mandela</a:t>
            </a:r>
          </a:p>
        </p:txBody>
      </p:sp>
      <p:sp>
        <p:nvSpPr>
          <p:cNvPr id="20890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Desmond Tutu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094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10949" name="Shape 576"/>
          <p:cNvSpPr txBox="1">
            <a:spLocks noChangeArrowheads="1"/>
          </p:cNvSpPr>
          <p:nvPr/>
        </p:nvSpPr>
        <p:spPr bwMode="auto">
          <a:xfrm>
            <a:off x="2905125" y="2046288"/>
            <a:ext cx="59340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Over </a:t>
            </a: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Afrikaanse</a:t>
            </a:r>
            <a:r>
              <a:rPr lang="en-US" altLang="nl-NL" sz="2400" b="1" i="1" dirty="0"/>
              <a:t> dictator </a:t>
            </a:r>
            <a:r>
              <a:rPr lang="en-US" altLang="nl-NL" sz="2400" b="1" i="1" dirty="0" err="1"/>
              <a:t>gaat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/>
              <a:t>de film ‘The Last King of Scotland’?</a:t>
            </a:r>
          </a:p>
        </p:txBody>
      </p:sp>
      <p:sp>
        <p:nvSpPr>
          <p:cNvPr id="21095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096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855" b="2498"/>
          <a:stretch/>
        </p:blipFill>
        <p:spPr>
          <a:xfrm>
            <a:off x="1500188" y="3987800"/>
            <a:ext cx="1981201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21095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Idi Amin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316" y="3987801"/>
            <a:ext cx="1410772" cy="1409700"/>
          </a:xfrm>
          <a:prstGeom prst="rect">
            <a:avLst/>
          </a:prstGeom>
        </p:spPr>
      </p:pic>
      <p:sp>
        <p:nvSpPr>
          <p:cNvPr id="21095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Robert Mugabe</a:t>
            </a:r>
          </a:p>
        </p:txBody>
      </p:sp>
      <p:sp>
        <p:nvSpPr>
          <p:cNvPr id="21095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200" b="1" dirty="0"/>
              <a:t> </a:t>
            </a:r>
            <a:r>
              <a:rPr lang="fr-FR" altLang="nl-NL" sz="2000" dirty="0" err="1"/>
              <a:t>Hissène</a:t>
            </a:r>
            <a:r>
              <a:rPr lang="fr-FR" altLang="nl-NL" sz="2000" dirty="0"/>
              <a:t> Habré</a:t>
            </a:r>
            <a:r>
              <a:rPr lang="nl-NL" altLang="nl-NL" sz="2000" dirty="0"/>
              <a:t>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5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2996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212997" name="Shape 576"/>
          <p:cNvSpPr txBox="1">
            <a:spLocks noChangeArrowheads="1"/>
          </p:cNvSpPr>
          <p:nvPr/>
        </p:nvSpPr>
        <p:spPr bwMode="auto">
          <a:xfrm>
            <a:off x="2905125" y="1905000"/>
            <a:ext cx="59340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Leonardo di Caprio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rol</a:t>
            </a:r>
            <a:r>
              <a:rPr lang="en-US" altLang="nl-NL" sz="2400" b="1" i="1" dirty="0"/>
              <a:t> in de film ‘Blood Diamond’, over hoe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rebellengroep</a:t>
            </a:r>
            <a:r>
              <a:rPr lang="en-US" altLang="nl-NL" sz="2400" b="1" i="1" dirty="0"/>
              <a:t> met </a:t>
            </a:r>
            <a:r>
              <a:rPr lang="en-US" altLang="nl-NL" sz="2400" b="1" i="1" dirty="0" err="1"/>
              <a:t>diamanten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wordt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gefinancierd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In </a:t>
            </a: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/>
              <a:t>speelt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?  </a:t>
            </a:r>
          </a:p>
        </p:txBody>
      </p:sp>
      <p:sp>
        <p:nvSpPr>
          <p:cNvPr id="212998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21300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695" y="3987801"/>
            <a:ext cx="1978260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0"/>
            <a:ext cx="2004144" cy="1409700"/>
          </a:xfrm>
          <a:prstGeom prst="rect">
            <a:avLst/>
          </a:prstGeom>
        </p:spPr>
      </p:pic>
      <p:sp>
        <p:nvSpPr>
          <p:cNvPr id="213005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Congo</a:t>
            </a:r>
          </a:p>
        </p:txBody>
      </p:sp>
      <p:sp>
        <p:nvSpPr>
          <p:cNvPr id="213004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fr-FR" altLang="nl-NL" sz="2000" dirty="0"/>
              <a:t>Sierra Leone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3987800"/>
            <a:ext cx="1978757" cy="1409701"/>
          </a:xfrm>
          <a:prstGeom prst="rect">
            <a:avLst/>
          </a:prstGeom>
        </p:spPr>
      </p:pic>
      <p:sp>
        <p:nvSpPr>
          <p:cNvPr id="213002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82"/>
          <p:cNvSpPr txBox="1">
            <a:spLocks noChangeArrowheads="1"/>
          </p:cNvSpPr>
          <p:nvPr/>
        </p:nvSpPr>
        <p:spPr bwMode="auto">
          <a:xfrm>
            <a:off x="1490415" y="4997449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Liberia</a:t>
            </a:r>
          </a:p>
        </p:txBody>
      </p:sp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204805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04806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Dirty Dark Zero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Zero Dark Thirty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Thirty Dark Zero</a:t>
            </a:r>
          </a:p>
        </p:txBody>
      </p:sp>
      <p:pic>
        <p:nvPicPr>
          <p:cNvPr id="2048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04809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04810" name="Shape 613"/>
          <p:cNvSpPr txBox="1">
            <a:spLocks noChangeArrowheads="1"/>
          </p:cNvSpPr>
          <p:nvPr/>
        </p:nvSpPr>
        <p:spPr bwMode="auto">
          <a:xfrm>
            <a:off x="2883024" y="1988840"/>
            <a:ext cx="586544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Na de aanslagen van 11 september 2001 gaan Amerikaanse </a:t>
            </a:r>
            <a:r>
              <a:rPr lang="nl-NL" altLang="nl-NL" sz="2400" b="1" i="1" dirty="0" err="1"/>
              <a:t>inlichtingen-diensten</a:t>
            </a:r>
            <a:r>
              <a:rPr lang="nl-NL" altLang="nl-NL" sz="2400" b="1" i="1" dirty="0"/>
              <a:t> op zoek naar Al-Qaidaleider Osama Bin Laden. </a:t>
            </a:r>
            <a:br>
              <a:rPr lang="nl-NL" altLang="nl-NL" sz="2400" b="1" i="1" dirty="0"/>
            </a:br>
            <a:r>
              <a:rPr lang="nl-NL" altLang="nl-NL" sz="2400" b="1" i="1" dirty="0"/>
              <a:t>Hoe heet de film over deze zoektocht, die in 2012 verscheen?</a:t>
            </a:r>
          </a:p>
        </p:txBody>
      </p:sp>
      <p:sp>
        <p:nvSpPr>
          <p:cNvPr id="204811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217093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7094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66 dagen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222 </a:t>
            </a:r>
            <a:r>
              <a:rPr lang="en-US" altLang="nl-NL" sz="2000" dirty="0" err="1"/>
              <a:t>dagen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444 dagen</a:t>
            </a:r>
          </a:p>
        </p:txBody>
      </p:sp>
      <p:pic>
        <p:nvPicPr>
          <p:cNvPr id="21709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6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7097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7098" name="Shape 613"/>
          <p:cNvSpPr txBox="1">
            <a:spLocks noChangeArrowheads="1"/>
          </p:cNvSpPr>
          <p:nvPr/>
        </p:nvSpPr>
        <p:spPr bwMode="auto">
          <a:xfrm>
            <a:off x="2590800" y="1981200"/>
            <a:ext cx="64770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‘Argo’ is een Amerikaanse thriller uit 2012. Een CIA-agent organiseert de bevrijding van zes Amerikaanse diplomaten uit Teheran. De gijzeling begon 4 november 1979, nadat de sjah was verdreven. Na hoeveel dagen kwam er een einde aan? </a:t>
            </a:r>
          </a:p>
        </p:txBody>
      </p:sp>
      <p:sp>
        <p:nvSpPr>
          <p:cNvPr id="217099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219141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19142" name="Shape 615"/>
          <p:cNvSpPr txBox="1">
            <a:spLocks noChangeArrowheads="1"/>
          </p:cNvSpPr>
          <p:nvPr/>
        </p:nvSpPr>
        <p:spPr bwMode="auto">
          <a:xfrm>
            <a:off x="15240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Broken Silence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Brotherhood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Brokeback Mountain</a:t>
            </a:r>
          </a:p>
        </p:txBody>
      </p:sp>
      <p:pic>
        <p:nvPicPr>
          <p:cNvPr id="21914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9144" name="Rectangle 8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219145" name="Rectangle 9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  <p:sp>
        <p:nvSpPr>
          <p:cNvPr id="219146" name="Shape 613"/>
          <p:cNvSpPr txBox="1">
            <a:spLocks noChangeArrowheads="1"/>
          </p:cNvSpPr>
          <p:nvPr/>
        </p:nvSpPr>
        <p:spPr bwMode="auto">
          <a:xfrm>
            <a:off x="2864296" y="2132856"/>
            <a:ext cx="6172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Amerika, 1963. Twee cowboys zijn </a:t>
            </a:r>
            <a:r>
              <a:rPr lang="nl-NL" altLang="nl-NL" sz="2400" b="1" i="1" dirty="0" err="1"/>
              <a:t>ver-liefd</a:t>
            </a:r>
            <a:r>
              <a:rPr lang="nl-NL" altLang="nl-NL" sz="2400" b="1" i="1" dirty="0"/>
              <a:t> op elkaar, maar houden hun liefde geheim uit angst voor de gevolgen. </a:t>
            </a:r>
            <a:br>
              <a:rPr lang="nl-NL" altLang="nl-NL" sz="2400" b="1" i="1" dirty="0"/>
            </a:b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film?</a:t>
            </a:r>
            <a:r>
              <a:rPr lang="nl-NL" altLang="nl-NL" sz="2400" b="1" i="1" dirty="0"/>
              <a:t> </a:t>
            </a:r>
          </a:p>
        </p:txBody>
      </p:sp>
      <p:sp>
        <p:nvSpPr>
          <p:cNvPr id="219147" name="Rectangle 11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53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50533" name="Shape 613"/>
          <p:cNvSpPr txBox="1">
            <a:spLocks noChangeArrowheads="1"/>
          </p:cNvSpPr>
          <p:nvPr/>
        </p:nvSpPr>
        <p:spPr bwMode="auto">
          <a:xfrm>
            <a:off x="2286000" y="2249488"/>
            <a:ext cx="655320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schreef</a:t>
            </a:r>
            <a:r>
              <a:rPr lang="en-US" altLang="nl-NL" sz="2400" b="1" i="1" dirty="0"/>
              <a:t> het ‘Lied der </a:t>
            </a:r>
            <a:r>
              <a:rPr lang="en-US" altLang="nl-NL" sz="2400" b="1" i="1" dirty="0" err="1"/>
              <a:t>achttien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dooden</a:t>
            </a:r>
            <a:r>
              <a:rPr lang="en-US" altLang="nl-NL" sz="2400" b="1" i="1" dirty="0"/>
              <a:t>’?</a:t>
            </a:r>
            <a:r>
              <a:rPr lang="en-US" altLang="nl-NL" sz="1800" b="1" i="1" dirty="0"/>
              <a:t> </a:t>
            </a:r>
            <a:br>
              <a:rPr lang="en-US" altLang="nl-NL" sz="1800" b="1" i="1" dirty="0"/>
            </a:br>
            <a:br>
              <a:rPr lang="en-US" altLang="nl-NL" sz="1800" b="1" i="1" dirty="0"/>
            </a:br>
            <a:r>
              <a:rPr lang="en-US" altLang="nl-NL" sz="1800" b="1" i="1" dirty="0"/>
              <a:t>          </a:t>
            </a:r>
            <a:r>
              <a:rPr lang="nl-NL" altLang="nl-NL" sz="1800" b="1" i="1" dirty="0"/>
              <a:t>Een cel is maar twee meter lang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en nauw twee meter breed,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wel kleiner nog is het stuk grond,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dat ik nu nog niet weet,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maar waar ik naamloos rusten zal,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mijn makkers bovendien,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wij waren achttien in getal,</a:t>
            </a:r>
            <a:br>
              <a:rPr lang="nl-NL" altLang="nl-NL" sz="1800" b="1" i="1" dirty="0"/>
            </a:br>
            <a:r>
              <a:rPr lang="nl-NL" altLang="nl-NL" sz="1800" b="1" i="1" dirty="0"/>
              <a:t>          geen zal den avond zien.</a:t>
            </a:r>
            <a:endParaRPr lang="en-US" altLang="nl-NL" sz="1800" b="1" i="1" dirty="0"/>
          </a:p>
        </p:txBody>
      </p:sp>
      <p:sp>
        <p:nvSpPr>
          <p:cNvPr id="150534" name="Shape 614"/>
          <p:cNvSpPr>
            <a:spLocks noChangeArrowheads="1"/>
          </p:cNvSpPr>
          <p:nvPr/>
        </p:nvSpPr>
        <p:spPr bwMode="auto">
          <a:xfrm>
            <a:off x="808038" y="4914900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0535" name="Shape 615"/>
          <p:cNvSpPr txBox="1">
            <a:spLocks noChangeArrowheads="1"/>
          </p:cNvSpPr>
          <p:nvPr/>
        </p:nvSpPr>
        <p:spPr bwMode="auto">
          <a:xfrm>
            <a:off x="1676400" y="5156200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Jan Campert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Remco Campert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Rob Kamphues</a:t>
            </a:r>
            <a:endParaRPr lang="en-US" altLang="nl-NL" sz="2000"/>
          </a:p>
        </p:txBody>
      </p:sp>
      <p:pic>
        <p:nvPicPr>
          <p:cNvPr id="15053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13842585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hape 209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2771" name="Shape 21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2" name="Shape 21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3" name="Shape 21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4" name="Shape 21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5" name="Shape 214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2776" name="Shape 215"/>
          <p:cNvSpPr txBox="1">
            <a:spLocks noChangeArrowheads="1"/>
          </p:cNvSpPr>
          <p:nvPr/>
        </p:nvSpPr>
        <p:spPr bwMode="auto">
          <a:xfrm>
            <a:off x="2222500" y="2801938"/>
            <a:ext cx="51895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Algemeen</a:t>
            </a:r>
            <a:endParaRPr lang="en-US" altLang="nl-NL" sz="3200" b="1" i="1" dirty="0"/>
          </a:p>
        </p:txBody>
      </p:sp>
      <p:pic>
        <p:nvPicPr>
          <p:cNvPr id="3277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Shape 22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1" name="Shape 22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4823" name="Shape 227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wordt verstaan onder mensenrechtenverdedigers?</a:t>
            </a:r>
          </a:p>
        </p:txBody>
      </p:sp>
      <p:sp>
        <p:nvSpPr>
          <p:cNvPr id="34824" name="Shape 22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4825" name="Shape 229"/>
          <p:cNvSpPr txBox="1">
            <a:spLocks noChangeArrowheads="1"/>
          </p:cNvSpPr>
          <p:nvPr/>
        </p:nvSpPr>
        <p:spPr bwMode="auto">
          <a:xfrm>
            <a:off x="1681163" y="3911600"/>
            <a:ext cx="714057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Iedereen die ook maar iets doet om mensenrechten</a:t>
            </a:r>
            <a:br>
              <a:rPr lang="en-US" altLang="nl-NL" sz="2000"/>
            </a:br>
            <a:r>
              <a:rPr lang="en-US" altLang="nl-NL" sz="2000"/>
              <a:t>    te beschermen.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Professionals, zoals advocaten, journalisten en</a:t>
            </a:r>
            <a:br>
              <a:rPr lang="en-US" altLang="nl-NL" sz="2000"/>
            </a:br>
            <a:r>
              <a:rPr lang="en-US" altLang="nl-NL" sz="2000"/>
              <a:t>    betaalde medewerkers van mensenrechtenorganisaties.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Mensen die werken voor mensenrechtenorganisaties.</a:t>
            </a:r>
          </a:p>
        </p:txBody>
      </p:sp>
      <p:pic>
        <p:nvPicPr>
          <p:cNvPr id="3482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88" b="13193"/>
          <a:stretch/>
        </p:blipFill>
        <p:spPr>
          <a:xfrm flipH="1">
            <a:off x="5040557" y="1196752"/>
            <a:ext cx="3612111" cy="468811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8156" y="3247373"/>
            <a:ext cx="4552401" cy="2637489"/>
          </a:xfrm>
          <a:prstGeom prst="rect">
            <a:avLst/>
          </a:prstGeom>
        </p:spPr>
      </p:pic>
      <p:sp>
        <p:nvSpPr>
          <p:cNvPr id="36869" name="Shape 23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0" name="Shape 23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1" name="Shape 24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36872" name="Shape 24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36877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2420888"/>
            <a:ext cx="6480720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Shape 237"/>
          <p:cNvSpPr txBox="1">
            <a:spLocks noChangeArrowheads="1"/>
          </p:cNvSpPr>
          <p:nvPr/>
        </p:nvSpPr>
        <p:spPr bwMode="auto">
          <a:xfrm>
            <a:off x="3363665" y="3034445"/>
            <a:ext cx="4781550" cy="109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Waarom</a:t>
            </a:r>
            <a:r>
              <a:rPr lang="en-US" altLang="nl-NL" sz="2400" b="1" i="1" dirty="0"/>
              <a:t> was Nelson Mandela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gewetensgevangene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Amnesty?</a:t>
            </a:r>
          </a:p>
        </p:txBody>
      </p:sp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Shape 25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17" name="Shape 25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38919" name="Shape 256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is habeas corpus?</a:t>
            </a:r>
          </a:p>
        </p:txBody>
      </p:sp>
      <p:sp>
        <p:nvSpPr>
          <p:cNvPr id="38920" name="Shape 25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38921" name="Shape 258"/>
          <p:cNvSpPr txBox="1">
            <a:spLocks noChangeArrowheads="1"/>
          </p:cNvSpPr>
          <p:nvPr/>
        </p:nvSpPr>
        <p:spPr bwMode="auto">
          <a:xfrm>
            <a:off x="1663700" y="3911600"/>
            <a:ext cx="654685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de </a:t>
            </a:r>
            <a:r>
              <a:rPr lang="en-US" altLang="nl-NL" sz="2000" dirty="0" err="1"/>
              <a:t>rechter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gebracht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br>
              <a:rPr lang="en-US" altLang="nl-NL" sz="2000" dirty="0"/>
            </a:br>
            <a:r>
              <a:rPr lang="en-US" altLang="nl-NL" sz="2000" dirty="0"/>
              <a:t>    je bent </a:t>
            </a:r>
            <a:r>
              <a:rPr lang="en-US" altLang="nl-NL" sz="2000" dirty="0" err="1"/>
              <a:t>opgepakt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sectie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overlijden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gevolg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mensenrechtenschending</a:t>
            </a:r>
            <a:r>
              <a:rPr lang="en-US" altLang="nl-NL" sz="2000" dirty="0"/>
              <a:t>.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/>
              <a:t>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vereniging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richten</a:t>
            </a:r>
            <a:r>
              <a:rPr lang="en-US" altLang="nl-NL" sz="2000" dirty="0"/>
              <a:t>.</a:t>
            </a:r>
          </a:p>
        </p:txBody>
      </p:sp>
      <p:pic>
        <p:nvPicPr>
          <p:cNvPr id="3892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Shape 266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5" name="Shape 267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40967" name="Shape 269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‘Incommunicado’  </a:t>
            </a:r>
            <a:r>
              <a:rPr lang="en-US" altLang="nl-NL" sz="2400" b="1" i="1" dirty="0" err="1"/>
              <a:t>wil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zeggen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je in de </a:t>
            </a:r>
            <a:r>
              <a:rPr lang="en-US" altLang="nl-NL" sz="2400" b="1" i="1" dirty="0" err="1"/>
              <a:t>gevangenis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40968" name="Shape 270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0969" name="Shape 271"/>
          <p:cNvSpPr txBox="1">
            <a:spLocks noChangeArrowheads="1"/>
          </p:cNvSpPr>
          <p:nvPr/>
        </p:nvSpPr>
        <p:spPr bwMode="auto">
          <a:xfrm>
            <a:off x="1663700" y="3911600"/>
            <a:ext cx="69405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r>
              <a:rPr lang="en-US" altLang="nl-NL" sz="2000"/>
              <a:t>… geen internet of mobieltje mag gebruiken.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r>
              <a:rPr lang="en-US" altLang="nl-NL" sz="2000"/>
              <a:t>… niet met andere gevangenen mag praten.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 </a:t>
            </a:r>
            <a:r>
              <a:rPr lang="en-US" altLang="nl-NL" sz="2000"/>
              <a:t>… geen contact met een advocaat of andere personen </a:t>
            </a:r>
            <a:br>
              <a:rPr lang="en-US" altLang="nl-NL" sz="2000"/>
            </a:br>
            <a:r>
              <a:rPr lang="en-US" altLang="nl-NL" sz="2000"/>
              <a:t>         in de buitenwereld hebt.</a:t>
            </a:r>
          </a:p>
        </p:txBody>
      </p:sp>
      <p:pic>
        <p:nvPicPr>
          <p:cNvPr id="4097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Shape 279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13" name="Shape 280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3015" name="Shape 282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Wat is de maximale gevangenisstraf </a:t>
            </a:r>
            <a:br>
              <a:rPr lang="en-US" altLang="nl-NL" sz="2400" b="1" i="1"/>
            </a:br>
            <a:r>
              <a:rPr lang="en-US" altLang="nl-NL" sz="2400" b="1" i="1"/>
              <a:t>in Nederland?</a:t>
            </a:r>
          </a:p>
        </p:txBody>
      </p:sp>
      <p:sp>
        <p:nvSpPr>
          <p:cNvPr id="43016" name="Shape 283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3020" name="Shape 287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1" name="Shape 288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 </a:t>
            </a:r>
            <a:br>
              <a:rPr lang="en-US" altLang="nl-NL" sz="2000" b="1"/>
            </a:br>
            <a:br>
              <a:rPr lang="en-US" altLang="nl-NL" sz="1200" b="1"/>
            </a:br>
            <a:r>
              <a:rPr lang="en-US" altLang="nl-NL" sz="2000"/>
              <a:t>20 jaar</a:t>
            </a:r>
          </a:p>
        </p:txBody>
      </p:sp>
      <p:sp>
        <p:nvSpPr>
          <p:cNvPr id="43022" name="Shape 289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3" name="Shape 290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43024" name="Shape 291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 </a:t>
            </a:r>
            <a:br>
              <a:rPr lang="en-US" altLang="nl-NL" sz="2000" b="1"/>
            </a:br>
            <a:br>
              <a:rPr lang="en-US" altLang="nl-NL" sz="1200" b="1"/>
            </a:br>
            <a:r>
              <a:rPr lang="en-US" altLang="nl-NL" sz="2000"/>
              <a:t>30 jaar</a:t>
            </a:r>
          </a:p>
        </p:txBody>
      </p:sp>
      <p:sp>
        <p:nvSpPr>
          <p:cNvPr id="43025" name="Shape 292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Levenslang</a:t>
            </a:r>
            <a:endParaRPr lang="en-US" altLang="nl-NL" sz="2000" dirty="0"/>
          </a:p>
        </p:txBody>
      </p:sp>
      <p:pic>
        <p:nvPicPr>
          <p:cNvPr id="430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851920" y="3686175"/>
            <a:ext cx="18594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30</a:t>
            </a:r>
            <a:endParaRPr lang="nl-NL" sz="1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1763688" y="3650248"/>
            <a:ext cx="14606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120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hthoek 4"/>
              <p:cNvSpPr/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120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∞</m:t>
                      </m:r>
                    </m:oMath>
                  </m:oMathPara>
                </a14:m>
                <a:endParaRPr lang="nl-NL" sz="12000" dirty="0">
                  <a:solidFill>
                    <a:srgbClr val="FF0000"/>
                  </a:solidFill>
                  <a:latin typeface="Aharoni" panose="02010803020104030203" pitchFamily="2" charset="-79"/>
                  <a:cs typeface="Aharoni" panose="02010803020104030203" pitchFamily="2" charset="-79"/>
                </a:endParaRPr>
              </a:p>
            </p:txBody>
          </p:sp>
        </mc:Choice>
        <mc:Fallback xmlns="">
          <p:sp>
            <p:nvSpPr>
              <p:cNvPr id="5" name="Rechthoek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0112" y="3722256"/>
                <a:ext cx="1920719" cy="1938992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Shape 301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1" name="Shape 302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45063" name="Shape 304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Wat is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mensenrecht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45064" name="Shape 305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5065" name="Shape 306"/>
          <p:cNvSpPr txBox="1">
            <a:spLocks noChangeArrowheads="1"/>
          </p:cNvSpPr>
          <p:nvPr/>
        </p:nvSpPr>
        <p:spPr bwMode="auto">
          <a:xfrm>
            <a:off x="1655763" y="3905250"/>
            <a:ext cx="673258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vrede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op rust en </a:t>
            </a:r>
            <a:r>
              <a:rPr lang="en-US" altLang="nl-NL" sz="2000" dirty="0" err="1"/>
              <a:t>vrije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tijd</a:t>
            </a:r>
            <a:r>
              <a:rPr lang="en-US" altLang="nl-NL" sz="2000" dirty="0"/>
              <a:t>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recht</a:t>
            </a:r>
            <a:r>
              <a:rPr lang="en-US" altLang="nl-NL" sz="2000" dirty="0"/>
              <a:t> je land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verlaten</a:t>
            </a:r>
            <a:r>
              <a:rPr lang="en-US" altLang="nl-NL" sz="2000" dirty="0"/>
              <a:t> en </a:t>
            </a:r>
            <a:r>
              <a:rPr lang="en-US" altLang="nl-NL" sz="2000" dirty="0" err="1"/>
              <a:t>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terug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keren</a:t>
            </a:r>
            <a:r>
              <a:rPr lang="en-US" altLang="nl-NL" sz="2000" dirty="0"/>
              <a:t>.</a:t>
            </a:r>
          </a:p>
        </p:txBody>
      </p:sp>
      <p:pic>
        <p:nvPicPr>
          <p:cNvPr id="4506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hape 31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109" name="Shape 31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47111" name="Shape 317"/>
          <p:cNvSpPr txBox="1">
            <a:spLocks noChangeArrowheads="1"/>
          </p:cNvSpPr>
          <p:nvPr/>
        </p:nvSpPr>
        <p:spPr bwMode="auto">
          <a:xfrm>
            <a:off x="2905125" y="2249488"/>
            <a:ext cx="548322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Wat is refoulement?</a:t>
            </a:r>
          </a:p>
        </p:txBody>
      </p:sp>
      <p:sp>
        <p:nvSpPr>
          <p:cNvPr id="47112" name="Shape 31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7113" name="Shape 319"/>
          <p:cNvSpPr txBox="1">
            <a:spLocks noChangeArrowheads="1"/>
          </p:cNvSpPr>
          <p:nvPr/>
        </p:nvSpPr>
        <p:spPr bwMode="auto">
          <a:xfrm>
            <a:off x="1652588" y="3925888"/>
            <a:ext cx="70231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krankzinnige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zijn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wil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opsluiten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instelling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conflict </a:t>
            </a:r>
            <a:r>
              <a:rPr lang="en-US" altLang="nl-NL" sz="2000" dirty="0" err="1"/>
              <a:t>voorleggen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aan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onafhankelijke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scheidsrechter</a:t>
            </a:r>
            <a:r>
              <a:rPr lang="en-US" altLang="nl-NL" sz="2000" dirty="0"/>
              <a:t>.</a:t>
            </a:r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vluchteling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terugsturen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land </a:t>
            </a:r>
            <a:r>
              <a:rPr lang="en-US" altLang="nl-NL" sz="2000" dirty="0" err="1"/>
              <a:t>waar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dreigt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vervolgd</a:t>
            </a:r>
            <a:r>
              <a:rPr lang="en-US" altLang="nl-NL" sz="2000" dirty="0"/>
              <a:t>.</a:t>
            </a:r>
          </a:p>
        </p:txBody>
      </p:sp>
      <p:pic>
        <p:nvPicPr>
          <p:cNvPr id="4711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Shape 32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49157" name="Shape 32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49159" name="Shape 330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Welke</a:t>
            </a:r>
            <a:r>
              <a:rPr lang="en-US" sz="2400" b="1" i="1" dirty="0"/>
              <a:t> </a:t>
            </a:r>
            <a:r>
              <a:rPr lang="en-US" sz="2400" b="1" i="1" dirty="0" err="1"/>
              <a:t>groep</a:t>
            </a:r>
            <a:r>
              <a:rPr lang="en-US" sz="2400" b="1" i="1" dirty="0"/>
              <a:t> in Nederland </a:t>
            </a:r>
            <a:r>
              <a:rPr lang="en-US" sz="2400" b="1" i="1" dirty="0" err="1"/>
              <a:t>wordt</a:t>
            </a:r>
            <a:r>
              <a:rPr lang="en-US" sz="2400" b="1" i="1" dirty="0"/>
              <a:t> 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opgesloten</a:t>
            </a:r>
            <a:r>
              <a:rPr lang="en-US" sz="2400" b="1" i="1" dirty="0"/>
              <a:t> </a:t>
            </a:r>
            <a:r>
              <a:rPr lang="en-US" sz="2400" b="1" i="1" dirty="0" err="1"/>
              <a:t>zonder</a:t>
            </a:r>
            <a:r>
              <a:rPr lang="en-US" sz="2400" b="1" i="1" dirty="0"/>
              <a:t> </a:t>
            </a:r>
            <a:r>
              <a:rPr lang="en-US" sz="2400" b="1" i="1" dirty="0" err="1"/>
              <a:t>dat</a:t>
            </a:r>
            <a:r>
              <a:rPr lang="en-US" sz="2400" b="1" i="1" dirty="0"/>
              <a:t> ze </a:t>
            </a:r>
            <a:r>
              <a:rPr lang="en-US" sz="2400" b="1" i="1" dirty="0" err="1"/>
              <a:t>verdacht</a:t>
            </a:r>
            <a:r>
              <a:rPr lang="en-US" sz="2400" b="1" i="1" dirty="0"/>
              <a:t> </a:t>
            </a:r>
            <a:r>
              <a:rPr lang="en-US" sz="2400" b="1" i="1" dirty="0" err="1"/>
              <a:t>worden</a:t>
            </a:r>
            <a:r>
              <a:rPr lang="en-US" sz="2400" b="1" i="1" dirty="0"/>
              <a:t> van </a:t>
            </a:r>
            <a:r>
              <a:rPr lang="en-US" sz="2400" b="1" i="1" dirty="0" err="1"/>
              <a:t>strafbare</a:t>
            </a:r>
            <a:r>
              <a:rPr lang="en-US" sz="2400" b="1" i="1" dirty="0"/>
              <a:t> </a:t>
            </a:r>
            <a:r>
              <a:rPr lang="en-US" sz="2400" b="1" i="1" dirty="0" err="1"/>
              <a:t>feiten</a:t>
            </a:r>
            <a:r>
              <a:rPr lang="en-US" sz="2400" b="1" i="1" dirty="0"/>
              <a:t>?  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b="1" i="1" dirty="0"/>
          </a:p>
        </p:txBody>
      </p:sp>
      <p:pic>
        <p:nvPicPr>
          <p:cNvPr id="4917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hape 336"/>
          <p:cNvSpPr txBox="1">
            <a:spLocks noChangeArrowheads="1"/>
          </p:cNvSpPr>
          <p:nvPr/>
        </p:nvSpPr>
        <p:spPr bwMode="auto">
          <a:xfrm>
            <a:off x="4778750" y="3920495"/>
            <a:ext cx="6163394" cy="132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2000" dirty="0" err="1"/>
              <a:t>Vrouwen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b. </a:t>
            </a:r>
            <a:r>
              <a:rPr lang="en-US" altLang="nl-NL" sz="2000" dirty="0"/>
              <a:t>LHBTI’s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c. </a:t>
            </a:r>
            <a:r>
              <a:rPr lang="en-US" altLang="nl-NL" sz="2000" dirty="0" err="1"/>
              <a:t>Mensen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zonder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geldige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verblijfspapieren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  <p:sp>
        <p:nvSpPr>
          <p:cNvPr id="20" name="Shape 318">
            <a:extLst>
              <a:ext uri="{FF2B5EF4-FFF2-40B4-BE49-F238E27FC236}">
                <a16:creationId xmlns:a16="http://schemas.microsoft.com/office/drawing/2014/main" id="{9569A2C0-7C6F-F944-96F8-269FFA9722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6C4A37-A1AB-3F44-BAE0-34C0DF5B14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358" y="4028483"/>
            <a:ext cx="3783308" cy="212656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7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5258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39528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Dit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kunstwerk</a:t>
            </a:r>
            <a:r>
              <a:rPr lang="en-US" altLang="nl-NL" sz="2400" b="1" i="1" dirty="0"/>
              <a:t> was </a:t>
            </a:r>
            <a:r>
              <a:rPr lang="en-US" altLang="nl-NL" sz="2400" b="1" i="1" dirty="0" err="1"/>
              <a:t>onder-deel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campagne</a:t>
            </a:r>
            <a:r>
              <a:rPr lang="en-US" altLang="nl-NL" sz="2400" b="1" i="1" dirty="0"/>
              <a:t>.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verdrag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5258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258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Het v</a:t>
            </a:r>
            <a:r>
              <a:rPr lang="nl-NL" altLang="nl-NL" sz="2000"/>
              <a:t>erdrag voor mensen met een beperking.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Het v</a:t>
            </a:r>
            <a:r>
              <a:rPr lang="nl-NL" altLang="nl-NL" sz="2000"/>
              <a:t>erdrag tegen gebruik van landmijnen.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Het verdrag tegen martelen.</a:t>
            </a:r>
            <a:endParaRPr lang="en-US" altLang="nl-NL" sz="2000"/>
          </a:p>
        </p:txBody>
      </p:sp>
      <p:pic>
        <p:nvPicPr>
          <p:cNvPr id="15258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6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pic>
        <p:nvPicPr>
          <p:cNvPr id="152585" name="irc_mi" descr="http://upload.wikimedia.org/wikipedia/commons/thumb/2/21/BrokenChair.jpg/250px-BrokenChair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600200"/>
            <a:ext cx="14382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8B2107AD-E774-D24A-96EA-C1818B899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5" name="Shape 330">
            <a:extLst>
              <a:ext uri="{FF2B5EF4-FFF2-40B4-BE49-F238E27FC236}">
                <a16:creationId xmlns:a16="http://schemas.microsoft.com/office/drawing/2014/main" id="{97CBAC78-23CB-644E-979B-6570E8BCE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0945" y="1872620"/>
            <a:ext cx="5983288" cy="1202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r>
              <a:rPr lang="en-US" sz="2400" b="1" i="1" dirty="0"/>
              <a:t>In 2016 </a:t>
            </a:r>
            <a:r>
              <a:rPr lang="en-US" sz="2400" b="1" i="1" dirty="0" err="1"/>
              <a:t>werd</a:t>
            </a:r>
            <a:r>
              <a:rPr lang="en-US" sz="2400" b="1" i="1" dirty="0"/>
              <a:t> Feyenoord-</a:t>
            </a:r>
            <a:r>
              <a:rPr lang="en-US" sz="2400" b="1" i="1" dirty="0" err="1"/>
              <a:t>doelman</a:t>
            </a:r>
            <a:r>
              <a:rPr lang="en-US" sz="2400" b="1" i="1" dirty="0"/>
              <a:t> Kenneth Vermeer </a:t>
            </a:r>
            <a:r>
              <a:rPr lang="en-US" sz="2400" b="1" i="1" dirty="0" err="1"/>
              <a:t>staande</a:t>
            </a:r>
            <a:r>
              <a:rPr lang="en-US" sz="2400" b="1" i="1" dirty="0"/>
              <a:t> </a:t>
            </a:r>
            <a:r>
              <a:rPr lang="en-US" sz="2400" b="1" i="1" dirty="0" err="1"/>
              <a:t>gehouden</a:t>
            </a:r>
            <a:r>
              <a:rPr lang="en-US" sz="2400" b="1" i="1" dirty="0"/>
              <a:t> door de </a:t>
            </a:r>
            <a:r>
              <a:rPr lang="en-US" sz="2400" b="1" i="1" dirty="0" err="1"/>
              <a:t>politie</a:t>
            </a:r>
            <a:r>
              <a:rPr lang="en-US" sz="2400" b="1" i="1" dirty="0"/>
              <a:t>. </a:t>
            </a:r>
            <a:r>
              <a:rPr lang="en-US" sz="2400" b="1" i="1" dirty="0" err="1"/>
              <a:t>Hij</a:t>
            </a:r>
            <a:r>
              <a:rPr lang="en-US" sz="2400" b="1" i="1" dirty="0"/>
              <a:t> reed in </a:t>
            </a:r>
            <a:r>
              <a:rPr lang="en-US" sz="2400" b="1" i="1" dirty="0" err="1"/>
              <a:t>een</a:t>
            </a:r>
            <a:r>
              <a:rPr lang="en-US" sz="2400" b="1" i="1" dirty="0"/>
              <a:t> </a:t>
            </a:r>
            <a:r>
              <a:rPr lang="en-US" sz="2400" b="1" i="1" dirty="0" err="1"/>
              <a:t>dure</a:t>
            </a:r>
            <a:r>
              <a:rPr lang="en-US" sz="2400" b="1" i="1" dirty="0"/>
              <a:t> Mercedes. </a:t>
            </a:r>
            <a:r>
              <a:rPr lang="en-US" sz="2400" b="1" i="1" dirty="0" err="1"/>
              <a:t>Volgens</a:t>
            </a:r>
            <a:r>
              <a:rPr lang="en-US" sz="2400" b="1" i="1" dirty="0"/>
              <a:t> Vermeer, die van </a:t>
            </a:r>
            <a:r>
              <a:rPr lang="en-US" sz="2400" b="1" i="1" dirty="0" err="1"/>
              <a:t>Surinaamse</a:t>
            </a:r>
            <a:r>
              <a:rPr lang="en-US" sz="2400" b="1" i="1" dirty="0"/>
              <a:t> </a:t>
            </a:r>
            <a:r>
              <a:rPr lang="en-US" sz="2400" b="1" i="1" dirty="0" err="1"/>
              <a:t>afkomst</a:t>
            </a:r>
            <a:r>
              <a:rPr lang="en-US" sz="2400" b="1" i="1" dirty="0"/>
              <a:t> is, was het van de </a:t>
            </a:r>
            <a:r>
              <a:rPr lang="en-US" sz="2400" b="1" i="1" dirty="0" err="1"/>
              <a:t>politie</a:t>
            </a:r>
            <a:r>
              <a:rPr lang="en-US" sz="2400" b="1" i="1" dirty="0"/>
              <a:t> </a:t>
            </a:r>
            <a:r>
              <a:rPr lang="en-US" sz="2400" b="1" i="1" dirty="0" err="1"/>
              <a:t>een</a:t>
            </a:r>
            <a:r>
              <a:rPr lang="en-US" sz="2400" b="1" i="1" dirty="0"/>
              <a:t> </a:t>
            </a:r>
            <a:r>
              <a:rPr lang="en-US" sz="2400" b="1" i="1" dirty="0" err="1"/>
              <a:t>typisch</a:t>
            </a:r>
            <a:r>
              <a:rPr lang="en-US" sz="2400" b="1" i="1" dirty="0"/>
              <a:t> </a:t>
            </a:r>
            <a:r>
              <a:rPr lang="en-US" sz="2400" b="1" i="1" dirty="0" err="1"/>
              <a:t>staaltje</a:t>
            </a:r>
            <a:r>
              <a:rPr lang="en-US" sz="2400" b="1" i="1" dirty="0"/>
              <a:t> …</a:t>
            </a:r>
          </a:p>
        </p:txBody>
      </p:sp>
      <p:sp>
        <p:nvSpPr>
          <p:cNvPr id="17" name="Shape 318">
            <a:extLst>
              <a:ext uri="{FF2B5EF4-FFF2-40B4-BE49-F238E27FC236}">
                <a16:creationId xmlns:a16="http://schemas.microsoft.com/office/drawing/2014/main" id="{E1548862-2011-7F42-A0DF-49F0D873B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887" y="4202113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121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5088DF-29CF-3541-9781-E185F0C15B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620" y="4397296"/>
            <a:ext cx="3407859" cy="1916921"/>
          </a:xfrm>
          <a:prstGeom prst="rect">
            <a:avLst/>
          </a:prstGeom>
        </p:spPr>
      </p:pic>
      <p:sp>
        <p:nvSpPr>
          <p:cNvPr id="18" name="Shape 336">
            <a:extLst>
              <a:ext uri="{FF2B5EF4-FFF2-40B4-BE49-F238E27FC236}">
                <a16:creationId xmlns:a16="http://schemas.microsoft.com/office/drawing/2014/main" id="{6BE31710-B075-EB4C-8F88-FCDADA762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4609192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… </a:t>
            </a:r>
            <a:r>
              <a:rPr lang="en-US" altLang="nl-NL" sz="2000" dirty="0" err="1"/>
              <a:t>voortrekken</a:t>
            </a:r>
            <a:r>
              <a:rPr lang="en-US" altLang="nl-NL" sz="2000" dirty="0"/>
              <a:t> van Surinamers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b. … </a:t>
            </a:r>
            <a:r>
              <a:rPr lang="en-US" altLang="nl-NL" sz="2000" dirty="0" err="1"/>
              <a:t>etnisch</a:t>
            </a:r>
            <a:r>
              <a:rPr lang="en-US" altLang="nl-NL" sz="2000" dirty="0"/>
              <a:t> </a:t>
            </a:r>
            <a:r>
              <a:rPr lang="en-US" altLang="nl-NL" sz="2000" dirty="0" err="1"/>
              <a:t>profileren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r>
              <a:rPr lang="en-US" altLang="nl-NL" sz="2000" b="1" dirty="0"/>
              <a:t>c. … </a:t>
            </a:r>
            <a:r>
              <a:rPr lang="en-US" altLang="nl-NL" sz="2000" dirty="0" err="1"/>
              <a:t>discriminatie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rijke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mensen</a:t>
            </a:r>
            <a:endParaRPr lang="en-US" altLang="nl-NL" sz="20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hape 362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3251" name="Shape 363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2" name="Shape 364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3" name="Shape 365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4" name="Shape 366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5" name="Shape 367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53256" name="Shape 368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Een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duik</a:t>
            </a:r>
            <a:r>
              <a:rPr lang="en-US" altLang="nl-NL" sz="3200" b="1" i="1" dirty="0"/>
              <a:t> in het </a:t>
            </a:r>
            <a:r>
              <a:rPr lang="en-US" altLang="nl-NL" sz="3200" b="1" i="1" dirty="0" err="1"/>
              <a:t>verleden</a:t>
            </a:r>
            <a:endParaRPr lang="en-US" altLang="nl-NL" sz="3200" b="1" i="1" dirty="0"/>
          </a:p>
        </p:txBody>
      </p:sp>
      <p:pic>
        <p:nvPicPr>
          <p:cNvPr id="53259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hape 37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1" name="Shape 37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55303" name="Shape 380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Zet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oude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teksten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chronologische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volgorde</a:t>
            </a:r>
            <a:r>
              <a:rPr lang="en-US" altLang="nl-NL" sz="2400" b="1" i="1" dirty="0"/>
              <a:t>.</a:t>
            </a:r>
          </a:p>
        </p:txBody>
      </p:sp>
      <p:sp>
        <p:nvSpPr>
          <p:cNvPr id="55304" name="Shape 38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5305" name="Shape 382"/>
          <p:cNvSpPr txBox="1">
            <a:spLocks noChangeArrowheads="1"/>
          </p:cNvSpPr>
          <p:nvPr/>
        </p:nvSpPr>
        <p:spPr bwMode="auto">
          <a:xfrm>
            <a:off x="1655763" y="3933825"/>
            <a:ext cx="45720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wetboek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Hammoerabi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De Magna </a:t>
            </a:r>
            <a:r>
              <a:rPr lang="en-US" altLang="nl-NL" sz="2000" dirty="0" err="1"/>
              <a:t>Carta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Het </a:t>
            </a:r>
            <a:r>
              <a:rPr lang="en-US" altLang="nl-NL" sz="2000" dirty="0" err="1"/>
              <a:t>Plakkaat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Verlatinghe</a:t>
            </a:r>
            <a:endParaRPr lang="en-US" altLang="nl-NL" sz="2000" dirty="0"/>
          </a:p>
        </p:txBody>
      </p:sp>
      <p:pic>
        <p:nvPicPr>
          <p:cNvPr id="553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Shape 39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7349" name="Shape 39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nl-NL" altLang="nl-NL" sz="2500">
                <a:solidFill>
                  <a:srgbClr val="FFFF00"/>
                </a:solidFill>
              </a:rPr>
              <a:t> VRAAG</a:t>
            </a:r>
            <a:r>
              <a:rPr lang="nl-NL" altLang="nl-NL" sz="2500"/>
              <a:t> </a:t>
            </a:r>
            <a:r>
              <a:rPr lang="nl-NL" altLang="nl-NL" sz="25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7351" name="Shape 393"/>
          <p:cNvSpPr txBox="1">
            <a:spLocks noChangeArrowheads="1"/>
          </p:cNvSpPr>
          <p:nvPr/>
        </p:nvSpPr>
        <p:spPr bwMode="auto">
          <a:xfrm>
            <a:off x="2905125" y="2249488"/>
            <a:ext cx="5555307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/>
              <a:t>Het oude Athene kende al een vorm </a:t>
            </a:r>
            <a:br>
              <a:rPr lang="nl-NL" altLang="nl-NL" sz="2400" b="1" i="1"/>
            </a:br>
            <a:r>
              <a:rPr lang="nl-NL" altLang="nl-NL" sz="2400" b="1" i="1"/>
              <a:t>van democratie. Wie hadden er bij-voorbeeld stemrecht?</a:t>
            </a:r>
          </a:p>
        </p:txBody>
      </p:sp>
      <p:sp>
        <p:nvSpPr>
          <p:cNvPr id="57352" name="Shape 39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5736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87801"/>
            <a:ext cx="1969120" cy="14097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5962" cy="1409700"/>
          </a:xfrm>
          <a:prstGeom prst="rect">
            <a:avLst/>
          </a:prstGeom>
        </p:spPr>
      </p:pic>
      <p:sp>
        <p:nvSpPr>
          <p:cNvPr id="57356" name="Shape 398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399"/>
          <p:cNvSpPr txBox="1">
            <a:spLocks noChangeArrowheads="1"/>
          </p:cNvSpPr>
          <p:nvPr/>
        </p:nvSpPr>
        <p:spPr bwMode="auto">
          <a:xfrm>
            <a:off x="150495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a.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Vrouwen</a:t>
            </a:r>
          </a:p>
        </p:txBody>
      </p:sp>
      <p:sp>
        <p:nvSpPr>
          <p:cNvPr id="57359" name="Shape 401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03"/>
          <p:cNvSpPr txBox="1">
            <a:spLocks noChangeArrowheads="1"/>
          </p:cNvSpPr>
          <p:nvPr/>
        </p:nvSpPr>
        <p:spPr bwMode="auto">
          <a:xfrm>
            <a:off x="5664200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c.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Buitenlanders</a:t>
            </a:r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9812" y="3987801"/>
            <a:ext cx="2000300" cy="1409699"/>
          </a:xfrm>
          <a:prstGeom prst="rect">
            <a:avLst/>
          </a:prstGeom>
        </p:spPr>
      </p:pic>
      <p:sp>
        <p:nvSpPr>
          <p:cNvPr id="57358" name="Shape 400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402"/>
          <p:cNvSpPr txBox="1">
            <a:spLocks noChangeArrowheads="1"/>
          </p:cNvSpPr>
          <p:nvPr/>
        </p:nvSpPr>
        <p:spPr bwMode="auto">
          <a:xfrm>
            <a:off x="3582988" y="4997450"/>
            <a:ext cx="19812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/>
              <a:t>b. </a:t>
            </a:r>
            <a:br>
              <a:rPr lang="nl-NL" altLang="nl-NL" sz="2000" b="1"/>
            </a:br>
            <a:br>
              <a:rPr lang="nl-NL" altLang="nl-NL" sz="1200" b="1"/>
            </a:br>
            <a:r>
              <a:rPr lang="nl-NL" altLang="nl-NL" sz="2000"/>
              <a:t>Slaven</a:t>
            </a:r>
          </a:p>
        </p:txBody>
      </p:sp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4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Shape 412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397" name="Shape 413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59399" name="Shape 415"/>
          <p:cNvSpPr txBox="1">
            <a:spLocks noChangeArrowheads="1"/>
          </p:cNvSpPr>
          <p:nvPr/>
        </p:nvSpPr>
        <p:spPr bwMode="auto">
          <a:xfrm>
            <a:off x="2905125" y="2249488"/>
            <a:ext cx="54832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van Utrecht was in 1713 de </a:t>
            </a:r>
            <a:r>
              <a:rPr lang="en-US" altLang="nl-NL" sz="2400" b="1" i="1" dirty="0" err="1"/>
              <a:t>grondslag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59400" name="Shape 416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59401" name="Shape 417"/>
          <p:cNvSpPr txBox="1">
            <a:spLocks noChangeArrowheads="1"/>
          </p:cNvSpPr>
          <p:nvPr/>
        </p:nvSpPr>
        <p:spPr bwMode="auto">
          <a:xfrm>
            <a:off x="1655763" y="3933825"/>
            <a:ext cx="5437187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De eenwording van de Nederlanden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De eenwording van Europa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afschaffing van het koloniale stelsel</a:t>
            </a:r>
          </a:p>
        </p:txBody>
      </p:sp>
      <p:pic>
        <p:nvPicPr>
          <p:cNvPr id="5940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Shape 425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1445" name="Shape 426"/>
          <p:cNvSpPr txBox="1">
            <a:spLocks noChangeArrowheads="1"/>
          </p:cNvSpPr>
          <p:nvPr/>
        </p:nvSpPr>
        <p:spPr bwMode="auto">
          <a:xfrm>
            <a:off x="798513" y="1649413"/>
            <a:ext cx="19018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61447" name="Shape 428"/>
          <p:cNvSpPr txBox="1">
            <a:spLocks noChangeArrowheads="1"/>
          </p:cNvSpPr>
          <p:nvPr/>
        </p:nvSpPr>
        <p:spPr bwMode="auto">
          <a:xfrm>
            <a:off x="2905125" y="2249488"/>
            <a:ext cx="5948363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verklaringen</a:t>
            </a:r>
            <a:r>
              <a:rPr lang="en-US" altLang="nl-NL" sz="2400" b="1" i="1" dirty="0"/>
              <a:t> is het </a:t>
            </a:r>
            <a:r>
              <a:rPr lang="en-US" altLang="nl-NL" sz="2400" b="1" i="1" dirty="0" err="1"/>
              <a:t>oudst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61448" name="Shape 429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1459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81200" cy="1409700"/>
          </a:xfrm>
          <a:prstGeom prst="rect">
            <a:avLst/>
          </a:prstGeom>
        </p:spPr>
      </p:pic>
      <p:sp>
        <p:nvSpPr>
          <p:cNvPr id="61452" name="Shape 433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34"/>
          <p:cNvSpPr txBox="1">
            <a:spLocks noChangeArrowheads="1"/>
          </p:cNvSpPr>
          <p:nvPr/>
        </p:nvSpPr>
        <p:spPr bwMode="auto">
          <a:xfrm>
            <a:off x="1504950" y="4997450"/>
            <a:ext cx="207803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 err="1"/>
              <a:t>Franse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br>
              <a:rPr lang="en-US" altLang="nl-NL" sz="1800" dirty="0"/>
            </a:br>
            <a:r>
              <a:rPr lang="en-US" altLang="nl-NL" sz="1800" dirty="0"/>
              <a:t>van de </a:t>
            </a:r>
            <a:r>
              <a:rPr lang="en-US" altLang="nl-NL" sz="1800" dirty="0" err="1"/>
              <a:t>Rechten</a:t>
            </a:r>
            <a:r>
              <a:rPr lang="en-US" altLang="nl-NL" sz="1800" dirty="0"/>
              <a:t> van de Burger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09700"/>
          </a:xfrm>
          <a:prstGeom prst="rect">
            <a:avLst/>
          </a:prstGeom>
        </p:spPr>
      </p:pic>
      <p:sp>
        <p:nvSpPr>
          <p:cNvPr id="61454" name="Shape 435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37"/>
          <p:cNvSpPr txBox="1">
            <a:spLocks noChangeArrowheads="1"/>
          </p:cNvSpPr>
          <p:nvPr/>
        </p:nvSpPr>
        <p:spPr bwMode="auto">
          <a:xfrm>
            <a:off x="3492500" y="4997450"/>
            <a:ext cx="24399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Amerikaanse</a:t>
            </a:r>
            <a:br>
              <a:rPr lang="en-US" altLang="nl-NL" sz="1800" dirty="0"/>
            </a:br>
            <a:r>
              <a:rPr lang="en-US" altLang="nl-NL" sz="1800" dirty="0" err="1"/>
              <a:t>Onafhankelijkheids</a:t>
            </a:r>
            <a:r>
              <a:rPr lang="en-US" altLang="nl-NL" sz="1800" dirty="0"/>
              <a:t>-</a:t>
            </a:r>
            <a:br>
              <a:rPr lang="en-US" altLang="nl-NL" sz="1800" dirty="0"/>
            </a:br>
            <a:r>
              <a:rPr lang="en-US" altLang="nl-NL" sz="1800" dirty="0" err="1"/>
              <a:t>verklaring</a:t>
            </a:r>
            <a:endParaRPr lang="en-US" altLang="nl-NL" sz="1800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669309" y="3987800"/>
            <a:ext cx="1980097" cy="1409700"/>
          </a:xfrm>
          <a:prstGeom prst="rect">
            <a:avLst/>
          </a:prstGeom>
        </p:spPr>
      </p:pic>
      <p:sp>
        <p:nvSpPr>
          <p:cNvPr id="61455" name="Shape 436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438"/>
          <p:cNvSpPr txBox="1">
            <a:spLocks noChangeArrowheads="1"/>
          </p:cNvSpPr>
          <p:nvPr/>
        </p:nvSpPr>
        <p:spPr bwMode="auto">
          <a:xfrm>
            <a:off x="5664200" y="4997450"/>
            <a:ext cx="27955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Britse</a:t>
            </a:r>
            <a:r>
              <a:rPr lang="en-US" altLang="nl-NL" sz="1800" dirty="0"/>
              <a:t> </a:t>
            </a:r>
            <a:r>
              <a:rPr lang="en-US" altLang="nl-NL" sz="1800" dirty="0" err="1"/>
              <a:t>Verklaring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r>
              <a:rPr lang="en-US" altLang="nl-NL" sz="1800" dirty="0"/>
              <a:t>over </a:t>
            </a:r>
            <a:r>
              <a:rPr lang="en-US" altLang="nl-NL" sz="1800" dirty="0" err="1"/>
              <a:t>Afschaffing</a:t>
            </a:r>
            <a:r>
              <a:rPr lang="en-US" altLang="nl-NL" sz="1800" dirty="0"/>
              <a:t> van</a:t>
            </a:r>
            <a:br>
              <a:rPr lang="en-US" altLang="nl-NL" sz="1800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Slavernij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0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Shape 44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3493" name="Shape 44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63495" name="Shape 450"/>
          <p:cNvSpPr txBox="1">
            <a:spLocks noChangeArrowheads="1"/>
          </p:cNvSpPr>
          <p:nvPr/>
        </p:nvSpPr>
        <p:spPr bwMode="auto">
          <a:xfrm>
            <a:off x="2905125" y="2249488"/>
            <a:ext cx="5948363" cy="42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Slavernij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eerst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afgeschaft</a:t>
            </a:r>
            <a:r>
              <a:rPr lang="en-US" altLang="nl-NL" sz="2400" b="1" i="1" dirty="0"/>
              <a:t> in…</a:t>
            </a:r>
          </a:p>
        </p:txBody>
      </p:sp>
      <p:sp>
        <p:nvSpPr>
          <p:cNvPr id="63496" name="Shape 45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350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1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0"/>
            <a:ext cx="1981200" cy="1409700"/>
          </a:xfrm>
          <a:prstGeom prst="rect">
            <a:avLst/>
          </a:prstGeom>
        </p:spPr>
      </p:pic>
      <p:sp>
        <p:nvSpPr>
          <p:cNvPr id="63503" name="Shape 45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46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De </a:t>
            </a:r>
            <a:r>
              <a:rPr lang="en-US" altLang="nl-NL" sz="1800" dirty="0" err="1"/>
              <a:t>Verenigde</a:t>
            </a:r>
            <a:r>
              <a:rPr lang="en-US" altLang="nl-NL" sz="1800" dirty="0"/>
              <a:t> Staten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4575" y="3987800"/>
            <a:ext cx="1981200" cy="1409700"/>
          </a:xfrm>
          <a:prstGeom prst="rect">
            <a:avLst/>
          </a:prstGeom>
        </p:spPr>
      </p:pic>
      <p:sp>
        <p:nvSpPr>
          <p:cNvPr id="63502" name="Shape 45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459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Nederland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4950" y="3987800"/>
            <a:ext cx="1977306" cy="1409700"/>
          </a:xfrm>
          <a:prstGeom prst="rect">
            <a:avLst/>
          </a:prstGeom>
        </p:spPr>
      </p:pic>
      <p:sp>
        <p:nvSpPr>
          <p:cNvPr id="63500" name="Shape 45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45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 err="1"/>
              <a:t>Haïti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3" y="1184605"/>
            <a:ext cx="8123237" cy="4693907"/>
          </a:xfrm>
          <a:prstGeom prst="rect">
            <a:avLst/>
          </a:prstGeom>
        </p:spPr>
      </p:pic>
      <p:sp>
        <p:nvSpPr>
          <p:cNvPr id="65541" name="Shape 470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2" name="Shape 471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3" name="Shape 472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65544" name="Shape 473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65551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1" y="1184605"/>
            <a:ext cx="7753077" cy="290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Shape 469"/>
          <p:cNvSpPr txBox="1">
            <a:spLocks noChangeArrowheads="1"/>
          </p:cNvSpPr>
          <p:nvPr/>
        </p:nvSpPr>
        <p:spPr bwMode="auto">
          <a:xfrm>
            <a:off x="2627784" y="1991048"/>
            <a:ext cx="54467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000" b="1" i="1" dirty="0"/>
              <a:t>Het </a:t>
            </a:r>
            <a:r>
              <a:rPr lang="en-US" sz="2000" b="1" i="1" dirty="0" err="1"/>
              <a:t>Kinderwetje</a:t>
            </a:r>
            <a:r>
              <a:rPr lang="en-US" sz="2000" b="1" i="1" dirty="0"/>
              <a:t> van Van </a:t>
            </a:r>
            <a:r>
              <a:rPr lang="en-US" sz="2000" b="1" i="1" dirty="0" err="1"/>
              <a:t>Houten</a:t>
            </a:r>
            <a:endParaRPr lang="en-US" sz="2000" b="1" i="1" dirty="0"/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 err="1"/>
              <a:t>uit</a:t>
            </a:r>
            <a:r>
              <a:rPr lang="en-US" altLang="nl-NL" sz="2000" b="1" i="1" dirty="0"/>
              <a:t> 1874 was </a:t>
            </a:r>
            <a:r>
              <a:rPr lang="en-US" altLang="nl-NL" sz="2000" b="1" i="1" dirty="0" err="1"/>
              <a:t>een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doorbraak</a:t>
            </a:r>
            <a:r>
              <a:rPr lang="en-US" altLang="nl-NL" sz="2000" b="1" i="1" dirty="0"/>
              <a:t>.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/>
              <a:t>Wat </a:t>
            </a:r>
            <a:r>
              <a:rPr lang="en-US" altLang="nl-NL" sz="2000" b="1" i="1" dirty="0" err="1"/>
              <a:t>werd</a:t>
            </a:r>
            <a:r>
              <a:rPr lang="en-US" altLang="nl-NL" sz="2000" b="1" i="1" dirty="0"/>
              <a:t> met </a:t>
            </a:r>
            <a:r>
              <a:rPr lang="en-US" altLang="nl-NL" sz="2000" b="1" i="1" dirty="0" err="1"/>
              <a:t>deze</a:t>
            </a:r>
            <a:r>
              <a:rPr lang="en-US" altLang="nl-NL" sz="2000" b="1" i="1" dirty="0"/>
              <a:t> wet </a:t>
            </a:r>
            <a:r>
              <a:rPr lang="en-US" altLang="nl-NL" sz="2000" b="1" i="1" dirty="0" err="1"/>
              <a:t>verboden</a:t>
            </a:r>
            <a:r>
              <a:rPr lang="en-US" altLang="nl-NL" sz="2000" b="1" i="1" dirty="0"/>
              <a:t>?</a:t>
            </a:r>
          </a:p>
        </p:txBody>
      </p:sp>
      <p:pic>
        <p:nvPicPr>
          <p:cNvPr id="65549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Shape 484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89" name="Shape 485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67591" name="Shape 487"/>
          <p:cNvSpPr txBox="1">
            <a:spLocks noChangeArrowheads="1"/>
          </p:cNvSpPr>
          <p:nvPr/>
        </p:nvSpPr>
        <p:spPr bwMode="auto">
          <a:xfrm>
            <a:off x="2905125" y="2249488"/>
            <a:ext cx="5629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internationale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hof</a:t>
            </a:r>
            <a:r>
              <a:rPr lang="en-US" altLang="nl-NL" sz="2400" b="1" i="1" dirty="0"/>
              <a:t> in Den Haag </a:t>
            </a:r>
            <a:r>
              <a:rPr lang="en-US" altLang="nl-NL" sz="2400" b="1" i="1" dirty="0" err="1"/>
              <a:t>waar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onder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anderen</a:t>
            </a:r>
            <a:r>
              <a:rPr lang="en-US" altLang="nl-NL" sz="2400" b="1" i="1" dirty="0"/>
              <a:t> Milosevic en </a:t>
            </a:r>
            <a:r>
              <a:rPr lang="en-US" altLang="nl-NL" sz="2400" b="1" i="1" dirty="0" err="1"/>
              <a:t>Mladic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terechtstonden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67592" name="Shape 488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7593" name="Shape 489"/>
          <p:cNvSpPr txBox="1">
            <a:spLocks noChangeArrowheads="1"/>
          </p:cNvSpPr>
          <p:nvPr/>
        </p:nvSpPr>
        <p:spPr bwMode="auto">
          <a:xfrm>
            <a:off x="1676400" y="3946525"/>
            <a:ext cx="40386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Joegoslavië-tribunaal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Strafhof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Internationaal</a:t>
            </a:r>
            <a:r>
              <a:rPr lang="en-US" altLang="nl-NL" sz="2000" dirty="0"/>
              <a:t> Hof van </a:t>
            </a:r>
            <a:r>
              <a:rPr lang="en-US" altLang="nl-NL" sz="2000" dirty="0" err="1"/>
              <a:t>Justitie</a:t>
            </a:r>
            <a:endParaRPr lang="en-US" altLang="nl-NL" sz="2000" dirty="0"/>
          </a:p>
        </p:txBody>
      </p:sp>
      <p:pic>
        <p:nvPicPr>
          <p:cNvPr id="6759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Shape 497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69637" name="Shape 498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9639" name="Shape 500"/>
          <p:cNvSpPr txBox="1">
            <a:spLocks noChangeArrowheads="1"/>
          </p:cNvSpPr>
          <p:nvPr/>
        </p:nvSpPr>
        <p:spPr bwMode="auto">
          <a:xfrm>
            <a:off x="2905125" y="2249488"/>
            <a:ext cx="5248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 In 1975 </a:t>
            </a:r>
            <a:r>
              <a:rPr lang="en-US" altLang="nl-NL" sz="2400" b="1" i="1" dirty="0" err="1"/>
              <a:t>maakten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Oost</a:t>
            </a:r>
            <a:r>
              <a:rPr lang="en-US" altLang="nl-NL" sz="2400" b="1" i="1" dirty="0"/>
              <a:t> en West </a:t>
            </a:r>
            <a:r>
              <a:rPr lang="en-US" altLang="nl-NL" sz="2400" b="1" i="1" dirty="0" err="1"/>
              <a:t>afspraken</a:t>
            </a:r>
            <a:r>
              <a:rPr lang="en-US" altLang="nl-NL" sz="2400" b="1" i="1" dirty="0"/>
              <a:t> over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, in de </a:t>
            </a:r>
            <a:r>
              <a:rPr lang="en-US" altLang="nl-NL" sz="2400" b="1" i="1" dirty="0" err="1"/>
              <a:t>Akkoorden</a:t>
            </a:r>
            <a:r>
              <a:rPr lang="en-US" altLang="nl-NL" sz="2400" b="1" i="1" dirty="0"/>
              <a:t> van…</a:t>
            </a:r>
          </a:p>
        </p:txBody>
      </p:sp>
      <p:sp>
        <p:nvSpPr>
          <p:cNvPr id="69640" name="Shape 501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6965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5786"/>
            <a:ext cx="1981200" cy="1411714"/>
          </a:xfrm>
          <a:prstGeom prst="rect">
            <a:avLst/>
          </a:prstGeom>
        </p:spPr>
      </p:pic>
      <p:sp>
        <p:nvSpPr>
          <p:cNvPr id="69644" name="Shape 505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06"/>
          <p:cNvSpPr txBox="1">
            <a:spLocks noChangeArrowheads="1"/>
          </p:cNvSpPr>
          <p:nvPr/>
        </p:nvSpPr>
        <p:spPr bwMode="auto">
          <a:xfrm>
            <a:off x="1504950" y="4997450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Helsinki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0636" y="3985786"/>
            <a:ext cx="1969078" cy="141171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6149" y="4003565"/>
            <a:ext cx="1981200" cy="1393936"/>
          </a:xfrm>
          <a:prstGeom prst="rect">
            <a:avLst/>
          </a:prstGeom>
        </p:spPr>
      </p:pic>
      <p:sp>
        <p:nvSpPr>
          <p:cNvPr id="69647" name="Shape 508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10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/>
              <a:t>Dublin</a:t>
            </a:r>
          </a:p>
        </p:txBody>
      </p:sp>
      <p:sp>
        <p:nvSpPr>
          <p:cNvPr id="69646" name="Shape 507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09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Amsterdam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462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5462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Van welke schrijver bleken in de Chinese vertaling </a:t>
            </a:r>
            <a:r>
              <a:rPr lang="nl-NL" altLang="nl-NL" sz="2400" b="1" i="1"/>
              <a:t>de seksscènes flink gecensureerd</a:t>
            </a:r>
            <a:r>
              <a:rPr lang="en-US" altLang="nl-NL" sz="2400" b="1" i="1"/>
              <a:t>?</a:t>
            </a:r>
          </a:p>
        </p:txBody>
      </p:sp>
      <p:sp>
        <p:nvSpPr>
          <p:cNvPr id="15463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5464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4950" y="4005064"/>
            <a:ext cx="1985961" cy="139243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385" y="3987800"/>
            <a:ext cx="1983803" cy="14097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7801"/>
            <a:ext cx="1981200" cy="1409700"/>
          </a:xfrm>
          <a:prstGeom prst="rect">
            <a:avLst/>
          </a:prstGeom>
        </p:spPr>
      </p:pic>
      <p:sp>
        <p:nvSpPr>
          <p:cNvPr id="15463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Ronald </a:t>
            </a:r>
            <a:r>
              <a:rPr lang="en-US" altLang="nl-NL" sz="2000" dirty="0" err="1"/>
              <a:t>Giphart</a:t>
            </a:r>
            <a:endParaRPr lang="en-US" altLang="nl-NL" sz="2000" dirty="0"/>
          </a:p>
        </p:txBody>
      </p:sp>
      <p:sp>
        <p:nvSpPr>
          <p:cNvPr id="15463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Kluun</a:t>
            </a:r>
            <a:endParaRPr lang="en-US" altLang="nl-NL" sz="2000" dirty="0"/>
          </a:p>
        </p:txBody>
      </p:sp>
      <p:sp>
        <p:nvSpPr>
          <p:cNvPr id="15463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716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Heleen</a:t>
            </a:r>
            <a:r>
              <a:rPr lang="en-US" altLang="nl-NL" sz="2000" dirty="0"/>
              <a:t> </a:t>
            </a:r>
            <a:br>
              <a:rPr lang="en-US" altLang="nl-NL" sz="2000" dirty="0"/>
            </a:br>
            <a:r>
              <a:rPr lang="en-US" altLang="nl-NL" sz="2000" dirty="0"/>
              <a:t>van </a:t>
            </a:r>
            <a:r>
              <a:rPr lang="en-US" altLang="nl-NL" sz="2000" dirty="0" err="1"/>
              <a:t>Royen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32696571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1683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4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5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6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7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1688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Nederland en de rest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/>
              <a:t>van de </a:t>
            </a:r>
            <a:r>
              <a:rPr lang="en-US" altLang="nl-NL" sz="3200" b="1" i="1" dirty="0" err="1"/>
              <a:t>wereld</a:t>
            </a:r>
            <a:endParaRPr lang="en-US" altLang="nl-NL" sz="3200" b="1" i="1" dirty="0"/>
          </a:p>
        </p:txBody>
      </p:sp>
      <p:pic>
        <p:nvPicPr>
          <p:cNvPr id="71691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554"/>
          <a:stretch/>
        </p:blipFill>
        <p:spPr>
          <a:xfrm>
            <a:off x="512763" y="1180979"/>
            <a:ext cx="8123237" cy="4703883"/>
          </a:xfrm>
          <a:prstGeom prst="rect">
            <a:avLst/>
          </a:prstGeom>
        </p:spPr>
      </p:pic>
      <p:sp>
        <p:nvSpPr>
          <p:cNvPr id="73732" name="Shape 532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3" name="Shape 533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3734" name="Shape 534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539552" y="3284984"/>
            <a:ext cx="818512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0" name="Shape 540"/>
          <p:cNvSpPr txBox="1">
            <a:spLocks noChangeArrowheads="1"/>
          </p:cNvSpPr>
          <p:nvPr/>
        </p:nvSpPr>
        <p:spPr bwMode="auto">
          <a:xfrm>
            <a:off x="2195736" y="4538117"/>
            <a:ext cx="6045200" cy="162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i="1" dirty="0"/>
              <a:t>Hoe </a:t>
            </a:r>
            <a:r>
              <a:rPr lang="en-US" altLang="nl-NL" sz="2000" b="1" i="1" dirty="0" err="1"/>
              <a:t>heet</a:t>
            </a:r>
            <a:r>
              <a:rPr lang="en-US" altLang="nl-NL" sz="2000" b="1" i="1" dirty="0"/>
              <a:t> de </a:t>
            </a:r>
            <a:r>
              <a:rPr lang="en-US" altLang="nl-NL" sz="2000" b="1" i="1" dirty="0" err="1"/>
              <a:t>Bosnische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stad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waar</a:t>
            </a:r>
            <a:r>
              <a:rPr lang="en-US" altLang="nl-NL" sz="2000" b="1" i="1" dirty="0"/>
              <a:t> in </a:t>
            </a:r>
            <a:br>
              <a:rPr lang="en-US" altLang="nl-NL" sz="2000" b="1" i="1" dirty="0"/>
            </a:br>
            <a:r>
              <a:rPr lang="en-US" altLang="nl-NL" sz="2000" b="1" i="1" dirty="0"/>
              <a:t>1995 </a:t>
            </a:r>
            <a:r>
              <a:rPr lang="en-US" altLang="nl-NL" sz="2000" b="1" i="1" dirty="0" err="1"/>
              <a:t>duizenden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moslimjongens</a:t>
            </a:r>
            <a:r>
              <a:rPr lang="en-US" altLang="nl-NL" sz="2000" b="1" i="1" dirty="0"/>
              <a:t> en -</a:t>
            </a:r>
            <a:r>
              <a:rPr lang="en-US" altLang="nl-NL" sz="2000" b="1" i="1" dirty="0" err="1"/>
              <a:t>mannen</a:t>
            </a:r>
            <a:r>
              <a:rPr lang="en-US" altLang="nl-NL" sz="2000" b="1" i="1" dirty="0"/>
              <a:t>  </a:t>
            </a:r>
            <a:br>
              <a:rPr lang="en-US" altLang="nl-NL" sz="2000" b="1" i="1" dirty="0"/>
            </a:br>
            <a:r>
              <a:rPr lang="en-US" altLang="nl-NL" sz="2000" b="1" i="1" dirty="0" err="1"/>
              <a:t>werden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vermoord</a:t>
            </a:r>
            <a:r>
              <a:rPr lang="en-US" altLang="nl-NL" sz="2000" b="1" i="1" dirty="0"/>
              <a:t> die </a:t>
            </a:r>
            <a:r>
              <a:rPr lang="en-US" altLang="nl-NL" sz="2000" b="1" i="1" dirty="0" err="1"/>
              <a:t>formeel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onder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bescherming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stonden</a:t>
            </a:r>
            <a:r>
              <a:rPr lang="en-US" altLang="nl-NL" sz="2000" b="1" i="1" dirty="0"/>
              <a:t> van </a:t>
            </a:r>
            <a:r>
              <a:rPr lang="en-US" altLang="nl-NL" sz="2000" b="1" i="1" dirty="0" err="1"/>
              <a:t>een</a:t>
            </a:r>
            <a:r>
              <a:rPr lang="en-US" altLang="nl-NL" sz="2000" b="1" i="1" dirty="0"/>
              <a:t> VN-</a:t>
            </a:r>
            <a:r>
              <a:rPr lang="en-US" altLang="nl-NL" sz="2000" b="1" i="1" dirty="0" err="1"/>
              <a:t>bataljon</a:t>
            </a:r>
            <a:r>
              <a:rPr lang="en-US" altLang="nl-NL" sz="2000" b="1" i="1" dirty="0"/>
              <a:t> </a:t>
            </a:r>
            <a:br>
              <a:rPr lang="en-US" altLang="nl-NL" sz="2000" b="1" i="1" dirty="0"/>
            </a:br>
            <a:r>
              <a:rPr lang="en-US" altLang="nl-NL" sz="2000" b="1" i="1" dirty="0"/>
              <a:t>met </a:t>
            </a:r>
            <a:r>
              <a:rPr lang="en-US" altLang="nl-NL" sz="2000" b="1" i="1" dirty="0" err="1"/>
              <a:t>Nederlandse</a:t>
            </a:r>
            <a:r>
              <a:rPr lang="en-US" altLang="nl-NL" sz="2000" b="1" i="1" dirty="0"/>
              <a:t> </a:t>
            </a:r>
            <a:r>
              <a:rPr lang="en-US" altLang="nl-NL" sz="2000" b="1" i="1" dirty="0" err="1"/>
              <a:t>militairen</a:t>
            </a:r>
            <a:r>
              <a:rPr lang="en-US" altLang="nl-NL" sz="2000" b="1" i="1" dirty="0"/>
              <a:t>? </a:t>
            </a:r>
          </a:p>
        </p:txBody>
      </p:sp>
      <p:pic>
        <p:nvPicPr>
          <p:cNvPr id="73741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77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7988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988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79888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194359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Joseph </a:t>
            </a:r>
            <a:r>
              <a:rPr lang="en-US" altLang="nl-NL" sz="1800" dirty="0" err="1"/>
              <a:t>Luns</a:t>
            </a:r>
            <a:endParaRPr lang="en-US" altLang="nl-NL" sz="1800" dirty="0"/>
          </a:p>
        </p:txBody>
      </p:sp>
      <p:pic>
        <p:nvPicPr>
          <p:cNvPr id="7989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hape 550"/>
          <p:cNvSpPr txBox="1">
            <a:spLocks noChangeArrowheads="1"/>
          </p:cNvSpPr>
          <p:nvPr/>
        </p:nvSpPr>
        <p:spPr bwMode="auto">
          <a:xfrm>
            <a:off x="2905125" y="2060848"/>
            <a:ext cx="57816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minister </a:t>
            </a:r>
            <a:r>
              <a:rPr lang="en-US" altLang="nl-NL" sz="2400" b="1" i="1" dirty="0" err="1"/>
              <a:t>steunde</a:t>
            </a:r>
            <a:r>
              <a:rPr lang="en-US" altLang="nl-NL" sz="2400" b="1" i="1" dirty="0"/>
              <a:t> in 1977 </a:t>
            </a:r>
            <a:r>
              <a:rPr lang="en-US" altLang="nl-NL" sz="2400" b="1" i="1" dirty="0" err="1"/>
              <a:t>persoonlijk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dissidenten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Tsjechoslowakije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streden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tegen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schendingen</a:t>
            </a:r>
            <a:r>
              <a:rPr lang="en-US" altLang="nl-NL" sz="2400" b="1" i="1" dirty="0"/>
              <a:t> van de </a:t>
            </a:r>
            <a:r>
              <a:rPr lang="en-US" altLang="nl-NL" sz="2400" b="1" i="1" dirty="0" err="1"/>
              <a:t>mensenrechten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8172" y="3993046"/>
            <a:ext cx="1778793" cy="140445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1763" y="3973594"/>
            <a:ext cx="998146" cy="14239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4006144"/>
            <a:ext cx="1981200" cy="1391356"/>
          </a:xfrm>
          <a:prstGeom prst="rect">
            <a:avLst/>
          </a:prstGeom>
        </p:spPr>
      </p:pic>
      <p:sp>
        <p:nvSpPr>
          <p:cNvPr id="7988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97450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800" dirty="0" err="1"/>
              <a:t>Frans</a:t>
            </a:r>
            <a:r>
              <a:rPr lang="en-US" altLang="nl-NL" sz="1800" dirty="0"/>
              <a:t> </a:t>
            </a:r>
            <a:r>
              <a:rPr lang="en-US" altLang="nl-NL" sz="1800" dirty="0" err="1"/>
              <a:t>Timmermans</a:t>
            </a:r>
            <a:endParaRPr lang="en-US" altLang="nl-NL" sz="1800" dirty="0"/>
          </a:p>
        </p:txBody>
      </p:sp>
      <p:sp>
        <p:nvSpPr>
          <p:cNvPr id="7988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3197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800" dirty="0"/>
              <a:t>Max van der </a:t>
            </a:r>
            <a:r>
              <a:rPr lang="en-US" altLang="nl-NL" sz="1800" dirty="0" err="1"/>
              <a:t>Stoel</a:t>
            </a:r>
            <a:endParaRPr lang="en-US" altLang="nl-NL" sz="1800" dirty="0"/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Shape 56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29" name="Shape 56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77831" name="Shape 563"/>
          <p:cNvSpPr txBox="1">
            <a:spLocks noChangeArrowheads="1"/>
          </p:cNvSpPr>
          <p:nvPr/>
        </p:nvSpPr>
        <p:spPr bwMode="auto">
          <a:xfrm>
            <a:off x="2905125" y="2249488"/>
            <a:ext cx="5781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Sinds oktober 2012 heeft Nederland een nationaal mensenrechteninstituut. Hoe heet dit?</a:t>
            </a:r>
          </a:p>
        </p:txBody>
      </p:sp>
      <p:sp>
        <p:nvSpPr>
          <p:cNvPr id="77832" name="Shape 56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77833" name="Shape 565"/>
          <p:cNvSpPr txBox="1">
            <a:spLocks noChangeArrowheads="1"/>
          </p:cNvSpPr>
          <p:nvPr/>
        </p:nvSpPr>
        <p:spPr bwMode="auto">
          <a:xfrm>
            <a:off x="1676400" y="3946525"/>
            <a:ext cx="64008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a.</a:t>
            </a:r>
            <a:r>
              <a:rPr lang="en-US" altLang="nl-NL" sz="2000"/>
              <a:t> Het College voor de Rechten van de Mens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b.</a:t>
            </a:r>
            <a:r>
              <a:rPr lang="en-US" altLang="nl-NL" sz="2000"/>
              <a:t> Het Max van der Stoel Instituut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/>
              <a:t>c.</a:t>
            </a:r>
            <a:r>
              <a:rPr lang="en-US" altLang="nl-NL" sz="2000"/>
              <a:t> De Commissie Gelijke Behandeling</a:t>
            </a:r>
          </a:p>
        </p:txBody>
      </p:sp>
      <p:pic>
        <p:nvPicPr>
          <p:cNvPr id="7783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762" y="1173162"/>
            <a:ext cx="8123237" cy="4711699"/>
          </a:xfrm>
          <a:prstGeom prst="rect">
            <a:avLst/>
          </a:prstGeom>
        </p:spPr>
      </p:pic>
      <p:sp>
        <p:nvSpPr>
          <p:cNvPr id="81924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5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6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1927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431017"/>
            <a:ext cx="7704856" cy="351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32" name="Shape 603"/>
          <p:cNvSpPr txBox="1">
            <a:spLocks noChangeArrowheads="1"/>
          </p:cNvSpPr>
          <p:nvPr/>
        </p:nvSpPr>
        <p:spPr bwMode="auto">
          <a:xfrm>
            <a:off x="2815208" y="2092449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was het </a:t>
            </a:r>
            <a:r>
              <a:rPr lang="en-US" altLang="nl-NL" sz="2400" b="1" i="1" dirty="0" err="1"/>
              <a:t>gemiddeld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inkomen</a:t>
            </a:r>
            <a:r>
              <a:rPr lang="en-US" altLang="nl-NL" sz="2400" b="1" i="1" dirty="0"/>
              <a:t> in 2017 </a:t>
            </a:r>
            <a:r>
              <a:rPr lang="en-US" altLang="nl-NL" sz="2400" b="1" i="1" dirty="0" err="1"/>
              <a:t>ongeveer</a:t>
            </a:r>
            <a:r>
              <a:rPr lang="en-US" altLang="nl-NL" sz="2400" b="1" i="1" dirty="0"/>
              <a:t> 45.000 euro.</a:t>
            </a:r>
            <a:br>
              <a:rPr lang="en-US" altLang="nl-NL" sz="2400" b="1" i="1" dirty="0"/>
            </a:b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 was </a:t>
            </a:r>
            <a:r>
              <a:rPr lang="en-US" altLang="nl-NL" sz="2400" b="1" i="1" dirty="0" err="1"/>
              <a:t>dat</a:t>
            </a:r>
            <a:r>
              <a:rPr lang="en-US" altLang="nl-NL" sz="2400" b="1" i="1" dirty="0"/>
              <a:t> in Liberia? </a:t>
            </a:r>
          </a:p>
        </p:txBody>
      </p:sp>
      <p:pic>
        <p:nvPicPr>
          <p:cNvPr id="81933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chemeClr val="bg1"/>
                </a:solidFill>
              </a:rPr>
              <a:t>4</a:t>
            </a:r>
          </a:p>
        </p:txBody>
      </p:sp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2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3" name="Shape 611"/>
          <p:cNvSpPr txBox="1">
            <a:spLocks noChangeArrowheads="1"/>
          </p:cNvSpPr>
          <p:nvPr/>
        </p:nvSpPr>
        <p:spPr bwMode="auto">
          <a:xfrm>
            <a:off x="869975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 </a:t>
            </a:r>
          </a:p>
        </p:txBody>
      </p:sp>
      <p:sp>
        <p:nvSpPr>
          <p:cNvPr id="8397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6131371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</a:t>
            </a:r>
            <a:r>
              <a:rPr lang="en-US" altLang="nl-NL" sz="2400" b="1" i="1" dirty="0" err="1"/>
              <a:t>worden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doodstraffen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opgelegd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omdat</a:t>
            </a:r>
            <a:r>
              <a:rPr lang="en-US" altLang="nl-NL" sz="2400" b="1" i="1" dirty="0"/>
              <a:t> …</a:t>
            </a:r>
          </a:p>
        </p:txBody>
      </p:sp>
      <p:sp>
        <p:nvSpPr>
          <p:cNvPr id="83976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3977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kan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verraad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oorlogstijd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Grondwet</a:t>
            </a:r>
            <a:r>
              <a:rPr lang="en-US" altLang="nl-NL" sz="2000" dirty="0"/>
              <a:t> is </a:t>
            </a:r>
            <a:r>
              <a:rPr lang="en-US" altLang="nl-NL" sz="2000" dirty="0" err="1"/>
              <a:t>verboden</a:t>
            </a:r>
            <a:r>
              <a:rPr lang="en-US" altLang="nl-NL" sz="2000" dirty="0"/>
              <a:t>, in </a:t>
            </a:r>
            <a:r>
              <a:rPr lang="en-US" altLang="nl-NL" sz="2000" dirty="0" err="1"/>
              <a:t>tijden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vrede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oorlog</a:t>
            </a:r>
            <a:r>
              <a:rPr lang="en-US" altLang="nl-NL" sz="2000" dirty="0"/>
              <a:t>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… de </a:t>
            </a:r>
            <a:r>
              <a:rPr lang="en-US" altLang="nl-NL" sz="2000" dirty="0" err="1"/>
              <a:t>doodstraf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 in de </a:t>
            </a:r>
            <a:r>
              <a:rPr lang="en-US" altLang="nl-NL" sz="2000" dirty="0" err="1"/>
              <a:t>Nederlandse</a:t>
            </a:r>
            <a:r>
              <a:rPr lang="en-US" altLang="nl-NL" sz="2000" dirty="0"/>
              <a:t> wet </a:t>
            </a:r>
            <a:r>
              <a:rPr lang="en-US" altLang="nl-NL" sz="2000" dirty="0" err="1"/>
              <a:t>staat</a:t>
            </a:r>
            <a:r>
              <a:rPr lang="en-US" altLang="nl-NL" sz="2000" dirty="0"/>
              <a:t>, maar</a:t>
            </a:r>
            <a:br>
              <a:rPr lang="en-US" altLang="nl-NL" sz="2000" dirty="0"/>
            </a:br>
            <a:r>
              <a:rPr lang="en-US" altLang="nl-NL" sz="2000" dirty="0"/>
              <a:t>    van ‘Europa’ </a:t>
            </a:r>
            <a:r>
              <a:rPr lang="en-US" altLang="nl-NL" sz="2000" dirty="0" err="1"/>
              <a:t>niet</a:t>
            </a:r>
            <a:r>
              <a:rPr lang="en-US" altLang="nl-NL" sz="2000" dirty="0"/>
              <a:t> mag.</a:t>
            </a:r>
          </a:p>
        </p:txBody>
      </p:sp>
      <p:pic>
        <p:nvPicPr>
          <p:cNvPr id="8397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86022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2943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In Nederland ben je </a:t>
            </a:r>
            <a:r>
              <a:rPr lang="en-US" altLang="nl-NL" sz="2400" b="1" i="1" dirty="0" err="1"/>
              <a:t>als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jonge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 err="1"/>
              <a:t>crimineel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beter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af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in de VS, </a:t>
            </a:r>
            <a:br>
              <a:rPr lang="en-US" altLang="nl-NL" sz="2400" b="1" i="1" dirty="0"/>
            </a:br>
            <a:r>
              <a:rPr lang="en-US" altLang="nl-NL" sz="2400" b="1" i="1" dirty="0"/>
              <a:t>want </a:t>
            </a:r>
            <a:r>
              <a:rPr lang="en-US" altLang="nl-NL" sz="2400" b="1" i="1" dirty="0" err="1"/>
              <a:t>daar</a:t>
            </a:r>
            <a:r>
              <a:rPr lang="en-US" altLang="nl-NL" sz="2400" b="1" i="1" dirty="0"/>
              <a:t> kun je…</a:t>
            </a:r>
          </a:p>
        </p:txBody>
      </p:sp>
      <p:sp>
        <p:nvSpPr>
          <p:cNvPr id="86023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6024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r>
              <a:rPr lang="en-US" altLang="nl-NL" sz="2000" dirty="0"/>
              <a:t> … de </a:t>
            </a:r>
            <a:r>
              <a:rPr lang="en-US" altLang="nl-NL" sz="2000" dirty="0" err="1"/>
              <a:t>doodstraf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krijgen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b.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levenslang</a:t>
            </a:r>
            <a:r>
              <a:rPr lang="en-US" altLang="nl-NL" sz="2000" dirty="0"/>
              <a:t> van </a:t>
            </a:r>
            <a:r>
              <a:rPr lang="en-US" altLang="nl-NL" sz="2000" dirty="0" err="1"/>
              <a:t>onderwijs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uitgesloten</a:t>
            </a:r>
            <a:r>
              <a:rPr lang="en-US" altLang="nl-NL" sz="2000" dirty="0"/>
              <a:t>. 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</a:t>
            </a:r>
            <a:r>
              <a:rPr lang="en-US" altLang="nl-NL" sz="2000" dirty="0"/>
              <a:t> … </a:t>
            </a:r>
            <a:r>
              <a:rPr lang="en-US" altLang="nl-NL" sz="2000" dirty="0" err="1"/>
              <a:t>levenslange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gevangenisstraf</a:t>
            </a:r>
            <a:r>
              <a:rPr lang="en-US" altLang="nl-NL" sz="2000" dirty="0"/>
              <a:t> </a:t>
            </a:r>
            <a:r>
              <a:rPr lang="en-US" altLang="nl-NL" sz="2000" dirty="0" err="1"/>
              <a:t>krijgen</a:t>
            </a:r>
            <a:r>
              <a:rPr lang="en-US" altLang="nl-NL" sz="2000" dirty="0"/>
              <a:t>.</a:t>
            </a:r>
          </a:p>
        </p:txBody>
      </p:sp>
      <p:pic>
        <p:nvPicPr>
          <p:cNvPr id="8602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Nederland is </a:t>
            </a:r>
            <a:r>
              <a:rPr lang="en-US" altLang="nl-NL" sz="2400" b="1" i="1" dirty="0" err="1"/>
              <a:t>wapenexporteur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/>
              <a:t>Op de </a:t>
            </a:r>
            <a:r>
              <a:rPr lang="en-US" altLang="nl-NL" sz="2400" b="1" i="1" dirty="0" err="1"/>
              <a:t>hoeveelste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plaats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staat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ons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/>
              <a:t>ongeveer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internationaal</a:t>
            </a:r>
            <a:r>
              <a:rPr lang="en-US" altLang="nl-NL" sz="2400" b="1" i="1" dirty="0"/>
              <a:t>?</a:t>
            </a:r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01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2988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static.freepik.com/vrije-photo/schietschijf-illustraties_415389.jpg"/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4200" y="3628451"/>
            <a:ext cx="1766223" cy="176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2186638" y="4150821"/>
            <a:ext cx="44114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sp>
        <p:nvSpPr>
          <p:cNvPr id="22" name="Rechthoek 21"/>
          <p:cNvSpPr/>
          <p:nvPr/>
        </p:nvSpPr>
        <p:spPr>
          <a:xfrm>
            <a:off x="4067944" y="4150821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cap="none" spc="0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</a:t>
            </a:r>
          </a:p>
        </p:txBody>
      </p:sp>
      <p:sp>
        <p:nvSpPr>
          <p:cNvPr id="23" name="Rechthoek 22"/>
          <p:cNvSpPr/>
          <p:nvPr/>
        </p:nvSpPr>
        <p:spPr>
          <a:xfrm>
            <a:off x="6228184" y="4149080"/>
            <a:ext cx="69762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3600" b="1" dirty="0">
                <a:ln w="1905"/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21</a:t>
            </a:r>
            <a:endParaRPr lang="nl-NL" sz="3600" b="1" cap="none" spc="0" dirty="0">
              <a:ln w="1905"/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24" name="Shape 581"/>
          <p:cNvSpPr txBox="1">
            <a:spLocks noChangeArrowheads="1"/>
          </p:cNvSpPr>
          <p:nvPr/>
        </p:nvSpPr>
        <p:spPr bwMode="auto">
          <a:xfrm>
            <a:off x="3349129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8079" name="Shape 585"/>
          <p:cNvSpPr txBox="1">
            <a:spLocks noChangeArrowheads="1"/>
          </p:cNvSpPr>
          <p:nvPr/>
        </p:nvSpPr>
        <p:spPr bwMode="auto">
          <a:xfrm>
            <a:off x="3275856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  </a:t>
            </a:r>
            <a:endParaRPr lang="en-US" altLang="nl-NL" sz="2000" dirty="0"/>
          </a:p>
        </p:txBody>
      </p:sp>
      <p:sp>
        <p:nvSpPr>
          <p:cNvPr id="28" name="Shape 581"/>
          <p:cNvSpPr txBox="1">
            <a:spLocks noChangeArrowheads="1"/>
          </p:cNvSpPr>
          <p:nvPr/>
        </p:nvSpPr>
        <p:spPr bwMode="auto">
          <a:xfrm>
            <a:off x="5437361" y="4221088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6" name="Shape 585"/>
          <p:cNvSpPr txBox="1">
            <a:spLocks noChangeArrowheads="1"/>
          </p:cNvSpPr>
          <p:nvPr/>
        </p:nvSpPr>
        <p:spPr bwMode="auto">
          <a:xfrm>
            <a:off x="5364088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c.   </a:t>
            </a:r>
            <a:endParaRPr lang="en-US" altLang="nl-NL" sz="2000" dirty="0"/>
          </a:p>
        </p:txBody>
      </p:sp>
      <p:sp>
        <p:nvSpPr>
          <p:cNvPr id="29" name="Shape 581"/>
          <p:cNvSpPr txBox="1">
            <a:spLocks noChangeArrowheads="1"/>
          </p:cNvSpPr>
          <p:nvPr/>
        </p:nvSpPr>
        <p:spPr bwMode="auto">
          <a:xfrm>
            <a:off x="1259632" y="4222353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7" name="Shape 585"/>
          <p:cNvSpPr txBox="1">
            <a:spLocks noChangeArrowheads="1"/>
          </p:cNvSpPr>
          <p:nvPr/>
        </p:nvSpPr>
        <p:spPr bwMode="auto">
          <a:xfrm>
            <a:off x="1187624" y="4221088"/>
            <a:ext cx="504056" cy="441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a.   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62731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Hoeveel</a:t>
            </a:r>
            <a:r>
              <a:rPr lang="en-US" sz="2400" b="1" i="1" dirty="0"/>
              <a:t> </a:t>
            </a:r>
            <a:r>
              <a:rPr lang="en-US" sz="2400" b="1" i="1" dirty="0" err="1"/>
              <a:t>procent</a:t>
            </a:r>
            <a:r>
              <a:rPr lang="en-US" sz="2400" b="1" i="1" dirty="0"/>
              <a:t> van </a:t>
            </a:r>
            <a:r>
              <a:rPr lang="en-US" sz="2400" b="1" i="1" dirty="0" err="1"/>
              <a:t>alle</a:t>
            </a:r>
            <a:r>
              <a:rPr lang="en-US" sz="2400" b="1" i="1" dirty="0"/>
              <a:t> </a:t>
            </a:r>
            <a:r>
              <a:rPr lang="en-US" sz="2400" b="1" i="1" dirty="0" err="1"/>
              <a:t>Marokkaanse</a:t>
            </a:r>
            <a:r>
              <a:rPr lang="en-US" sz="2400" b="1" i="1" dirty="0"/>
              <a:t> </a:t>
            </a:r>
            <a:r>
              <a:rPr lang="en-US" sz="2400" b="1" i="1" dirty="0" err="1"/>
              <a:t>Nederlanders</a:t>
            </a:r>
            <a:r>
              <a:rPr lang="en-US" sz="2400" b="1" i="1" dirty="0"/>
              <a:t> </a:t>
            </a:r>
            <a:r>
              <a:rPr lang="en-US" sz="2400" b="1" i="1" dirty="0" err="1"/>
              <a:t>heeft</a:t>
            </a:r>
            <a:r>
              <a:rPr lang="en-US" sz="2400" b="1" i="1" dirty="0"/>
              <a:t> in 2014 </a:t>
            </a:r>
            <a:r>
              <a:rPr lang="en-US" sz="2400" b="1" i="1" dirty="0" err="1"/>
              <a:t>discriminatie</a:t>
            </a:r>
            <a:r>
              <a:rPr lang="en-US" sz="2400" b="1" i="1" dirty="0"/>
              <a:t> </a:t>
            </a:r>
            <a:r>
              <a:rPr lang="en-US" sz="2400" b="1" i="1" dirty="0" err="1"/>
              <a:t>ervaren</a:t>
            </a:r>
            <a:r>
              <a:rPr lang="en-US" sz="2400" b="1" i="1" dirty="0"/>
              <a:t> op </a:t>
            </a:r>
            <a:r>
              <a:rPr lang="en-US" sz="2400" b="1" i="1" dirty="0" err="1"/>
              <a:t>grond</a:t>
            </a:r>
            <a:r>
              <a:rPr lang="en-US" sz="2400" b="1" i="1" dirty="0"/>
              <a:t> van </a:t>
            </a:r>
            <a:r>
              <a:rPr lang="en-US" sz="2400" b="1" i="1" dirty="0" err="1"/>
              <a:t>huidskleur</a:t>
            </a:r>
            <a:r>
              <a:rPr lang="en-US" sz="2400" b="1" i="1" dirty="0"/>
              <a:t>?</a:t>
            </a:r>
          </a:p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2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8" name="Shape 336">
            <a:extLst>
              <a:ext uri="{FF2B5EF4-FFF2-40B4-BE49-F238E27FC236}">
                <a16:creationId xmlns:a16="http://schemas.microsoft.com/office/drawing/2014/main" id="{03D09528-58CB-C24B-908E-EE5A3EC20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2863967" cy="94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/>
              <a:t>12%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/>
              <a:t>21%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/>
              <a:t>38%</a:t>
            </a:r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A899E3-19A5-5146-8C07-A32729E3B4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037" y="4004571"/>
            <a:ext cx="2870083" cy="21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7721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5872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6292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Haar werk is het duurste van alle levende Nederlandse schilders. Ze schilderde onder meer portretten van de apartheid in haar geboorteland Zuid-Afrika. Wie o wie?</a:t>
            </a:r>
          </a:p>
        </p:txBody>
      </p:sp>
      <p:sp>
        <p:nvSpPr>
          <p:cNvPr id="15872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8727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Mathilde Willink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Marijke van Warmerdam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Marlene Dumas</a:t>
            </a:r>
            <a:endParaRPr lang="en-US" altLang="nl-NL" sz="2000"/>
          </a:p>
        </p:txBody>
      </p:sp>
      <p:pic>
        <p:nvPicPr>
          <p:cNvPr id="15872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</p:spTree>
  </p:cSld>
  <p:clrMapOvr>
    <a:masterClrMapping/>
  </p:clrMapOvr>
  <p:transition spd="slow">
    <p:cut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905125" y="2054303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1800" b="1" i="1" dirty="0"/>
              <a:t>‘</a:t>
            </a:r>
            <a:r>
              <a:rPr lang="en-US" sz="1800" b="1" i="1" dirty="0" err="1"/>
              <a:t>Iedereen</a:t>
            </a:r>
            <a:r>
              <a:rPr lang="en-US" sz="1800" b="1" i="1" dirty="0"/>
              <a:t> in Nederland </a:t>
            </a:r>
            <a:r>
              <a:rPr lang="en-US" sz="1800" b="1" i="1" dirty="0" err="1"/>
              <a:t>wordt</a:t>
            </a:r>
            <a:r>
              <a:rPr lang="en-US" sz="1800" b="1" i="1" dirty="0"/>
              <a:t> in </a:t>
            </a:r>
            <a:r>
              <a:rPr lang="en-US" sz="1800" b="1" i="1" dirty="0" err="1"/>
              <a:t>gelijke</a:t>
            </a:r>
            <a:r>
              <a:rPr lang="en-US" sz="1800" b="1" i="1" dirty="0"/>
              <a:t> </a:t>
            </a:r>
            <a:r>
              <a:rPr lang="en-US" sz="1800" b="1" i="1" dirty="0" err="1"/>
              <a:t>gevallen</a:t>
            </a:r>
            <a:r>
              <a:rPr lang="en-US" sz="1800" b="1" i="1" dirty="0"/>
              <a:t> </a:t>
            </a:r>
            <a:r>
              <a:rPr lang="en-US" sz="1800" b="1" i="1" dirty="0" err="1"/>
              <a:t>gelijk</a:t>
            </a:r>
            <a:r>
              <a:rPr lang="en-US" sz="1800" b="1" i="1" dirty="0"/>
              <a:t> </a:t>
            </a:r>
            <a:r>
              <a:rPr lang="en-US" sz="1800" b="1" i="1" dirty="0" err="1"/>
              <a:t>behandeld</a:t>
            </a:r>
            <a:r>
              <a:rPr lang="en-US" sz="1800" b="1" i="1" dirty="0"/>
              <a:t>. </a:t>
            </a:r>
            <a:r>
              <a:rPr lang="en-US" sz="1800" b="1" i="1" dirty="0" err="1"/>
              <a:t>Discriminatie</a:t>
            </a:r>
            <a:r>
              <a:rPr lang="en-US" sz="1800" b="1" i="1" dirty="0"/>
              <a:t> </a:t>
            </a:r>
            <a:r>
              <a:rPr lang="en-US" sz="1800" b="1" i="1" dirty="0" err="1"/>
              <a:t>wegens</a:t>
            </a:r>
            <a:r>
              <a:rPr lang="en-US" sz="1800" b="1" i="1" dirty="0"/>
              <a:t> gods-</a:t>
            </a:r>
            <a:r>
              <a:rPr lang="en-US" sz="1800" b="1" i="1" dirty="0" err="1"/>
              <a:t>dienst</a:t>
            </a:r>
            <a:r>
              <a:rPr lang="en-US" sz="1800" b="1" i="1" dirty="0"/>
              <a:t>, </a:t>
            </a:r>
            <a:r>
              <a:rPr lang="en-US" sz="1800" b="1" i="1" dirty="0" err="1"/>
              <a:t>levensovertuiging</a:t>
            </a:r>
            <a:r>
              <a:rPr lang="en-US" sz="1800" b="1" i="1" dirty="0"/>
              <a:t>, </a:t>
            </a:r>
            <a:r>
              <a:rPr lang="en-US" sz="1800" b="1" i="1" dirty="0" err="1"/>
              <a:t>politieke</a:t>
            </a:r>
            <a:r>
              <a:rPr lang="en-US" sz="1800" b="1" i="1" dirty="0"/>
              <a:t> </a:t>
            </a:r>
            <a:r>
              <a:rPr lang="en-US" sz="1800" b="1" i="1" dirty="0" err="1"/>
              <a:t>gezindheid</a:t>
            </a:r>
            <a:r>
              <a:rPr lang="en-US" sz="1800" b="1" i="1" dirty="0"/>
              <a:t>, </a:t>
            </a:r>
            <a:r>
              <a:rPr lang="en-US" sz="1800" b="1" i="1" dirty="0" err="1"/>
              <a:t>ras</a:t>
            </a:r>
            <a:r>
              <a:rPr lang="en-US" sz="1800" b="1" i="1" dirty="0"/>
              <a:t>, </a:t>
            </a:r>
            <a:r>
              <a:rPr lang="en-US" sz="1800" b="1" i="1" dirty="0" err="1"/>
              <a:t>geslacht</a:t>
            </a:r>
            <a:r>
              <a:rPr lang="en-US" sz="1800" b="1" i="1" dirty="0"/>
              <a:t> of op </a:t>
            </a:r>
            <a:r>
              <a:rPr lang="en-US" sz="1800" b="1" i="1" dirty="0" err="1"/>
              <a:t>welke</a:t>
            </a:r>
            <a:r>
              <a:rPr lang="en-US" sz="1800" b="1" i="1" dirty="0"/>
              <a:t> </a:t>
            </a:r>
            <a:r>
              <a:rPr lang="en-US" sz="1800" b="1" i="1" dirty="0" err="1"/>
              <a:t>grond</a:t>
            </a:r>
            <a:r>
              <a:rPr lang="en-US" sz="1800" b="1" i="1" dirty="0"/>
              <a:t> </a:t>
            </a:r>
            <a:r>
              <a:rPr lang="en-US" sz="1800" b="1" i="1" dirty="0" err="1"/>
              <a:t>dan</a:t>
            </a:r>
            <a:r>
              <a:rPr lang="en-US" sz="1800" b="1" i="1" dirty="0"/>
              <a:t> </a:t>
            </a:r>
            <a:r>
              <a:rPr lang="en-US" sz="1800" b="1" i="1" dirty="0" err="1"/>
              <a:t>ook</a:t>
            </a:r>
            <a:r>
              <a:rPr lang="en-US" sz="1800" b="1" i="1" dirty="0"/>
              <a:t>, is </a:t>
            </a:r>
            <a:r>
              <a:rPr lang="en-US" sz="1800" b="1" i="1" dirty="0" err="1"/>
              <a:t>niet</a:t>
            </a:r>
            <a:r>
              <a:rPr lang="en-US" sz="1800" b="1" i="1" dirty="0"/>
              <a:t> </a:t>
            </a:r>
            <a:r>
              <a:rPr lang="en-US" sz="1800" b="1" i="1" dirty="0" err="1"/>
              <a:t>toegestaan</a:t>
            </a:r>
            <a:r>
              <a:rPr lang="en-US" sz="1800" b="1" i="1" dirty="0"/>
              <a:t>.’ In </a:t>
            </a:r>
            <a:r>
              <a:rPr lang="en-US" sz="1800" b="1" i="1" dirty="0" err="1"/>
              <a:t>welk</a:t>
            </a:r>
            <a:r>
              <a:rPr lang="en-US" sz="1800" b="1" i="1" dirty="0"/>
              <a:t> </a:t>
            </a:r>
            <a:r>
              <a:rPr lang="en-US" sz="1800" b="1" i="1" dirty="0" err="1"/>
              <a:t>artikel</a:t>
            </a:r>
            <a:r>
              <a:rPr lang="en-US" sz="1800" b="1" i="1" dirty="0"/>
              <a:t> van de </a:t>
            </a:r>
            <a:r>
              <a:rPr lang="en-US" sz="1800" b="1" i="1" dirty="0" err="1"/>
              <a:t>Nederlandse</a:t>
            </a:r>
            <a:r>
              <a:rPr lang="en-US" sz="1800" b="1" i="1" dirty="0"/>
              <a:t> </a:t>
            </a:r>
            <a:r>
              <a:rPr lang="en-US" sz="1800" b="1" i="1" dirty="0" err="1"/>
              <a:t>Grondwet</a:t>
            </a:r>
            <a:r>
              <a:rPr lang="en-US" sz="1800" b="1" i="1" dirty="0"/>
              <a:t> </a:t>
            </a:r>
            <a:r>
              <a:rPr lang="en-US" sz="1800" b="1" i="1" dirty="0" err="1"/>
              <a:t>staat</a:t>
            </a:r>
            <a:r>
              <a:rPr lang="en-US" sz="1800" b="1" i="1" dirty="0"/>
              <a:t> </a:t>
            </a:r>
            <a:r>
              <a:rPr lang="en-US" sz="1800" b="1" i="1" dirty="0" err="1"/>
              <a:t>dat</a:t>
            </a:r>
            <a:r>
              <a:rPr lang="en-US" sz="1800" b="1" i="1" dirty="0"/>
              <a:t>?</a:t>
            </a:r>
            <a:endParaRPr lang="en-US" altLang="nl-NL" sz="18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9" name="Shape 615">
            <a:extLst>
              <a:ext uri="{FF2B5EF4-FFF2-40B4-BE49-F238E27FC236}">
                <a16:creationId xmlns:a16="http://schemas.microsoft.com/office/drawing/2014/main" id="{1F58D8DD-571C-4A47-9A90-BCBF76492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07184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D0D20-3447-8C4B-8C10-675027ACFC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13" y="4010476"/>
            <a:ext cx="3782414" cy="2127608"/>
          </a:xfrm>
          <a:prstGeom prst="rect">
            <a:avLst/>
          </a:prstGeom>
        </p:spPr>
      </p:pic>
      <p:sp>
        <p:nvSpPr>
          <p:cNvPr id="30" name="Shape 336">
            <a:extLst>
              <a:ext uri="{FF2B5EF4-FFF2-40B4-BE49-F238E27FC236}">
                <a16:creationId xmlns:a16="http://schemas.microsoft.com/office/drawing/2014/main" id="{49DF47CB-78E5-1649-8994-DFEFCEB27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1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2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 err="1"/>
              <a:t>Artikel</a:t>
            </a:r>
            <a:r>
              <a:rPr lang="en-US" altLang="nl-NL" sz="1800" dirty="0"/>
              <a:t> 19</a:t>
            </a:r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3716802591"/>
      </p:ext>
    </p:extLst>
  </p:cSld>
  <p:clrMapOvr>
    <a:masterClrMapping/>
  </p:clrMapOvr>
  <p:transition spd="slow">
    <p:cut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8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8068" name="Shape 574"/>
          <p:cNvSpPr txBox="1">
            <a:spLocks noChangeArrowheads="1"/>
          </p:cNvSpPr>
          <p:nvPr/>
        </p:nvSpPr>
        <p:spPr bwMode="auto">
          <a:xfrm>
            <a:off x="755576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88070" name="Shape 576"/>
          <p:cNvSpPr txBox="1">
            <a:spLocks noChangeArrowheads="1"/>
          </p:cNvSpPr>
          <p:nvPr/>
        </p:nvSpPr>
        <p:spPr bwMode="auto">
          <a:xfrm>
            <a:off x="2870200" y="1920836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sz="2400" b="1" i="1" dirty="0" err="1"/>
              <a:t>Hebben</a:t>
            </a:r>
            <a:r>
              <a:rPr lang="en-US" sz="2400" b="1" i="1" dirty="0"/>
              <a:t> </a:t>
            </a:r>
            <a:r>
              <a:rPr lang="en-US" sz="2400" b="1" i="1" dirty="0" err="1"/>
              <a:t>minderjarige</a:t>
            </a:r>
            <a:r>
              <a:rPr lang="en-US" sz="2400" b="1" i="1" dirty="0"/>
              <a:t> </a:t>
            </a:r>
            <a:r>
              <a:rPr lang="en-US" sz="2400" b="1" i="1" dirty="0" err="1"/>
              <a:t>asielzoekers</a:t>
            </a:r>
            <a:r>
              <a:rPr lang="en-US" sz="2400" b="1" i="1" dirty="0"/>
              <a:t> </a:t>
            </a:r>
            <a:r>
              <a:rPr lang="en-US" sz="2400" b="1" i="1" dirty="0" err="1"/>
              <a:t>recht</a:t>
            </a:r>
            <a:r>
              <a:rPr lang="en-US" sz="2400" b="1" i="1" dirty="0"/>
              <a:t> op </a:t>
            </a:r>
            <a:r>
              <a:rPr lang="en-US" sz="2400" b="1" i="1" dirty="0" err="1"/>
              <a:t>onderwijs</a:t>
            </a:r>
            <a:r>
              <a:rPr lang="en-US" sz="2400" b="1" i="1" dirty="0"/>
              <a:t>, </a:t>
            </a:r>
            <a:r>
              <a:rPr lang="en-US" sz="2400" b="1" i="1" dirty="0" err="1"/>
              <a:t>ook</a:t>
            </a:r>
            <a:r>
              <a:rPr lang="en-US" sz="2400" b="1" i="1" dirty="0"/>
              <a:t> </a:t>
            </a:r>
            <a:r>
              <a:rPr lang="en-US" sz="2400" b="1" i="1" dirty="0" err="1"/>
              <a:t>als</a:t>
            </a:r>
            <a:r>
              <a:rPr lang="en-US" sz="2400" b="1" i="1" dirty="0"/>
              <a:t> </a:t>
            </a:r>
            <a:r>
              <a:rPr lang="en-US" sz="2400" b="1" i="1" dirty="0" err="1"/>
              <a:t>ze</a:t>
            </a:r>
            <a:r>
              <a:rPr lang="en-US" sz="2400" b="1" i="1" dirty="0"/>
              <a:t> </a:t>
            </a:r>
            <a:r>
              <a:rPr lang="en-US" sz="2400" b="1" i="1" dirty="0" err="1"/>
              <a:t>geen</a:t>
            </a:r>
            <a:r>
              <a:rPr lang="en-US" sz="2400" b="1" i="1" dirty="0"/>
              <a:t> </a:t>
            </a:r>
            <a:r>
              <a:rPr lang="en-US" sz="2400" b="1" i="1" dirty="0" err="1"/>
              <a:t>verblijfsvergunning</a:t>
            </a:r>
            <a:r>
              <a:rPr lang="en-US" sz="2400" b="1" i="1" dirty="0"/>
              <a:t> </a:t>
            </a:r>
            <a:r>
              <a:rPr lang="en-US" sz="2400" b="1" i="1" dirty="0" err="1"/>
              <a:t>zullen</a:t>
            </a:r>
            <a:r>
              <a:rPr lang="en-US" sz="2400" b="1" i="1" dirty="0"/>
              <a:t> </a:t>
            </a:r>
            <a:r>
              <a:rPr lang="en-US" sz="2400" b="1" i="1" dirty="0" err="1"/>
              <a:t>krijgen</a:t>
            </a:r>
            <a:r>
              <a:rPr lang="en-US" sz="2400" b="1" i="1" dirty="0"/>
              <a:t> </a:t>
            </a:r>
            <a:r>
              <a:rPr lang="en-US" sz="2400" b="1" i="1" dirty="0" err="1"/>
              <a:t>en</a:t>
            </a:r>
            <a:r>
              <a:rPr lang="en-US" sz="2400" b="1" i="1" dirty="0"/>
              <a:t> </a:t>
            </a:r>
            <a:r>
              <a:rPr lang="en-US" sz="2400" b="1" i="1" dirty="0" err="1"/>
              <a:t>dus</a:t>
            </a:r>
            <a:r>
              <a:rPr lang="en-US" sz="2400" b="1" i="1" dirty="0"/>
              <a:t> </a:t>
            </a:r>
            <a:r>
              <a:rPr lang="en-US" sz="2400" b="1" i="1" dirty="0" err="1"/>
              <a:t>uit</a:t>
            </a:r>
            <a:r>
              <a:rPr lang="en-US" sz="2400" b="1" i="1" dirty="0"/>
              <a:t> Nederland </a:t>
            </a:r>
            <a:r>
              <a:rPr lang="en-US" sz="2400" b="1" i="1" dirty="0" err="1"/>
              <a:t>moeten</a:t>
            </a:r>
            <a:r>
              <a:rPr lang="en-US" sz="2400" b="1" i="1" dirty="0"/>
              <a:t> </a:t>
            </a:r>
            <a:r>
              <a:rPr lang="en-US" sz="2400" b="1" i="1" dirty="0" err="1"/>
              <a:t>vertrekken</a:t>
            </a:r>
            <a:r>
              <a:rPr lang="en-US" sz="2400" b="1" i="1" dirty="0"/>
              <a:t>?</a:t>
            </a:r>
            <a:endParaRPr lang="en-US" altLang="nl-NL" sz="2400" b="1" i="1" dirty="0"/>
          </a:p>
        </p:txBody>
      </p:sp>
      <p:pic>
        <p:nvPicPr>
          <p:cNvPr id="88082" name="Picture 10" descr="Logo PubQuiz_RGB.psd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E14419-901A-5F43-891D-FD9F0F5620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515" y="4021146"/>
            <a:ext cx="3765412" cy="2116938"/>
          </a:xfrm>
          <a:prstGeom prst="rect">
            <a:avLst/>
          </a:prstGeom>
        </p:spPr>
      </p:pic>
      <p:sp>
        <p:nvSpPr>
          <p:cNvPr id="17" name="Shape 336">
            <a:extLst>
              <a:ext uri="{FF2B5EF4-FFF2-40B4-BE49-F238E27FC236}">
                <a16:creationId xmlns:a16="http://schemas.microsoft.com/office/drawing/2014/main" id="{00539420-0AD1-D24F-812A-623D0A9D1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750" y="3920494"/>
            <a:ext cx="6163394" cy="97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1800" b="1" dirty="0"/>
              <a:t>a. </a:t>
            </a:r>
            <a:r>
              <a:rPr lang="en-US" altLang="nl-NL" sz="1800" dirty="0"/>
              <a:t>Nee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b. </a:t>
            </a:r>
            <a:r>
              <a:rPr lang="en-US" altLang="nl-NL" sz="1800" dirty="0"/>
              <a:t>Ja</a:t>
            </a:r>
          </a:p>
          <a:p>
            <a:pPr>
              <a:buClr>
                <a:srgbClr val="000000"/>
              </a:buClr>
              <a:buSzPct val="25000"/>
            </a:pPr>
            <a:r>
              <a:rPr lang="en-US" altLang="nl-NL" sz="1800" b="1" dirty="0"/>
              <a:t>c. </a:t>
            </a:r>
            <a:r>
              <a:rPr lang="en-US" altLang="nl-NL" sz="1800" dirty="0" err="1"/>
              <a:t>Alleen</a:t>
            </a:r>
            <a:r>
              <a:rPr lang="en-US" altLang="nl-NL" sz="1800" dirty="0"/>
              <a:t> </a:t>
            </a:r>
            <a:r>
              <a:rPr lang="en-US" altLang="nl-NL" sz="1800" dirty="0" err="1"/>
              <a:t>basisonderwijs</a:t>
            </a:r>
            <a:endParaRPr lang="en-US" altLang="nl-NL" sz="1800" dirty="0"/>
          </a:p>
          <a:p>
            <a:pPr>
              <a:buClr>
                <a:srgbClr val="000000"/>
              </a:buClr>
              <a:buSzPct val="25000"/>
            </a:pPr>
            <a:endParaRPr lang="en-US" altLang="nl-NL" sz="1800" dirty="0"/>
          </a:p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3742452554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2162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3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4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5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6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2167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Feiten</a:t>
            </a:r>
            <a:r>
              <a:rPr lang="en-US" altLang="nl-NL" sz="3200" b="1" i="1" dirty="0"/>
              <a:t> van </a:t>
            </a:r>
            <a:r>
              <a:rPr lang="en-US" altLang="nl-NL" sz="3200" b="1" i="1" dirty="0" err="1"/>
              <a:t>overal</a:t>
            </a:r>
            <a:endParaRPr lang="en-US" altLang="nl-NL" sz="3200" b="1" i="1" dirty="0"/>
          </a:p>
        </p:txBody>
      </p:sp>
      <p:pic>
        <p:nvPicPr>
          <p:cNvPr id="92170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9421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zei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maart</a:t>
            </a:r>
            <a:r>
              <a:rPr lang="en-US" altLang="nl-NL" sz="2400" b="1" i="1" dirty="0"/>
              <a:t> 2012: ‘</a:t>
            </a:r>
            <a:r>
              <a:rPr lang="en-US" altLang="nl-NL" sz="2400" b="1" i="1" dirty="0" err="1"/>
              <a:t>Ik</a:t>
            </a:r>
            <a:r>
              <a:rPr lang="en-US" altLang="nl-NL" sz="2400" b="1" i="1" dirty="0"/>
              <a:t> ben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br>
              <a:rPr lang="en-US" altLang="nl-NL" sz="2400" b="1" i="1" dirty="0"/>
            </a:br>
            <a:r>
              <a:rPr lang="en-US" altLang="nl-NL" sz="2400" b="1" i="1" dirty="0"/>
              <a:t>dictator </a:t>
            </a:r>
            <a:r>
              <a:rPr lang="en-US" altLang="nl-NL" sz="2400" b="1" i="1" dirty="0" err="1"/>
              <a:t>dan</a:t>
            </a:r>
            <a:r>
              <a:rPr lang="en-US" altLang="nl-NL" sz="2400" b="1" i="1" dirty="0"/>
              <a:t> homo?’</a:t>
            </a:r>
          </a:p>
        </p:txBody>
      </p:sp>
      <p:sp>
        <p:nvSpPr>
          <p:cNvPr id="9421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421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705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Vladimir Poetin, de president van Rusland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Aleksandr </a:t>
            </a:r>
            <a:r>
              <a:rPr lang="nl-NL" altLang="nl-NL" sz="2000" dirty="0" err="1"/>
              <a:t>Loekasjenko</a:t>
            </a:r>
            <a:r>
              <a:rPr lang="nl-NL" altLang="nl-NL" sz="2000" dirty="0"/>
              <a:t>, president van Wit-Rusland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Viktor Janoekovitsj, toenmalig president van Oekraïne</a:t>
            </a:r>
            <a:endParaRPr lang="en-US" altLang="nl-NL" sz="2000" dirty="0"/>
          </a:p>
        </p:txBody>
      </p:sp>
      <p:pic>
        <p:nvPicPr>
          <p:cNvPr id="9421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7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96262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00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Homoseksualiteit</a:t>
            </a:r>
            <a:r>
              <a:rPr lang="en-US" altLang="nl-NL" sz="2400" b="1" i="1" dirty="0"/>
              <a:t> is in </a:t>
            </a:r>
            <a:r>
              <a:rPr lang="en-US" altLang="nl-NL" sz="2400" b="1" i="1" dirty="0" err="1"/>
              <a:t>veel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landen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bij</a:t>
            </a:r>
            <a:r>
              <a:rPr lang="en-US" altLang="nl-NL" sz="2400" b="1" i="1" dirty="0"/>
              <a:t> wet </a:t>
            </a:r>
            <a:r>
              <a:rPr lang="en-US" altLang="nl-NL" sz="2400" b="1" i="1" dirty="0" err="1"/>
              <a:t>verboden</a:t>
            </a:r>
            <a:r>
              <a:rPr lang="en-US" altLang="nl-NL" sz="2400" b="1" i="1" dirty="0"/>
              <a:t>. In </a:t>
            </a:r>
            <a:r>
              <a:rPr lang="en-US" altLang="nl-NL" sz="2400" b="1" i="1" dirty="0" err="1"/>
              <a:t>hoeveel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96263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6267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68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Zo’n</a:t>
            </a:r>
            <a:r>
              <a:rPr lang="en-US" altLang="nl-NL" sz="2000" dirty="0"/>
              <a:t> 25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sp>
        <p:nvSpPr>
          <p:cNvPr id="96269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0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9627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439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Zo’n</a:t>
            </a:r>
            <a:r>
              <a:rPr lang="en-US" altLang="nl-NL" sz="2000" dirty="0"/>
              <a:t> 75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sp>
        <p:nvSpPr>
          <p:cNvPr id="9627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Wel</a:t>
            </a:r>
            <a:r>
              <a:rPr lang="en-US" altLang="nl-NL" sz="2000" dirty="0"/>
              <a:t> 150 </a:t>
            </a:r>
            <a:r>
              <a:rPr lang="en-US" altLang="nl-NL" sz="2000" dirty="0" err="1"/>
              <a:t>landen</a:t>
            </a:r>
            <a:endParaRPr lang="en-US" altLang="nl-NL" sz="2000" dirty="0"/>
          </a:p>
        </p:txBody>
      </p:sp>
      <p:pic>
        <p:nvPicPr>
          <p:cNvPr id="9627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Gelijkbenige driehoek 1"/>
          <p:cNvSpPr/>
          <p:nvPr/>
        </p:nvSpPr>
        <p:spPr>
          <a:xfrm>
            <a:off x="1979712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Gelijkbenige driehoek 18"/>
          <p:cNvSpPr/>
          <p:nvPr/>
        </p:nvSpPr>
        <p:spPr>
          <a:xfrm>
            <a:off x="4067944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Gelijkbenige driehoek 19"/>
          <p:cNvSpPr/>
          <p:nvPr/>
        </p:nvSpPr>
        <p:spPr>
          <a:xfrm>
            <a:off x="6156176" y="3987800"/>
            <a:ext cx="1224136" cy="1409700"/>
          </a:xfrm>
          <a:prstGeom prst="triangle">
            <a:avLst/>
          </a:prstGeom>
          <a:solidFill>
            <a:srgbClr val="FF00FF"/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/>
          <p:cNvSpPr txBox="1"/>
          <p:nvPr/>
        </p:nvSpPr>
        <p:spPr>
          <a:xfrm>
            <a:off x="2267744" y="4581128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6">
                    <a:lumMod val="75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25</a:t>
            </a:r>
            <a:endParaRPr lang="nl-NL" sz="4800" b="1" dirty="0">
              <a:solidFill>
                <a:schemeClr val="accent6">
                  <a:lumMod val="75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2" name="Tekstvak 21"/>
          <p:cNvSpPr txBox="1"/>
          <p:nvPr/>
        </p:nvSpPr>
        <p:spPr>
          <a:xfrm>
            <a:off x="4352454" y="4623653"/>
            <a:ext cx="720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75</a:t>
            </a:r>
            <a:endParaRPr lang="nl-NL" sz="4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3" name="Tekstvak 22"/>
          <p:cNvSpPr txBox="1"/>
          <p:nvPr/>
        </p:nvSpPr>
        <p:spPr>
          <a:xfrm>
            <a:off x="6300192" y="4644628"/>
            <a:ext cx="972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150</a:t>
            </a:r>
            <a:endParaRPr lang="nl-NL" sz="48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2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9830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98310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0514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wereldberoemde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zangeres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zette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zich</a:t>
            </a:r>
            <a:r>
              <a:rPr lang="en-US" altLang="nl-NL" sz="2400" b="1" i="1" dirty="0"/>
              <a:t> in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homorechten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98311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98322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94328"/>
            <a:ext cx="1981200" cy="140317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8225" y="3994329"/>
            <a:ext cx="1981200" cy="140317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94676"/>
            <a:ext cx="1981199" cy="1403171"/>
          </a:xfrm>
          <a:prstGeom prst="rect">
            <a:avLst/>
          </a:prstGeom>
        </p:spPr>
      </p:pic>
      <p:sp>
        <p:nvSpPr>
          <p:cNvPr id="98315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/>
              <a:t>Madonna</a:t>
            </a:r>
          </a:p>
        </p:txBody>
      </p:sp>
      <p:sp>
        <p:nvSpPr>
          <p:cNvPr id="98317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Lady Gaga</a:t>
            </a:r>
          </a:p>
        </p:txBody>
      </p:sp>
      <p:sp>
        <p:nvSpPr>
          <p:cNvPr id="98318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Kate Perry</a:t>
            </a:r>
          </a:p>
        </p:txBody>
      </p:sp>
    </p:spTree>
  </p:cSld>
  <p:clrMapOvr>
    <a:masterClrMapping/>
  </p:clrMapOvr>
  <p:transition spd="slow">
    <p:cut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2" y="1116806"/>
            <a:ext cx="8139907" cy="4768056"/>
          </a:xfrm>
          <a:prstGeom prst="rect">
            <a:avLst/>
          </a:prstGeom>
        </p:spPr>
      </p:pic>
      <p:sp>
        <p:nvSpPr>
          <p:cNvPr id="10035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5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00363" name="Shape 603"/>
          <p:cNvSpPr txBox="1">
            <a:spLocks noChangeArrowheads="1"/>
          </p:cNvSpPr>
          <p:nvPr/>
        </p:nvSpPr>
        <p:spPr bwMode="auto">
          <a:xfrm>
            <a:off x="2817440" y="1916832"/>
            <a:ext cx="5715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hoeveel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Europese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landen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bestaat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praktijk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van de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doodstraf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nog</a:t>
            </a:r>
            <a:r>
              <a:rPr lang="en-US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0036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5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2" name="Shape 615"/>
          <p:cNvSpPr txBox="1">
            <a:spLocks noChangeArrowheads="1"/>
          </p:cNvSpPr>
          <p:nvPr/>
        </p:nvSpPr>
        <p:spPr bwMode="auto">
          <a:xfrm>
            <a:off x="2834952" y="3501008"/>
            <a:ext cx="49054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tien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landen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In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land.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In geen enkel land.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2404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02406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195267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Welk</a:t>
            </a:r>
            <a:r>
              <a:rPr lang="en-US" altLang="nl-NL" sz="2400" b="1" i="1" dirty="0"/>
              <a:t> land </a:t>
            </a:r>
            <a:r>
              <a:rPr lang="en-US" altLang="nl-NL" sz="2400" b="1" i="1" dirty="0" err="1"/>
              <a:t>heeft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grootste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aantal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executies</a:t>
            </a:r>
            <a:r>
              <a:rPr lang="en-US" altLang="nl-NL" sz="2400" b="1" i="1" dirty="0"/>
              <a:t>, </a:t>
            </a:r>
            <a:r>
              <a:rPr lang="en-US" altLang="nl-NL" sz="2400" b="1" i="1" dirty="0" err="1"/>
              <a:t>gerekend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naar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bevolkingsomvang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02407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0241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99840"/>
            <a:ext cx="2007158" cy="142866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331" y="3987800"/>
            <a:ext cx="2029688" cy="14668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920" y="4008814"/>
            <a:ext cx="1981200" cy="1397660"/>
          </a:xfrm>
          <a:prstGeom prst="rect">
            <a:avLst/>
          </a:prstGeom>
        </p:spPr>
      </p:pic>
      <p:sp>
        <p:nvSpPr>
          <p:cNvPr id="102411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Indonesië</a:t>
            </a:r>
            <a:endParaRPr lang="en-US" altLang="nl-NL" sz="2000" dirty="0"/>
          </a:p>
        </p:txBody>
      </p:sp>
      <p:sp>
        <p:nvSpPr>
          <p:cNvPr id="102413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097519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Singapore</a:t>
            </a:r>
          </a:p>
        </p:txBody>
      </p:sp>
      <p:sp>
        <p:nvSpPr>
          <p:cNvPr id="102414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Cuba</a:t>
            </a:r>
          </a:p>
        </p:txBody>
      </p:sp>
    </p:spTree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104454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Wat </a:t>
            </a:r>
            <a:r>
              <a:rPr lang="en-US" altLang="nl-NL" sz="2400" b="1" i="1" dirty="0" err="1"/>
              <a:t>hebben</a:t>
            </a:r>
            <a:r>
              <a:rPr lang="en-US" altLang="nl-NL" sz="2400" b="1" i="1" dirty="0"/>
              <a:t> Nelson Mandela, </a:t>
            </a:r>
            <a:br>
              <a:rPr lang="en-US" altLang="nl-NL" sz="2400" b="1" i="1" dirty="0"/>
            </a:br>
            <a:r>
              <a:rPr lang="nl-NL" altLang="nl-NL" sz="2400" b="1" i="1" dirty="0" err="1"/>
              <a:t>Václav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Havel</a:t>
            </a:r>
            <a:r>
              <a:rPr lang="nl-NL" altLang="nl-NL" sz="2400" b="1" i="1" dirty="0"/>
              <a:t> en Kim </a:t>
            </a:r>
            <a:r>
              <a:rPr lang="nl-NL" altLang="nl-NL" sz="2400" b="1" i="1" dirty="0" err="1"/>
              <a:t>Dae-jung</a:t>
            </a:r>
            <a:r>
              <a:rPr lang="nl-NL" altLang="nl-NL" sz="2400" b="1" i="1" dirty="0"/>
              <a:t> </a:t>
            </a:r>
            <a:br>
              <a:rPr lang="nl-NL" altLang="nl-NL" sz="2400" b="1" i="1" dirty="0"/>
            </a:br>
            <a:r>
              <a:rPr lang="nl-NL" altLang="nl-NL" sz="2400" b="1" i="1" dirty="0"/>
              <a:t>met elkaar gemeen?</a:t>
            </a:r>
            <a:endParaRPr lang="en-US" altLang="nl-NL" sz="2400" b="1" i="1" dirty="0"/>
          </a:p>
        </p:txBody>
      </p:sp>
      <p:sp>
        <p:nvSpPr>
          <p:cNvPr id="104455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04456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Alle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drie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gewapende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strijd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voor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hun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idealen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Alle drie werden president nadat ze eerst gevangen</a:t>
            </a:r>
            <a:br>
              <a:rPr lang="nl-NL" altLang="nl-NL" sz="2000" dirty="0"/>
            </a:br>
            <a:r>
              <a:rPr lang="nl-NL" altLang="nl-NL" sz="2000" dirty="0"/>
              <a:t>    hadden gezeten voor hun idealen. 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Alle drie werden als politicus gevangen gezet.</a:t>
            </a:r>
            <a:endParaRPr lang="en-US" altLang="nl-NL" sz="2000" dirty="0"/>
          </a:p>
        </p:txBody>
      </p:sp>
      <p:pic>
        <p:nvPicPr>
          <p:cNvPr id="104457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3619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 err="1"/>
              <a:t>Wat</a:t>
            </a:r>
            <a:r>
              <a:rPr lang="en-US" altLang="nl-NL" sz="2400" b="1" i="1" dirty="0"/>
              <a:t> was de </a:t>
            </a:r>
            <a:r>
              <a:rPr lang="en-US" altLang="nl-NL" sz="2400" b="1" i="1" dirty="0" err="1"/>
              <a:t>laatste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militaire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dictatuur</a:t>
            </a:r>
            <a:r>
              <a:rPr lang="en-US" altLang="nl-NL" sz="2400" b="1" i="1" dirty="0"/>
              <a:t> die </a:t>
            </a:r>
            <a:r>
              <a:rPr lang="en-US" altLang="nl-NL" sz="2400" b="1" i="1" dirty="0" err="1"/>
              <a:t>wereldkampioen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voetbal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werd</a:t>
            </a:r>
            <a:r>
              <a:rPr lang="nl-NL" altLang="nl-NL" sz="2400" b="1" i="1" dirty="0"/>
              <a:t>?</a:t>
            </a:r>
            <a:endParaRPr lang="en-US" altLang="nl-NL" sz="2400" b="1" i="1" dirty="0"/>
          </a:p>
        </p:txBody>
      </p:sp>
      <p:sp>
        <p:nvSpPr>
          <p:cNvPr id="136198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36199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</a:t>
            </a:r>
            <a:r>
              <a:rPr lang="nl-NL" altLang="nl-NL" sz="2000"/>
              <a:t>Brazilië ten tijde van de militaire junta.</a:t>
            </a:r>
            <a:endParaRPr lang="en-US" altLang="nl-NL" sz="200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</a:t>
            </a:r>
            <a:r>
              <a:rPr lang="nl-NL" altLang="nl-NL" sz="2000"/>
              <a:t>Argentinië ten tijde van president Videla.</a:t>
            </a:r>
            <a:endParaRPr lang="en-US" altLang="nl-NL" sz="2000"/>
          </a:p>
          <a:p>
            <a:r>
              <a:rPr lang="en-US" altLang="nl-NL" sz="2000" b="1"/>
              <a:t>c. </a:t>
            </a:r>
            <a:r>
              <a:rPr lang="nl-NL" altLang="nl-NL" sz="2000"/>
              <a:t>Chili ten tijde van president Pinochet.</a:t>
            </a:r>
            <a:endParaRPr lang="en-US" altLang="nl-NL" sz="2000"/>
          </a:p>
        </p:txBody>
      </p:sp>
      <p:pic>
        <p:nvPicPr>
          <p:cNvPr id="13620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5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6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7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56678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pic>
        <p:nvPicPr>
          <p:cNvPr id="156687" name="irc_mi" descr="http://static.guim.co.uk/sys-images/Guardian/Pix/pictures/2011/4/1/1301677862980/Amnesty-International-Pos-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1317844"/>
            <a:ext cx="7042873" cy="4719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3" name="Shape 603"/>
          <p:cNvSpPr txBox="1">
            <a:spLocks noChangeArrowheads="1"/>
          </p:cNvSpPr>
          <p:nvPr/>
        </p:nvSpPr>
        <p:spPr bwMode="auto">
          <a:xfrm>
            <a:off x="2438400" y="3964657"/>
            <a:ext cx="6096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 welke Spaanse kunstenaar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deze tekening van duif, tralies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handen, waarvan het gebruik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de jaren zestig aan </a:t>
            </a:r>
            <a:r>
              <a:rPr lang="nl-NL" altLang="nl-NL" sz="24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Amnesty</a:t>
            </a: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nl-NL" altLang="nl-NL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werd geschonken? </a:t>
            </a:r>
            <a:endParaRPr lang="en-US" altLang="nl-NL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668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8" name="Rectangle 16"/>
          <p:cNvSpPr>
            <a:spLocks noChangeArrowheads="1"/>
          </p:cNvSpPr>
          <p:nvPr/>
        </p:nvSpPr>
        <p:spPr bwMode="auto">
          <a:xfrm>
            <a:off x="3967163" y="25527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5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7</a:t>
            </a:r>
          </a:p>
        </p:txBody>
      </p:sp>
      <p:sp>
        <p:nvSpPr>
          <p:cNvPr id="18" name="Shape 595"/>
          <p:cNvSpPr>
            <a:spLocks noChangeArrowheads="1"/>
          </p:cNvSpPr>
          <p:nvPr/>
        </p:nvSpPr>
        <p:spPr bwMode="auto">
          <a:xfrm>
            <a:off x="8485188" y="10271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9" name="Shape 597"/>
          <p:cNvSpPr>
            <a:spLocks noChangeArrowheads="1"/>
          </p:cNvSpPr>
          <p:nvPr/>
        </p:nvSpPr>
        <p:spPr bwMode="auto">
          <a:xfrm>
            <a:off x="8485188" y="57435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0" name="Shape 598"/>
          <p:cNvSpPr>
            <a:spLocks noChangeArrowheads="1"/>
          </p:cNvSpPr>
          <p:nvPr/>
        </p:nvSpPr>
        <p:spPr bwMode="auto">
          <a:xfrm>
            <a:off x="320675" y="57435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764" y="1173165"/>
            <a:ext cx="8123237" cy="4711698"/>
          </a:xfrm>
          <a:prstGeom prst="rect">
            <a:avLst/>
          </a:prstGeom>
        </p:spPr>
      </p:pic>
      <p:sp>
        <p:nvSpPr>
          <p:cNvPr id="138243" name="Shape 595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4" name="Shape 596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5" name="Shape 597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38246" name="Shape 598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8" name="12-punts ster 7"/>
          <p:cNvSpPr/>
          <p:nvPr/>
        </p:nvSpPr>
        <p:spPr>
          <a:xfrm>
            <a:off x="808038" y="980728"/>
            <a:ext cx="8335962" cy="3024336"/>
          </a:xfrm>
          <a:prstGeom prst="star12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8251" name="Shape 603"/>
          <p:cNvSpPr txBox="1">
            <a:spLocks noChangeArrowheads="1"/>
          </p:cNvSpPr>
          <p:nvPr/>
        </p:nvSpPr>
        <p:spPr bwMode="auto">
          <a:xfrm>
            <a:off x="2724472" y="1876425"/>
            <a:ext cx="573596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nl-NL" altLang="nl-NL" sz="2000" b="1" i="1" dirty="0">
                <a:solidFill>
                  <a:schemeClr val="tx1"/>
                </a:solidFill>
              </a:rPr>
              <a:t>De slavernij is afgeschaft, of niet? </a:t>
            </a:r>
            <a:r>
              <a:rPr lang="nl-NL" altLang="nl-NL" sz="2000" b="1" i="1" dirty="0" err="1">
                <a:solidFill>
                  <a:schemeClr val="tx1"/>
                </a:solidFill>
              </a:rPr>
              <a:t>Wereld-wijd</a:t>
            </a:r>
            <a:r>
              <a:rPr lang="nl-NL" altLang="nl-NL" sz="2000" b="1" i="1" dirty="0">
                <a:solidFill>
                  <a:schemeClr val="tx1"/>
                </a:solidFill>
              </a:rPr>
              <a:t> verrichten mannen, vrouwen en kinderen gedwongen arbeid als slaaf, bijvoorbeeld  </a:t>
            </a:r>
            <a:br>
              <a:rPr lang="nl-NL" altLang="nl-NL" sz="2000" b="1" i="1" dirty="0">
                <a:solidFill>
                  <a:schemeClr val="tx1"/>
                </a:solidFill>
              </a:rPr>
            </a:br>
            <a:r>
              <a:rPr lang="nl-NL" altLang="nl-NL" sz="2000" b="1" i="1" dirty="0">
                <a:solidFill>
                  <a:schemeClr val="tx1"/>
                </a:solidFill>
              </a:rPr>
              <a:t>als boer, in fabrieken of in de seksindustrie. </a:t>
            </a:r>
            <a:br>
              <a:rPr lang="nl-NL" altLang="nl-NL" sz="2000" b="1" i="1" dirty="0">
                <a:solidFill>
                  <a:schemeClr val="tx1"/>
                </a:solidFill>
              </a:rPr>
            </a:br>
            <a:r>
              <a:rPr lang="nl-NL" altLang="nl-NL" sz="2000" b="1" i="1" dirty="0">
                <a:solidFill>
                  <a:schemeClr val="tx1"/>
                </a:solidFill>
              </a:rPr>
              <a:t>Hoeveel moderne slaven zijn er? </a:t>
            </a:r>
            <a:endParaRPr lang="en-US" altLang="nl-NL" sz="2000" b="1" i="1" dirty="0">
              <a:solidFill>
                <a:schemeClr val="tx1"/>
              </a:solidFill>
            </a:endParaRPr>
          </a:p>
        </p:txBody>
      </p:sp>
      <p:pic>
        <p:nvPicPr>
          <p:cNvPr id="138252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Shape 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" name="Shape 74"/>
          <p:cNvSpPr txBox="1">
            <a:spLocks noChangeArrowheads="1"/>
          </p:cNvSpPr>
          <p:nvPr/>
        </p:nvSpPr>
        <p:spPr bwMode="auto">
          <a:xfrm>
            <a:off x="798513" y="1649413"/>
            <a:ext cx="16970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8</a:t>
            </a:r>
          </a:p>
        </p:txBody>
      </p:sp>
    </p:spTree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0292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40293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/>
              <a:t>Hoe noemden Chinese dissidenten hun protesten in de lente van 2011?</a:t>
            </a:r>
          </a:p>
        </p:txBody>
      </p:sp>
      <p:sp>
        <p:nvSpPr>
          <p:cNvPr id="140294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40305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0188" y="3987800"/>
            <a:ext cx="1981200" cy="141339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0"/>
            <a:ext cx="1981200" cy="141339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200" y="3977998"/>
            <a:ext cx="1981200" cy="1419502"/>
          </a:xfrm>
          <a:prstGeom prst="rect">
            <a:avLst/>
          </a:prstGeom>
        </p:spPr>
      </p:pic>
      <p:sp>
        <p:nvSpPr>
          <p:cNvPr id="140300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 err="1"/>
              <a:t>Rozenrevolutie</a:t>
            </a:r>
            <a:endParaRPr lang="en-US" altLang="nl-NL" sz="2000" dirty="0"/>
          </a:p>
        </p:txBody>
      </p:sp>
      <p:sp>
        <p:nvSpPr>
          <p:cNvPr id="140301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 err="1"/>
              <a:t>Jasmijnrevolutie</a:t>
            </a:r>
            <a:endParaRPr lang="en-US" altLang="nl-NL" sz="2000" dirty="0"/>
          </a:p>
        </p:txBody>
      </p:sp>
      <p:sp>
        <p:nvSpPr>
          <p:cNvPr id="140298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504950" y="5027613"/>
            <a:ext cx="207803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 </a:t>
            </a:r>
            <a:r>
              <a:rPr lang="en-US" altLang="nl-NL" sz="1800" dirty="0"/>
              <a:t> 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2000" dirty="0" err="1"/>
              <a:t>Anjerrevolutie</a:t>
            </a:r>
            <a:endParaRPr lang="en-US" altLang="nl-NL" sz="2000" dirty="0"/>
          </a:p>
        </p:txBody>
      </p:sp>
    </p:spTree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39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0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10</a:t>
            </a:r>
          </a:p>
        </p:txBody>
      </p:sp>
      <p:sp>
        <p:nvSpPr>
          <p:cNvPr id="142341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1026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400" b="1" i="1" dirty="0"/>
              <a:t>Wat is waterboarding</a:t>
            </a:r>
            <a:r>
              <a:rPr lang="nl-NL" altLang="nl-NL" sz="2400" b="1" i="1" dirty="0"/>
              <a:t>?</a:t>
            </a:r>
            <a:endParaRPr lang="en-US" altLang="nl-NL" sz="2400" b="1" i="1" dirty="0"/>
          </a:p>
        </p:txBody>
      </p:sp>
      <p:sp>
        <p:nvSpPr>
          <p:cNvPr id="142342" name="Shape 614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2343" name="Shape 615"/>
          <p:cNvSpPr txBox="1">
            <a:spLocks noChangeArrowheads="1"/>
          </p:cNvSpPr>
          <p:nvPr/>
        </p:nvSpPr>
        <p:spPr bwMode="auto">
          <a:xfrm>
            <a:off x="1676400" y="3946525"/>
            <a:ext cx="692785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snelle interventie over zee.</a:t>
            </a:r>
            <a:endParaRPr lang="en-US" altLang="nl-NL" sz="2000" dirty="0"/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nl-NL" altLang="nl-NL" sz="2000" dirty="0"/>
              <a:t>Een Amerikaanse boot waarin illegale vreemdelingen</a:t>
            </a:r>
            <a:br>
              <a:rPr lang="nl-NL" altLang="nl-NL" sz="2000" dirty="0"/>
            </a:br>
            <a:r>
              <a:rPr lang="nl-NL" altLang="nl-NL" sz="2000" dirty="0"/>
              <a:t>    worden opgesloten.</a:t>
            </a:r>
            <a:endParaRPr lang="en-US" altLang="nl-NL" sz="2000" dirty="0"/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Amerikaanse marteltechniek waarbij gevangenen</a:t>
            </a:r>
            <a:br>
              <a:rPr lang="nl-NL" altLang="nl-NL" sz="2000" dirty="0"/>
            </a:br>
            <a:r>
              <a:rPr lang="nl-NL" altLang="nl-NL" sz="2000" dirty="0"/>
              <a:t>    denken te verdrinken.</a:t>
            </a:r>
            <a:endParaRPr lang="en-US" altLang="nl-NL" sz="2000" dirty="0"/>
          </a:p>
        </p:txBody>
      </p:sp>
      <p:pic>
        <p:nvPicPr>
          <p:cNvPr id="142344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6" name="Shape 611"/>
          <p:cNvSpPr txBox="1">
            <a:spLocks noChangeArrowheads="1"/>
          </p:cNvSpPr>
          <p:nvPr/>
        </p:nvSpPr>
        <p:spPr bwMode="auto">
          <a:xfrm>
            <a:off x="755650" y="1556792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Clr>
                <a:srgbClr val="FFFF00"/>
              </a:buClr>
              <a:buSzPct val="25000"/>
            </a:pPr>
            <a:r>
              <a:rPr lang="en-US" altLang="nl-NL" sz="2500" dirty="0">
                <a:solidFill>
                  <a:srgbClr val="FFFF00"/>
                </a:solidFill>
              </a:rPr>
              <a:t> LAATSTE</a:t>
            </a:r>
            <a:br>
              <a:rPr lang="en-US" altLang="nl-NL" sz="2500" dirty="0">
                <a:solidFill>
                  <a:srgbClr val="FFFF00"/>
                </a:solidFill>
              </a:rPr>
            </a:br>
            <a:r>
              <a:rPr lang="en-US" altLang="nl-NL" sz="2500" dirty="0" err="1">
                <a:solidFill>
                  <a:srgbClr val="FFFFFF"/>
                </a:solidFill>
              </a:rPr>
              <a:t>rondje</a:t>
            </a:r>
            <a:endParaRPr lang="en-US" altLang="nl-NL" sz="2500" dirty="0">
              <a:solidFill>
                <a:srgbClr val="FFFFFF"/>
              </a:solidFill>
            </a:endParaRPr>
          </a:p>
        </p:txBody>
      </p:sp>
      <p:sp>
        <p:nvSpPr>
          <p:cNvPr id="7" name="Shape 613"/>
          <p:cNvSpPr txBox="1">
            <a:spLocks noChangeArrowheads="1"/>
          </p:cNvSpPr>
          <p:nvPr/>
        </p:nvSpPr>
        <p:spPr bwMode="auto">
          <a:xfrm>
            <a:off x="2816770" y="1988840"/>
            <a:ext cx="6435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en-US" altLang="nl-NL" sz="2500" b="1" dirty="0" err="1"/>
              <a:t>Laatste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rondje</a:t>
            </a:r>
            <a:r>
              <a:rPr lang="en-US" altLang="nl-NL" sz="2500" b="1" dirty="0"/>
              <a:t> </a:t>
            </a:r>
            <a:r>
              <a:rPr lang="en-US" altLang="nl-NL" sz="2500" b="1" dirty="0" err="1"/>
              <a:t>voor</a:t>
            </a:r>
            <a:r>
              <a:rPr lang="en-US" altLang="nl-NL" sz="2500" b="1" dirty="0"/>
              <a:t> Amnesty?</a:t>
            </a:r>
          </a:p>
        </p:txBody>
      </p:sp>
      <p:pic>
        <p:nvPicPr>
          <p:cNvPr id="8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sp>
        <p:nvSpPr>
          <p:cNvPr id="10" name="Shape 615"/>
          <p:cNvSpPr txBox="1">
            <a:spLocks noChangeArrowheads="1"/>
          </p:cNvSpPr>
          <p:nvPr/>
        </p:nvSpPr>
        <p:spPr bwMode="auto">
          <a:xfrm>
            <a:off x="2819400" y="2884661"/>
            <a:ext cx="5280992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SMS ‘VRIJHEID’ </a:t>
            </a:r>
            <a:r>
              <a:rPr lang="en-US" altLang="nl-NL" sz="2000" dirty="0" err="1"/>
              <a:t>naar</a:t>
            </a:r>
            <a:r>
              <a:rPr lang="en-US" altLang="nl-NL" sz="2000" dirty="0"/>
              <a:t> 4333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en </a:t>
            </a:r>
            <a:r>
              <a:rPr lang="en-US" altLang="nl-NL" sz="2000" dirty="0" err="1"/>
              <a:t>doneer</a:t>
            </a:r>
            <a:r>
              <a:rPr lang="en-US" altLang="nl-NL" sz="2000" dirty="0"/>
              <a:t> 3 euro (</a:t>
            </a:r>
            <a:r>
              <a:rPr lang="en-US" altLang="nl-NL" sz="2000" dirty="0" err="1"/>
              <a:t>da’s</a:t>
            </a:r>
            <a:r>
              <a:rPr lang="en-US" altLang="nl-NL" sz="2000" dirty="0"/>
              <a:t> </a:t>
            </a:r>
            <a:r>
              <a:rPr lang="en-US" altLang="nl-NL" sz="2000" dirty="0" err="1"/>
              <a:t>één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biertje</a:t>
            </a:r>
            <a:r>
              <a:rPr lang="en-US" altLang="nl-NL" sz="2000" dirty="0"/>
              <a:t>)</a:t>
            </a:r>
          </a:p>
          <a:p>
            <a:pPr eaLnBrk="1" hangingPunct="1"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dirty="0"/>
              <a:t>Dank </a:t>
            </a:r>
            <a:r>
              <a:rPr lang="en-US" altLang="nl-NL" sz="2000" dirty="0" err="1"/>
              <a:t>je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wel</a:t>
            </a:r>
            <a:r>
              <a:rPr lang="en-US" altLang="nl-NL" sz="2000" dirty="0"/>
              <a:t>!</a:t>
            </a:r>
          </a:p>
        </p:txBody>
      </p:sp>
      <p:sp>
        <p:nvSpPr>
          <p:cNvPr id="11" name="Shape 577"/>
          <p:cNvSpPr>
            <a:spLocks noChangeArrowheads="1"/>
          </p:cNvSpPr>
          <p:nvPr/>
        </p:nvSpPr>
        <p:spPr bwMode="auto">
          <a:xfrm>
            <a:off x="2909888" y="4130898"/>
            <a:ext cx="5700712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/>
            <a:endParaRPr lang="nl-NL" altLang="nl-NL"/>
          </a:p>
        </p:txBody>
      </p:sp>
      <p:pic>
        <p:nvPicPr>
          <p:cNvPr id="12" name="Picture 2" descr="http://krachttrainingonline.nl/wp-content/uploads/2011/10/Calorieen-alcoholische-dranken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395536" y="2645276"/>
            <a:ext cx="2448272" cy="336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hoek 12"/>
          <p:cNvSpPr/>
          <p:nvPr/>
        </p:nvSpPr>
        <p:spPr>
          <a:xfrm>
            <a:off x="2843881" y="4725144"/>
            <a:ext cx="712871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nl-NL" sz="1500" dirty="0"/>
              <a:t>Deze donatie is eenmalig.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Je ontvangt direct een bedankberichtje. </a:t>
            </a:r>
          </a:p>
          <a:p>
            <a:pPr>
              <a:spcAft>
                <a:spcPts val="600"/>
              </a:spcAft>
            </a:pPr>
            <a:r>
              <a:rPr lang="nl-NL" sz="1500" dirty="0"/>
              <a:t>En wij houden je op de hoogte van ons mensenrechtenwerk.</a:t>
            </a:r>
          </a:p>
        </p:txBody>
      </p:sp>
    </p:spTree>
    <p:extLst>
      <p:ext uri="{BB962C8B-B14F-4D97-AF65-F5344CB8AC3E}">
        <p14:creationId xmlns:p14="http://schemas.microsoft.com/office/powerpoint/2010/main" val="62369179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hape 517"/>
          <p:cNvSpPr>
            <a:spLocks noChangeArrowheads="1"/>
          </p:cNvSpPr>
          <p:nvPr/>
        </p:nvSpPr>
        <p:spPr bwMode="auto">
          <a:xfrm>
            <a:off x="508000" y="1166813"/>
            <a:ext cx="8143875" cy="471805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44387" name="Shape 518"/>
          <p:cNvSpPr>
            <a:spLocks noChangeArrowheads="1"/>
          </p:cNvSpPr>
          <p:nvPr/>
        </p:nvSpPr>
        <p:spPr bwMode="auto">
          <a:xfrm>
            <a:off x="8332788" y="874713"/>
            <a:ext cx="639762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8" name="Shape 519"/>
          <p:cNvSpPr>
            <a:spLocks noChangeArrowheads="1"/>
          </p:cNvSpPr>
          <p:nvPr/>
        </p:nvSpPr>
        <p:spPr bwMode="auto">
          <a:xfrm>
            <a:off x="168275" y="874713"/>
            <a:ext cx="639763" cy="585787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89" name="Shape 520"/>
          <p:cNvSpPr>
            <a:spLocks noChangeArrowheads="1"/>
          </p:cNvSpPr>
          <p:nvPr/>
        </p:nvSpPr>
        <p:spPr bwMode="auto">
          <a:xfrm>
            <a:off x="8332788" y="5591175"/>
            <a:ext cx="639762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0" name="Shape 521"/>
          <p:cNvSpPr>
            <a:spLocks noChangeArrowheads="1"/>
          </p:cNvSpPr>
          <p:nvPr/>
        </p:nvSpPr>
        <p:spPr bwMode="auto">
          <a:xfrm>
            <a:off x="168275" y="5591175"/>
            <a:ext cx="639763" cy="587375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1" name="Shape 522"/>
          <p:cNvSpPr>
            <a:spLocks noChangeArrowheads="1"/>
          </p:cNvSpPr>
          <p:nvPr/>
        </p:nvSpPr>
        <p:spPr bwMode="auto">
          <a:xfrm>
            <a:off x="2195513" y="2205038"/>
            <a:ext cx="5451475" cy="1971675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44392" name="Shape 523"/>
          <p:cNvSpPr txBox="1">
            <a:spLocks noChangeArrowheads="1"/>
          </p:cNvSpPr>
          <p:nvPr/>
        </p:nvSpPr>
        <p:spPr bwMode="auto">
          <a:xfrm>
            <a:off x="2222500" y="2801938"/>
            <a:ext cx="5189538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algn="ctr"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3200" b="1" i="1" dirty="0" err="1"/>
              <a:t>Prijzen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winnen</a:t>
            </a:r>
            <a:r>
              <a:rPr lang="en-US" altLang="nl-NL" sz="3200" b="1" i="1" dirty="0"/>
              <a:t> </a:t>
            </a:r>
            <a:r>
              <a:rPr lang="en-US" altLang="nl-NL" sz="3200" b="1" i="1" dirty="0" err="1"/>
              <a:t>voor</a:t>
            </a:r>
            <a:r>
              <a:rPr lang="en-US" altLang="nl-NL" sz="3200" b="1" i="1" dirty="0"/>
              <a:t> de </a:t>
            </a:r>
            <a:r>
              <a:rPr lang="en-US" altLang="nl-NL" sz="3200" b="1" i="1" dirty="0" err="1"/>
              <a:t>mensenrechten</a:t>
            </a:r>
            <a:endParaRPr lang="en-US" altLang="nl-NL" sz="3200" b="1" i="1" dirty="0"/>
          </a:p>
        </p:txBody>
      </p:sp>
      <p:pic>
        <p:nvPicPr>
          <p:cNvPr id="144394" name="Picture 10" descr="Logo PubQuiz_RGB.psd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7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4868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164869" name="Shape 576"/>
          <p:cNvSpPr txBox="1">
            <a:spLocks noChangeArrowheads="1"/>
          </p:cNvSpPr>
          <p:nvPr/>
        </p:nvSpPr>
        <p:spPr bwMode="auto">
          <a:xfrm>
            <a:off x="2905125" y="2249488"/>
            <a:ext cx="54768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/>
              <a:t>Hoe </a:t>
            </a:r>
            <a:r>
              <a:rPr lang="en-US" altLang="nl-NL" sz="2400" b="1" i="1" dirty="0" err="1"/>
              <a:t>heet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mensenrechtenprijs</a:t>
            </a:r>
            <a:r>
              <a:rPr lang="en-US" altLang="nl-NL" sz="2400" b="1" i="1" dirty="0"/>
              <a:t> van het </a:t>
            </a:r>
            <a:r>
              <a:rPr lang="en-US" altLang="nl-NL" sz="2400" b="1" i="1" dirty="0" err="1"/>
              <a:t>Nederlandse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ministerie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Buitenlandse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Zaken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64870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64881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188" y="3985294"/>
            <a:ext cx="1985962" cy="140969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7750" y="3976562"/>
            <a:ext cx="1981200" cy="141843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4200" y="3980104"/>
            <a:ext cx="1981200" cy="1414889"/>
          </a:xfrm>
          <a:prstGeom prst="rect">
            <a:avLst/>
          </a:prstGeom>
        </p:spPr>
      </p:pic>
      <p:sp>
        <p:nvSpPr>
          <p:cNvPr id="164874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1" name="Shape 582"/>
          <p:cNvSpPr txBox="1">
            <a:spLocks noChangeArrowheads="1"/>
          </p:cNvSpPr>
          <p:nvPr/>
        </p:nvSpPr>
        <p:spPr bwMode="auto">
          <a:xfrm>
            <a:off x="1518984" y="5027613"/>
            <a:ext cx="197351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a.</a:t>
            </a:r>
            <a:br>
              <a:rPr lang="en-US" altLang="nl-NL" sz="1800" dirty="0"/>
            </a:br>
            <a:br>
              <a:rPr lang="en-US" altLang="nl-NL" sz="1200" dirty="0"/>
            </a:br>
            <a:r>
              <a:rPr lang="en-US" altLang="nl-NL" sz="1600" dirty="0" err="1"/>
              <a:t>Mensenrechtentulp</a:t>
            </a:r>
            <a:endParaRPr lang="en-US" altLang="nl-NL" sz="1600" dirty="0"/>
          </a:p>
        </p:txBody>
      </p:sp>
      <p:sp>
        <p:nvSpPr>
          <p:cNvPr id="164877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1600" dirty="0" err="1"/>
              <a:t>Mensenrechtenklomp</a:t>
            </a:r>
            <a:endParaRPr lang="en-US" altLang="nl-NL" sz="1600" dirty="0"/>
          </a:p>
        </p:txBody>
      </p:sp>
      <p:sp>
        <p:nvSpPr>
          <p:cNvPr id="164876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1600" dirty="0" err="1"/>
              <a:t>Mensenrechtenmolen</a:t>
            </a:r>
            <a:endParaRPr lang="en-US" altLang="nl-NL" sz="1600" dirty="0"/>
          </a:p>
        </p:txBody>
      </p:sp>
    </p:spTree>
  </p:cSld>
  <p:clrMapOvr>
    <a:masterClrMapping/>
  </p:clrMapOvr>
  <p:transition spd="slow">
    <p:cut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5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6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6917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/>
              <a:t>De Sacharovprijs wordt jaarlijks uitgereikt door het Europees Parlement. </a:t>
            </a:r>
            <a:br>
              <a:rPr lang="nl-NL" altLang="nl-NL" sz="2400" b="1" i="1"/>
            </a:br>
            <a:r>
              <a:rPr lang="nl-NL" altLang="nl-NL" sz="2400" b="1" i="1"/>
              <a:t>Wie was Sacharov?</a:t>
            </a:r>
          </a:p>
        </p:txBody>
      </p:sp>
      <p:sp>
        <p:nvSpPr>
          <p:cNvPr id="166918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6919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1628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a.</a:t>
            </a:r>
            <a:r>
              <a:rPr lang="en-US" altLang="nl-NL" sz="2000"/>
              <a:t> De uitvinder van de waterstofbom.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/>
              <a:t>b.</a:t>
            </a:r>
            <a:r>
              <a:rPr lang="en-US" altLang="nl-NL" sz="2000"/>
              <a:t> Voorvechter van de rechten van de mens en hervormingen</a:t>
            </a:r>
            <a:br>
              <a:rPr lang="en-US" altLang="nl-NL" sz="2000"/>
            </a:br>
            <a:r>
              <a:rPr lang="en-US" altLang="nl-NL" sz="2000"/>
              <a:t>    in de Sovjet-Unie. </a:t>
            </a:r>
          </a:p>
          <a:p>
            <a:r>
              <a:rPr lang="en-US" altLang="nl-NL" sz="2000" b="1"/>
              <a:t>c. </a:t>
            </a:r>
            <a:r>
              <a:rPr lang="nl-NL" altLang="nl-NL" sz="2000"/>
              <a:t>Nobelprijswinnaar voor de Vrede in 1975.</a:t>
            </a:r>
            <a:endParaRPr lang="en-US" altLang="nl-NL" sz="2000"/>
          </a:p>
        </p:txBody>
      </p:sp>
      <p:pic>
        <p:nvPicPr>
          <p:cNvPr id="166920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6922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4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68965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Een grote prijs voor mensenrechten-verdedigers is genoemd naar Martin </a:t>
            </a:r>
            <a:r>
              <a:rPr lang="nl-NL" altLang="nl-NL" sz="2400" b="1" i="1" dirty="0" err="1"/>
              <a:t>Ennals</a:t>
            </a:r>
            <a:r>
              <a:rPr lang="nl-NL" altLang="nl-NL" sz="2400" b="1" i="1" dirty="0"/>
              <a:t>. Wie was hij?</a:t>
            </a:r>
          </a:p>
        </p:txBody>
      </p:sp>
      <p:sp>
        <p:nvSpPr>
          <p:cNvPr id="168966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68967" name="Shape 615"/>
          <p:cNvSpPr txBox="1">
            <a:spLocks noChangeArrowheads="1"/>
          </p:cNvSpPr>
          <p:nvPr/>
        </p:nvSpPr>
        <p:spPr bwMode="auto">
          <a:xfrm>
            <a:off x="1475656" y="4324349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gewetensgevangene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uit</a:t>
            </a:r>
            <a:r>
              <a:rPr lang="en-US" altLang="nl-NL" sz="2000" dirty="0"/>
              <a:t> </a:t>
            </a:r>
            <a:r>
              <a:rPr lang="en-US" altLang="nl-NL" sz="2000" dirty="0" err="1"/>
              <a:t>Ierland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Een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beroemd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voetballer</a:t>
            </a:r>
            <a:r>
              <a:rPr lang="en-US" altLang="nl-NL" sz="2000" dirty="0"/>
              <a:t> die </a:t>
            </a:r>
            <a:r>
              <a:rPr lang="en-US" altLang="nl-NL" sz="2000" dirty="0" err="1"/>
              <a:t>ook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politiek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vluchteling</a:t>
            </a:r>
            <a:r>
              <a:rPr lang="en-US" altLang="nl-NL" sz="2000" dirty="0"/>
              <a:t> was. 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Een vroegere secretaris-generaal van </a:t>
            </a:r>
            <a:r>
              <a:rPr lang="nl-NL" altLang="nl-NL" sz="2000" dirty="0" err="1"/>
              <a:t>Amnesty</a:t>
            </a:r>
            <a:r>
              <a:rPr lang="nl-NL" altLang="nl-NL" sz="2000" dirty="0"/>
              <a:t> International.</a:t>
            </a:r>
            <a:endParaRPr lang="en-US" altLang="nl-NL" sz="2000" dirty="0"/>
          </a:p>
        </p:txBody>
      </p:sp>
      <p:pic>
        <p:nvPicPr>
          <p:cNvPr id="168968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9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68970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1" name="Shape 610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2" name="Shape 611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4</a:t>
            </a:r>
          </a:p>
        </p:txBody>
      </p:sp>
      <p:sp>
        <p:nvSpPr>
          <p:cNvPr id="171013" name="Shape 613"/>
          <p:cNvSpPr txBox="1">
            <a:spLocks noChangeArrowheads="1"/>
          </p:cNvSpPr>
          <p:nvPr/>
        </p:nvSpPr>
        <p:spPr bwMode="auto">
          <a:xfrm>
            <a:off x="2905125" y="2249488"/>
            <a:ext cx="59340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</a:pPr>
            <a:r>
              <a:rPr lang="nl-NL" altLang="nl-NL" sz="2400" b="1" i="1" dirty="0"/>
              <a:t>In 2017 overleed de Chinese schrijver </a:t>
            </a:r>
            <a:r>
              <a:rPr lang="nl-NL" altLang="nl-NL" sz="2400" b="1" i="1" dirty="0" err="1"/>
              <a:t>Liu</a:t>
            </a:r>
            <a:r>
              <a:rPr lang="nl-NL" altLang="nl-NL" sz="2400" b="1" i="1" dirty="0"/>
              <a:t> </a:t>
            </a:r>
            <a:r>
              <a:rPr lang="nl-NL" altLang="nl-NL" sz="2400" b="1" i="1" dirty="0" err="1"/>
              <a:t>Xiaobo</a:t>
            </a:r>
            <a:r>
              <a:rPr lang="nl-NL" altLang="nl-NL" sz="2400" b="1" i="1" dirty="0"/>
              <a:t>. In 2010 won hij de Nobelprijs voor de Vrede. Bij de uitreiking bleef zijn stoel leeg. Waarom?</a:t>
            </a:r>
          </a:p>
        </p:txBody>
      </p:sp>
      <p:sp>
        <p:nvSpPr>
          <p:cNvPr id="171014" name="Shape 614"/>
          <p:cNvSpPr>
            <a:spLocks noChangeArrowheads="1"/>
          </p:cNvSpPr>
          <p:nvPr/>
        </p:nvSpPr>
        <p:spPr bwMode="auto">
          <a:xfrm>
            <a:off x="808038" y="4048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1015" name="Shape 615"/>
          <p:cNvSpPr txBox="1">
            <a:spLocks noChangeArrowheads="1"/>
          </p:cNvSpPr>
          <p:nvPr/>
        </p:nvSpPr>
        <p:spPr bwMode="auto">
          <a:xfrm>
            <a:off x="1676400" y="4327525"/>
            <a:ext cx="74676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a.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was in </a:t>
            </a:r>
            <a:r>
              <a:rPr lang="en-US" altLang="nl-NL" sz="2000" dirty="0" err="1"/>
              <a:t>gevangenschap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ziek</a:t>
            </a:r>
            <a:r>
              <a:rPr lang="en-US" altLang="nl-NL" sz="2000" dirty="0"/>
              <a:t> </a:t>
            </a:r>
            <a:r>
              <a:rPr lang="en-US" altLang="nl-NL" sz="2000" dirty="0" err="1"/>
              <a:t>geworden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om</a:t>
            </a:r>
            <a:r>
              <a:rPr lang="en-US" altLang="nl-NL" sz="2000" dirty="0"/>
              <a:t> </a:t>
            </a:r>
            <a:r>
              <a:rPr lang="en-US" altLang="nl-NL" sz="2000" dirty="0" err="1"/>
              <a:t>nog</a:t>
            </a:r>
            <a:r>
              <a:rPr lang="en-US" altLang="nl-NL" sz="2000" dirty="0"/>
              <a:t> </a:t>
            </a:r>
            <a:r>
              <a:rPr lang="en-US" altLang="nl-NL" sz="2000" dirty="0" err="1"/>
              <a:t>te</a:t>
            </a:r>
            <a:br>
              <a:rPr lang="en-US" altLang="nl-NL" sz="2000" dirty="0"/>
            </a:br>
            <a:r>
              <a:rPr lang="en-US" altLang="nl-NL" sz="2000" dirty="0"/>
              <a:t>    </a:t>
            </a:r>
            <a:r>
              <a:rPr lang="en-US" altLang="nl-NL" sz="2000" dirty="0" err="1"/>
              <a:t>kunnen</a:t>
            </a:r>
            <a:r>
              <a:rPr lang="en-US" altLang="nl-NL" sz="2000" dirty="0"/>
              <a:t> </a:t>
            </a:r>
            <a:r>
              <a:rPr lang="en-US" altLang="nl-NL" sz="2000" dirty="0" err="1"/>
              <a:t>reizen</a:t>
            </a:r>
            <a:r>
              <a:rPr lang="en-US" altLang="nl-NL" sz="2000" dirty="0"/>
              <a:t>.</a:t>
            </a:r>
          </a:p>
          <a:p>
            <a:pPr>
              <a:spcAft>
                <a:spcPts val="600"/>
              </a:spcAft>
              <a:buClr>
                <a:srgbClr val="000000"/>
              </a:buClr>
              <a:buSzPct val="25000"/>
            </a:pPr>
            <a:r>
              <a:rPr lang="en-US" altLang="nl-NL" sz="2000" b="1" dirty="0"/>
              <a:t>b.</a:t>
            </a:r>
            <a:r>
              <a:rPr lang="en-US" altLang="nl-NL" sz="2000" dirty="0"/>
              <a:t> </a:t>
            </a:r>
            <a:r>
              <a:rPr lang="en-US" altLang="nl-NL" sz="2000" dirty="0" err="1"/>
              <a:t>Hij</a:t>
            </a:r>
            <a:r>
              <a:rPr lang="en-US" altLang="nl-NL" sz="2000" dirty="0"/>
              <a:t> </a:t>
            </a:r>
            <a:r>
              <a:rPr lang="en-US" altLang="nl-NL" sz="2000" dirty="0" err="1"/>
              <a:t>zat</a:t>
            </a:r>
            <a:r>
              <a:rPr lang="en-US" altLang="nl-NL" sz="2000" dirty="0"/>
              <a:t> op </a:t>
            </a:r>
            <a:r>
              <a:rPr lang="en-US" altLang="nl-NL" sz="2000" dirty="0" err="1"/>
              <a:t>dat</a:t>
            </a:r>
            <a:r>
              <a:rPr lang="en-US" altLang="nl-NL" sz="2000" dirty="0"/>
              <a:t> moment </a:t>
            </a:r>
            <a:r>
              <a:rPr lang="en-US" altLang="nl-NL" sz="2000" dirty="0" err="1"/>
              <a:t>gevangen</a:t>
            </a:r>
            <a:r>
              <a:rPr lang="en-US" altLang="nl-NL" sz="2000" dirty="0"/>
              <a:t>.</a:t>
            </a:r>
          </a:p>
          <a:p>
            <a:r>
              <a:rPr lang="en-US" altLang="nl-NL" sz="2000" b="1" dirty="0"/>
              <a:t>c. </a:t>
            </a:r>
            <a:r>
              <a:rPr lang="nl-NL" altLang="nl-NL" sz="2000" dirty="0"/>
              <a:t>Hij mocht wel weg uit China, maar was bang dat hij er niet</a:t>
            </a:r>
            <a:br>
              <a:rPr lang="nl-NL" altLang="nl-NL" sz="2000" dirty="0"/>
            </a:br>
            <a:r>
              <a:rPr lang="nl-NL" altLang="nl-NL" sz="2000" dirty="0"/>
              <a:t>    meer mocht terugkeren. </a:t>
            </a:r>
            <a:endParaRPr lang="en-US" altLang="nl-NL" sz="2000" dirty="0"/>
          </a:p>
        </p:txBody>
      </p:sp>
      <p:pic>
        <p:nvPicPr>
          <p:cNvPr id="171016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7" name="Rectangle 9"/>
          <p:cNvSpPr>
            <a:spLocks noChangeArrowheads="1"/>
          </p:cNvSpPr>
          <p:nvPr/>
        </p:nvSpPr>
        <p:spPr bwMode="auto">
          <a:xfrm>
            <a:off x="3852863" y="24669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nl-NL"/>
          </a:p>
        </p:txBody>
      </p:sp>
      <p:sp>
        <p:nvSpPr>
          <p:cNvPr id="171018" name="Rectangle 10"/>
          <p:cNvSpPr>
            <a:spLocks noChangeArrowheads="1"/>
          </p:cNvSpPr>
          <p:nvPr/>
        </p:nvSpPr>
        <p:spPr bwMode="auto">
          <a:xfrm>
            <a:off x="4479925" y="32766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endParaRPr lang="nl-NL" altLang="nl-NL"/>
          </a:p>
        </p:txBody>
      </p:sp>
    </p:spTree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595313"/>
            <a:ext cx="8493125" cy="591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Shape 573"/>
          <p:cNvSpPr>
            <a:spLocks noChangeArrowheads="1"/>
          </p:cNvSpPr>
          <p:nvPr/>
        </p:nvSpPr>
        <p:spPr bwMode="auto">
          <a:xfrm>
            <a:off x="541338" y="1138238"/>
            <a:ext cx="2159000" cy="1498600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173060" name="Shape 574"/>
          <p:cNvSpPr txBox="1">
            <a:spLocks noChangeArrowheads="1"/>
          </p:cNvSpPr>
          <p:nvPr/>
        </p:nvSpPr>
        <p:spPr bwMode="auto">
          <a:xfrm>
            <a:off x="798513" y="1649413"/>
            <a:ext cx="1901825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FFFF00"/>
              </a:buClr>
              <a:buSzPct val="25000"/>
              <a:buFont typeface="Arial" charset="0"/>
              <a:buNone/>
            </a:pPr>
            <a:r>
              <a:rPr lang="en-US" altLang="nl-NL" sz="2500" dirty="0">
                <a:solidFill>
                  <a:srgbClr val="FFFF00"/>
                </a:solidFill>
              </a:rPr>
              <a:t> VRAAG</a:t>
            </a:r>
            <a:r>
              <a:rPr lang="en-US" altLang="nl-NL" sz="2500" dirty="0"/>
              <a:t> </a:t>
            </a:r>
            <a:r>
              <a:rPr lang="en-US" altLang="nl-NL" sz="2500" dirty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173061" name="Shape 576"/>
          <p:cNvSpPr txBox="1">
            <a:spLocks noChangeArrowheads="1"/>
          </p:cNvSpPr>
          <p:nvPr/>
        </p:nvSpPr>
        <p:spPr bwMode="auto">
          <a:xfrm>
            <a:off x="2843808" y="1919039"/>
            <a:ext cx="5715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lnSpc>
                <a:spcPct val="90000"/>
              </a:lnSpc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400" b="1" i="1" dirty="0" err="1"/>
              <a:t>Soms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lijkt</a:t>
            </a:r>
            <a:r>
              <a:rPr lang="en-US" altLang="nl-NL" sz="2400" b="1" i="1" dirty="0"/>
              <a:t> het </a:t>
            </a:r>
            <a:r>
              <a:rPr lang="en-US" altLang="nl-NL" sz="2400" b="1" i="1" dirty="0" err="1"/>
              <a:t>riskant</a:t>
            </a:r>
            <a:r>
              <a:rPr lang="en-US" altLang="nl-NL" sz="2400" b="1" i="1" dirty="0"/>
              <a:t> om </a:t>
            </a:r>
            <a:r>
              <a:rPr lang="en-US" altLang="nl-NL" sz="2400" b="1" i="1" dirty="0" err="1"/>
              <a:t>iemand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Vrede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te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geven</a:t>
            </a:r>
            <a:r>
              <a:rPr lang="en-US" altLang="nl-NL" sz="2400" b="1" i="1" dirty="0"/>
              <a:t>.  Dan maar </a:t>
            </a:r>
            <a:r>
              <a:rPr lang="en-US" altLang="nl-NL" sz="2400" b="1" i="1" dirty="0" err="1"/>
              <a:t>liever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een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andere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prijs</a:t>
            </a:r>
            <a:r>
              <a:rPr lang="en-US" altLang="nl-NL" sz="2400" b="1" i="1" dirty="0"/>
              <a:t>. </a:t>
            </a:r>
            <a:br>
              <a:rPr lang="en-US" altLang="nl-NL" sz="2400" b="1" i="1" dirty="0"/>
            </a:br>
            <a:r>
              <a:rPr lang="en-US" altLang="nl-NL" sz="2400" b="1" i="1" dirty="0" err="1"/>
              <a:t>Wie</a:t>
            </a:r>
            <a:r>
              <a:rPr lang="en-US" altLang="nl-NL" sz="2400" b="1" i="1" dirty="0"/>
              <a:t> van </a:t>
            </a:r>
            <a:r>
              <a:rPr lang="en-US" altLang="nl-NL" sz="2400" b="1" i="1" dirty="0" err="1"/>
              <a:t>deze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politici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kreeg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Nobelprijs</a:t>
            </a:r>
            <a:r>
              <a:rPr lang="en-US" altLang="nl-NL" sz="2400" b="1" i="1" dirty="0"/>
              <a:t> </a:t>
            </a:r>
            <a:r>
              <a:rPr lang="en-US" altLang="nl-NL" sz="2400" b="1" i="1" dirty="0" err="1"/>
              <a:t>voor</a:t>
            </a:r>
            <a:r>
              <a:rPr lang="en-US" altLang="nl-NL" sz="2400" b="1" i="1" dirty="0"/>
              <a:t> de </a:t>
            </a:r>
            <a:r>
              <a:rPr lang="en-US" altLang="nl-NL" sz="2400" b="1" i="1" dirty="0" err="1"/>
              <a:t>Literatuur</a:t>
            </a:r>
            <a:r>
              <a:rPr lang="en-US" altLang="nl-NL" sz="2400" b="1" i="1" dirty="0"/>
              <a:t>?</a:t>
            </a:r>
          </a:p>
        </p:txBody>
      </p:sp>
      <p:sp>
        <p:nvSpPr>
          <p:cNvPr id="173062" name="Shape 577"/>
          <p:cNvSpPr>
            <a:spLocks noChangeArrowheads="1"/>
          </p:cNvSpPr>
          <p:nvPr/>
        </p:nvSpPr>
        <p:spPr bwMode="auto">
          <a:xfrm>
            <a:off x="808038" y="3667125"/>
            <a:ext cx="7391400" cy="38100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nl-NL"/>
          </a:p>
        </p:txBody>
      </p:sp>
      <p:pic>
        <p:nvPicPr>
          <p:cNvPr id="173073" name="Picture 10" descr="Logo PubQuiz_RGB.psd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70200" y="188913"/>
            <a:ext cx="3397250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5678" y="3965704"/>
            <a:ext cx="1996822" cy="142716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2988" y="3987801"/>
            <a:ext cx="1997124" cy="1409698"/>
          </a:xfrm>
          <a:prstGeom prst="rect">
            <a:avLst/>
          </a:prstGeom>
        </p:spPr>
      </p:pic>
      <p:sp>
        <p:nvSpPr>
          <p:cNvPr id="173068" name="Shape 583"/>
          <p:cNvSpPr txBox="1">
            <a:spLocks noChangeArrowheads="1"/>
          </p:cNvSpPr>
          <p:nvPr/>
        </p:nvSpPr>
        <p:spPr bwMode="auto">
          <a:xfrm>
            <a:off x="35829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2" name="Shape 585"/>
          <p:cNvSpPr txBox="1">
            <a:spLocks noChangeArrowheads="1"/>
          </p:cNvSpPr>
          <p:nvPr/>
        </p:nvSpPr>
        <p:spPr bwMode="auto">
          <a:xfrm>
            <a:off x="3492500" y="4997450"/>
            <a:ext cx="21717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b. </a:t>
            </a:r>
            <a:br>
              <a:rPr lang="en-US" altLang="nl-NL" sz="2000" b="1" dirty="0"/>
            </a:br>
            <a:br>
              <a:rPr lang="en-US" altLang="nl-NL" sz="1200" b="1" dirty="0"/>
            </a:br>
            <a:r>
              <a:rPr lang="en-US" altLang="nl-NL" sz="2000" dirty="0"/>
              <a:t>   Barack Obama</a:t>
            </a:r>
          </a:p>
        </p:txBody>
      </p:sp>
      <p:sp>
        <p:nvSpPr>
          <p:cNvPr id="173066" name="Shape 581"/>
          <p:cNvSpPr txBox="1">
            <a:spLocks noChangeArrowheads="1"/>
          </p:cNvSpPr>
          <p:nvPr/>
        </p:nvSpPr>
        <p:spPr bwMode="auto">
          <a:xfrm>
            <a:off x="1500188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23" name="Shape 582"/>
          <p:cNvSpPr txBox="1">
            <a:spLocks noChangeArrowheads="1"/>
          </p:cNvSpPr>
          <p:nvPr/>
        </p:nvSpPr>
        <p:spPr bwMode="auto">
          <a:xfrm>
            <a:off x="1371600" y="5027613"/>
            <a:ext cx="23812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  a.</a:t>
            </a:r>
            <a:br>
              <a:rPr lang="en-US" altLang="nl-NL" sz="2000" b="1" dirty="0"/>
            </a:br>
            <a:br>
              <a:rPr lang="en-US" altLang="nl-NL" sz="1200" dirty="0"/>
            </a:br>
            <a:r>
              <a:rPr lang="en-US" altLang="nl-NL" sz="2000" dirty="0"/>
              <a:t>Michael </a:t>
            </a:r>
            <a:r>
              <a:rPr lang="en-US" altLang="nl-NL" sz="2000" dirty="0" err="1"/>
              <a:t>Gorbatsjov</a:t>
            </a:r>
            <a:endParaRPr lang="en-US" altLang="nl-NL" sz="2000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2601"/>
          <a:stretch/>
        </p:blipFill>
        <p:spPr>
          <a:xfrm>
            <a:off x="5664200" y="3987994"/>
            <a:ext cx="1716112" cy="1409506"/>
          </a:xfrm>
          <a:prstGeom prst="rect">
            <a:avLst/>
          </a:prstGeom>
        </p:spPr>
      </p:pic>
      <p:sp>
        <p:nvSpPr>
          <p:cNvPr id="173069" name="Shape 584"/>
          <p:cNvSpPr txBox="1">
            <a:spLocks noChangeArrowheads="1"/>
          </p:cNvSpPr>
          <p:nvPr/>
        </p:nvSpPr>
        <p:spPr bwMode="auto">
          <a:xfrm>
            <a:off x="5664200" y="5038725"/>
            <a:ext cx="358775" cy="358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endParaRPr lang="nl-NL" altLang="nl-NL"/>
          </a:p>
        </p:txBody>
      </p:sp>
      <p:sp>
        <p:nvSpPr>
          <p:cNvPr id="18" name="Shape 586"/>
          <p:cNvSpPr txBox="1">
            <a:spLocks noChangeArrowheads="1"/>
          </p:cNvSpPr>
          <p:nvPr/>
        </p:nvSpPr>
        <p:spPr bwMode="auto">
          <a:xfrm>
            <a:off x="5664200" y="4987925"/>
            <a:ext cx="27955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altLang="nl-NL" sz="2000" b="1" dirty="0"/>
              <a:t>c. </a:t>
            </a:r>
            <a:r>
              <a:rPr lang="en-US" altLang="nl-NL" sz="1200" b="1" dirty="0"/>
              <a:t> </a:t>
            </a:r>
            <a:br>
              <a:rPr lang="en-US" altLang="nl-NL" sz="1200" b="1" dirty="0"/>
            </a:br>
            <a:br>
              <a:rPr lang="en-US" altLang="nl-NL" sz="1200" b="1" dirty="0"/>
            </a:br>
            <a:r>
              <a:rPr lang="en-US" altLang="nl-NL" sz="2000" dirty="0"/>
              <a:t>Winston Churchill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3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blank">
  <a:themeElements>
    <a:clrScheme name="AI Presentation - Whi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blank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3477</TotalTime>
  <Words>3045</Words>
  <Application>Microsoft Office PowerPoint</Application>
  <PresentationFormat>On-screen Show (4:3)</PresentationFormat>
  <Paragraphs>599</Paragraphs>
  <Slides>134</Slides>
  <Notes>129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134</vt:i4>
      </vt:variant>
    </vt:vector>
  </HeadingPairs>
  <TitlesOfParts>
    <vt:vector size="143" baseType="lpstr">
      <vt:lpstr>Aharoni</vt:lpstr>
      <vt:lpstr>AmnestyTradeGothic-BdCn20</vt:lpstr>
      <vt:lpstr>Arial</vt:lpstr>
      <vt:lpstr>Arial Narrow</vt:lpstr>
      <vt:lpstr>Calibri</vt:lpstr>
      <vt:lpstr>Cambria Math</vt:lpstr>
      <vt:lpstr>Verdana</vt:lpstr>
      <vt:lpstr>3_blank</vt:lpstr>
      <vt:lpstr>4_blank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Amnesty International Nederland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Amnesty´s Pub Quiz</dc:title>
  <dc:creator>Saskia Hansen</dc:creator>
  <cp:lastModifiedBy>Floris Dogterom</cp:lastModifiedBy>
  <cp:revision>361</cp:revision>
  <dcterms:modified xsi:type="dcterms:W3CDTF">2018-08-03T13:34:29Z</dcterms:modified>
</cp:coreProperties>
</file>