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59" r:id="rId2"/>
  </p:sldMasterIdLst>
  <p:notesMasterIdLst>
    <p:notesMasterId r:id="rId133"/>
  </p:notesMasterIdLst>
  <p:sldIdLst>
    <p:sldId id="256" r:id="rId3"/>
    <p:sldId id="326" r:id="rId4"/>
    <p:sldId id="318" r:id="rId5"/>
    <p:sldId id="319" r:id="rId6"/>
    <p:sldId id="320" r:id="rId7"/>
    <p:sldId id="321" r:id="rId8"/>
    <p:sldId id="322" r:id="rId9"/>
    <p:sldId id="324" r:id="rId10"/>
    <p:sldId id="323" r:id="rId11"/>
    <p:sldId id="325" r:id="rId12"/>
    <p:sldId id="368" r:id="rId13"/>
    <p:sldId id="369" r:id="rId14"/>
    <p:sldId id="370" r:id="rId15"/>
    <p:sldId id="371" r:id="rId16"/>
    <p:sldId id="372" r:id="rId17"/>
    <p:sldId id="373" r:id="rId18"/>
    <p:sldId id="35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4" r:id="rId27"/>
    <p:sldId id="401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344" r:id="rId40"/>
    <p:sldId id="345" r:id="rId41"/>
    <p:sldId id="346" r:id="rId42"/>
    <p:sldId id="352" r:id="rId43"/>
    <p:sldId id="348" r:id="rId44"/>
    <p:sldId id="349" r:id="rId45"/>
    <p:sldId id="350" r:id="rId46"/>
    <p:sldId id="351" r:id="rId47"/>
    <p:sldId id="347" r:id="rId48"/>
    <p:sldId id="353" r:id="rId49"/>
    <p:sldId id="354" r:id="rId50"/>
    <p:sldId id="400" r:id="rId51"/>
    <p:sldId id="268" r:id="rId52"/>
    <p:sldId id="269" r:id="rId53"/>
    <p:sldId id="270" r:id="rId54"/>
    <p:sldId id="271" r:id="rId55"/>
    <p:sldId id="272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402" r:id="rId71"/>
    <p:sldId id="287" r:id="rId72"/>
    <p:sldId id="288" r:id="rId73"/>
    <p:sldId id="291" r:id="rId74"/>
    <p:sldId id="290" r:id="rId75"/>
    <p:sldId id="292" r:id="rId76"/>
    <p:sldId id="293" r:id="rId77"/>
    <p:sldId id="300" r:id="rId78"/>
    <p:sldId id="303" r:id="rId79"/>
    <p:sldId id="305" r:id="rId80"/>
    <p:sldId id="306" r:id="rId81"/>
    <p:sldId id="307" r:id="rId82"/>
    <p:sldId id="308" r:id="rId83"/>
    <p:sldId id="311" r:id="rId84"/>
    <p:sldId id="309" r:id="rId85"/>
    <p:sldId id="312" r:id="rId86"/>
    <p:sldId id="313" r:id="rId87"/>
    <p:sldId id="314" r:id="rId88"/>
    <p:sldId id="315" r:id="rId89"/>
    <p:sldId id="316" r:id="rId90"/>
    <p:sldId id="403" r:id="rId91"/>
    <p:sldId id="317" r:id="rId92"/>
    <p:sldId id="327" r:id="rId93"/>
    <p:sldId id="328" r:id="rId94"/>
    <p:sldId id="329" r:id="rId95"/>
    <p:sldId id="330" r:id="rId96"/>
    <p:sldId id="331" r:id="rId97"/>
    <p:sldId id="332" r:id="rId98"/>
    <p:sldId id="333" r:id="rId99"/>
    <p:sldId id="334" r:id="rId100"/>
    <p:sldId id="335" r:id="rId101"/>
    <p:sldId id="340" r:id="rId102"/>
    <p:sldId id="338" r:id="rId103"/>
    <p:sldId id="395" r:id="rId104"/>
    <p:sldId id="339" r:id="rId105"/>
    <p:sldId id="341" r:id="rId106"/>
    <p:sldId id="342" r:id="rId107"/>
    <p:sldId id="337" r:id="rId108"/>
    <p:sldId id="343" r:id="rId109"/>
    <p:sldId id="355" r:id="rId110"/>
    <p:sldId id="360" r:id="rId111"/>
    <p:sldId id="361" r:id="rId112"/>
    <p:sldId id="362" r:id="rId113"/>
    <p:sldId id="363" r:id="rId114"/>
    <p:sldId id="364" r:id="rId115"/>
    <p:sldId id="365" r:id="rId116"/>
    <p:sldId id="366" r:id="rId117"/>
    <p:sldId id="357" r:id="rId118"/>
    <p:sldId id="359" r:id="rId119"/>
    <p:sldId id="358" r:id="rId120"/>
    <p:sldId id="404" r:id="rId121"/>
    <p:sldId id="367" r:id="rId122"/>
    <p:sldId id="374" r:id="rId123"/>
    <p:sldId id="376" r:id="rId124"/>
    <p:sldId id="377" r:id="rId125"/>
    <p:sldId id="378" r:id="rId126"/>
    <p:sldId id="375" r:id="rId127"/>
    <p:sldId id="380" r:id="rId128"/>
    <p:sldId id="381" r:id="rId129"/>
    <p:sldId id="397" r:id="rId130"/>
    <p:sldId id="398" r:id="rId131"/>
    <p:sldId id="399" r:id="rId132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4" autoAdjust="0"/>
    <p:restoredTop sz="94501" autoAdjust="0"/>
  </p:normalViewPr>
  <p:slideViewPr>
    <p:cSldViewPr>
      <p:cViewPr>
        <p:scale>
          <a:sx n="80" d="100"/>
          <a:sy n="80" d="100"/>
        </p:scale>
        <p:origin x="-876" y="5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slide" Target="slides/slide124.xml"/><Relationship Id="rId13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3.xml"/><Relationship Id="rId1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171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  <p:sp>
        <p:nvSpPr>
          <p:cNvPr id="7172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7174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175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0950863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9218" name="Shape 4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179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6179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456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9456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661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9661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6371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86372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763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19763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22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3245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3449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3654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3859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4064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48835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4269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4473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630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3040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835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46787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6112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6521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6726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6931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5088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73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7545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73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7545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5293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5497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5702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5907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63843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hape 5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1266" name="Shape 5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6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331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3315" name="Shape 6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8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5362" name="Shape 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 smtClean="0"/>
          </a:p>
        </p:txBody>
      </p:sp>
      <p:sp>
        <p:nvSpPr>
          <p:cNvPr id="15363" name="Shape 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10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7410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7411" name="Shape 10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7459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47460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11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9458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9459" name="Shape 11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1506" name="Shape 12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21507" name="Shape 13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4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3554" name="Shape 1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23555" name="Shape 14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5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5602" name="Shape 15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25603" name="Shape 15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7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7650" name="Shape 17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 smtClean="0"/>
          </a:p>
        </p:txBody>
      </p:sp>
      <p:sp>
        <p:nvSpPr>
          <p:cNvPr id="27651" name="Shape 17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9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9698" name="Shape 19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29699" name="Shape 19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20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1746" name="Shape 20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1747" name="Shape 20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199683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0173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377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0378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4950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606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1606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7875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07876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992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0992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197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1197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4019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14020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582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0582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811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1811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2016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>
              <a:cs typeface="Arial" charset="0"/>
            </a:endParaRPr>
          </a:p>
        </p:txBody>
      </p:sp>
      <p:sp>
        <p:nvSpPr>
          <p:cNvPr id="22016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3794" name="Shape 22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23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5842" name="Shape 23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5843" name="Shape 23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155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5155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24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7890" name="Shape 24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7891" name="Shape 24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2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9938" name="Shape 26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39939" name="Shape 26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27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1986" name="Shape 27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41987" name="Shape 27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29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4034" name="Shape 2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44035" name="Shape 29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30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6082" name="Shape 30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46083" name="Shape 31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32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8130" name="Shape 32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48131" name="Shape 32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34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0178" name="Shape 34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50179" name="Shape 34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3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52226" name="Shape 3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37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54274" name="Shape 37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38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6322" name="Shape 38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56323" name="Shape 38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360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5360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4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8370" name="Shape 40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58371" name="Shape 408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41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0418" name="Shape 42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60419" name="Shape 42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44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2466" name="Shape 4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62467" name="Shape 44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463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64514" name="Shape 464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64515" name="Shape 46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47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66562" name="Shape 48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491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68610" name="Shape 492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68611" name="Shape 49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513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70658" name="Shape 514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70659" name="Shape 51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52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72706" name="Shape 5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5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74754" name="Shape 54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0898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80899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565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5565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hape 56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78850" name="Shape 56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78851" name="Shape 56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6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82946" name="Shape 6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499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8499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7042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87043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hape 52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93186" name="Shape 5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523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9523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7282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97283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933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9933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6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01378" name="Shape 6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974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5974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103426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03427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10547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0547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372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372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3926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1315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41316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336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4336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45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589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6589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793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6794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998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6998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5769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203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7203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408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7408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6131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76132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7817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022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8022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227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8227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251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9251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84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884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84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884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046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 smtClean="0"/>
          </a:p>
        </p:txBody>
      </p:sp>
      <p:sp>
        <p:nvSpPr>
          <p:cNvPr id="19046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"/>
          <p:cNvSpPr>
            <a:spLocks noChangeArrowheads="1"/>
          </p:cNvSpPr>
          <p:nvPr/>
        </p:nvSpPr>
        <p:spPr bwMode="auto">
          <a:xfrm>
            <a:off x="0" y="0"/>
            <a:ext cx="9144000" cy="685958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cxnSp>
        <p:nvCxnSpPr>
          <p:cNvPr id="5" name="Shape 10"/>
          <p:cNvCxnSpPr>
            <a:cxnSpLocks noChangeShapeType="1"/>
          </p:cNvCxnSpPr>
          <p:nvPr/>
        </p:nvCxnSpPr>
        <p:spPr bwMode="auto">
          <a:xfrm>
            <a:off x="457200" y="62484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1"/>
          <p:cNvCxnSpPr>
            <a:cxnSpLocks noChangeShapeType="1"/>
          </p:cNvCxnSpPr>
          <p:nvPr/>
        </p:nvCxnSpPr>
        <p:spPr bwMode="auto">
          <a:xfrm>
            <a:off x="457200" y="19050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hape 12"/>
          <p:cNvSpPr>
            <a:spLocks noChangeArrowheads="1"/>
          </p:cNvSpPr>
          <p:nvPr/>
        </p:nvSpPr>
        <p:spPr bwMode="auto">
          <a:xfrm>
            <a:off x="0" y="0"/>
            <a:ext cx="9120188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" name="Shape 13"/>
          <p:cNvSpPr>
            <a:spLocks noChangeArrowheads="1"/>
          </p:cNvSpPr>
          <p:nvPr/>
        </p:nvSpPr>
        <p:spPr bwMode="auto">
          <a:xfrm>
            <a:off x="328613" y="595313"/>
            <a:ext cx="8493125" cy="59102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" name="Shape 14"/>
          <p:cNvSpPr>
            <a:spLocks noChangeArrowheads="1"/>
          </p:cNvSpPr>
          <p:nvPr/>
        </p:nvSpPr>
        <p:spPr bwMode="auto">
          <a:xfrm>
            <a:off x="465138" y="1071563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" name="Shape 15"/>
          <p:cNvSpPr txBox="1">
            <a:spLocks noChangeArrowheads="1"/>
          </p:cNvSpPr>
          <p:nvPr/>
        </p:nvSpPr>
        <p:spPr bwMode="auto">
          <a:xfrm>
            <a:off x="723900" y="1582738"/>
            <a:ext cx="16970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>
                <a:solidFill>
                  <a:srgbClr val="FFFF00"/>
                </a:solidFill>
              </a:rPr>
              <a:t>VRAAG</a:t>
            </a:r>
            <a:r>
              <a:rPr lang="en-US" altLang="nl-NL" sz="2500"/>
              <a:t> </a:t>
            </a:r>
            <a:r>
              <a:rPr lang="en-US" altLang="nl-NL" sz="250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11" name="Shape 16"/>
          <p:cNvCxnSpPr>
            <a:cxnSpLocks noChangeShapeType="1"/>
          </p:cNvCxnSpPr>
          <p:nvPr/>
        </p:nvCxnSpPr>
        <p:spPr bwMode="auto">
          <a:xfrm>
            <a:off x="457200" y="62484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hape 17"/>
          <p:cNvSpPr>
            <a:spLocks noChangeArrowheads="1"/>
          </p:cNvSpPr>
          <p:nvPr/>
        </p:nvSpPr>
        <p:spPr bwMode="auto">
          <a:xfrm>
            <a:off x="2870200" y="244475"/>
            <a:ext cx="3397250" cy="1857375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18"/>
          <p:cNvSpPr txBox="1">
            <a:spLocks noChangeArrowheads="1"/>
          </p:cNvSpPr>
          <p:nvPr/>
        </p:nvSpPr>
        <p:spPr bwMode="auto">
          <a:xfrm>
            <a:off x="2905125" y="2249488"/>
            <a:ext cx="548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/>
              <a:t>Vraag met beeld als antwoord?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90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25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Shape 3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542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6" name="Shape 19"/>
          <p:cNvSpPr txBox="1"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 smtClean="0">
              <a:sym typeface="Arial" charset="0"/>
            </a:endParaRPr>
          </a:p>
        </p:txBody>
      </p:sp>
      <p:sp>
        <p:nvSpPr>
          <p:cNvPr id="118797" name="Shape 20"/>
          <p:cNvSpPr txBox="1"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 smtClean="0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27"/>
          <p:cNvSpPr txBox="1"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 smtClean="0">
              <a:sym typeface="Arial" charset="0"/>
            </a:endParaRPr>
          </a:p>
        </p:txBody>
      </p:sp>
      <p:sp>
        <p:nvSpPr>
          <p:cNvPr id="120835" name="Shape 28"/>
          <p:cNvSpPr txBox="1"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 smtClean="0">
              <a:sym typeface="Arial" charset="0"/>
            </a:endParaRPr>
          </a:p>
        </p:txBody>
      </p:sp>
      <p:sp>
        <p:nvSpPr>
          <p:cNvPr id="120836" name="Shape 35"/>
          <p:cNvSpPr txBox="1">
            <a:spLocks noGrp="1"/>
          </p:cNvSpPr>
          <p:nvPr>
            <p:ph type="sldNum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  <a:sym typeface="Arial Narrow" pitchFamily="34" charset="0"/>
              </a:defRPr>
            </a:lvl1pPr>
          </a:lstStyle>
          <a:p>
            <a:endParaRPr lang="nl-NL" altLang="nl-N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9.emf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9.emf"/><Relationship Id="rId7" Type="http://schemas.openxmlformats.org/officeDocument/2006/relationships/image" Target="../media/image93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5.jpe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.emf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2.jpeg"/><Relationship Id="rId4" Type="http://schemas.openxmlformats.org/officeDocument/2006/relationships/image" Target="../media/image5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5.png"/><Relationship Id="rId4" Type="http://schemas.openxmlformats.org/officeDocument/2006/relationships/image" Target="../media/image114.jpeg"/><Relationship Id="rId9" Type="http://schemas.openxmlformats.org/officeDocument/2006/relationships/image" Target="../media/image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8.png"/><Relationship Id="rId4" Type="http://schemas.openxmlformats.org/officeDocument/2006/relationships/image" Target="../media/image1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2.emf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9.emf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9.emf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10.png"/><Relationship Id="rId10" Type="http://schemas.openxmlformats.org/officeDocument/2006/relationships/image" Target="../media/image43.jpeg"/><Relationship Id="rId4" Type="http://schemas.openxmlformats.org/officeDocument/2006/relationships/image" Target="../media/image5.png"/><Relationship Id="rId9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9.emf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9.emf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emf"/><Relationship Id="rId5" Type="http://schemas.openxmlformats.org/officeDocument/2006/relationships/image" Target="../media/image8.png"/><Relationship Id="rId4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9.em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9.emf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9.em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0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9.emf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9.emf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9.emf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9.em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9.emf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9.emf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9.emf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9.emf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9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37"/>
          <p:cNvSpPr>
            <a:spLocks noChangeArrowheads="1"/>
          </p:cNvSpPr>
          <p:nvPr/>
        </p:nvSpPr>
        <p:spPr bwMode="auto">
          <a:xfrm>
            <a:off x="4763" y="-22225"/>
            <a:ext cx="9120187" cy="6858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077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60773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Paul Hewson, door Amnesty onder-scheiden voor zijn inzet voor mensen-rechten, is beter bekend onder de naam:</a:t>
            </a:r>
          </a:p>
        </p:txBody>
      </p:sp>
      <p:sp>
        <p:nvSpPr>
          <p:cNvPr id="160774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0775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Bono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Bob Geldof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Paul Simon</a:t>
            </a:r>
            <a:endParaRPr lang="en-US" altLang="nl-NL" sz="2000"/>
          </a:p>
        </p:txBody>
      </p:sp>
      <p:pic>
        <p:nvPicPr>
          <p:cNvPr id="16077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149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9149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149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91497" name="Shape 613"/>
          <p:cNvSpPr txBox="1">
            <a:spLocks noChangeArrowheads="1"/>
          </p:cNvSpPr>
          <p:nvPr/>
        </p:nvSpPr>
        <p:spPr bwMode="auto">
          <a:xfrm>
            <a:off x="2905125" y="1981200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Khaled Hosseini schreef een roman over de ontwikkelingen in Afghanistan vanaf de val van de monarchie, via de Sovjet-invasie tot het Taliban-regime. Twee jongetjes met dezelfde hobby staan centraal. Hoe heet dit boek?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endParaRPr lang="nl-NL" altLang="nl-NL" sz="2400" b="1" i="1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138" y="4200496"/>
            <a:ext cx="1981200" cy="14238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50" y="4209333"/>
            <a:ext cx="1981200" cy="14149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1" y="4209333"/>
            <a:ext cx="1981199" cy="1407929"/>
          </a:xfrm>
          <a:prstGeom prst="rect">
            <a:avLst/>
          </a:prstGeom>
        </p:spPr>
      </p:pic>
      <p:sp>
        <p:nvSpPr>
          <p:cNvPr id="191503" name="Shape 583"/>
          <p:cNvSpPr txBox="1">
            <a:spLocks noChangeArrowheads="1"/>
          </p:cNvSpPr>
          <p:nvPr/>
        </p:nvSpPr>
        <p:spPr bwMode="auto">
          <a:xfrm>
            <a:off x="3386138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295650" y="52260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ezelrijder</a:t>
            </a:r>
            <a:endParaRPr lang="en-US" altLang="nl-NL" sz="2000" dirty="0"/>
          </a:p>
        </p:txBody>
      </p:sp>
      <p:sp>
        <p:nvSpPr>
          <p:cNvPr id="191504" name="Shape 584"/>
          <p:cNvSpPr txBox="1">
            <a:spLocks noChangeArrowheads="1"/>
          </p:cNvSpPr>
          <p:nvPr/>
        </p:nvSpPr>
        <p:spPr bwMode="auto">
          <a:xfrm>
            <a:off x="5467350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" name="Shape 586"/>
          <p:cNvSpPr txBox="1">
            <a:spLocks noChangeArrowheads="1"/>
          </p:cNvSpPr>
          <p:nvPr/>
        </p:nvSpPr>
        <p:spPr bwMode="auto">
          <a:xfrm>
            <a:off x="5467350" y="52165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vliegeraar</a:t>
            </a:r>
            <a:endParaRPr lang="en-US" altLang="nl-NL" sz="2000" dirty="0"/>
          </a:p>
        </p:txBody>
      </p:sp>
      <p:sp>
        <p:nvSpPr>
          <p:cNvPr id="191501" name="Shape 581"/>
          <p:cNvSpPr txBox="1">
            <a:spLocks noChangeArrowheads="1"/>
          </p:cNvSpPr>
          <p:nvPr/>
        </p:nvSpPr>
        <p:spPr bwMode="auto">
          <a:xfrm>
            <a:off x="1303338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" name="Shape 582"/>
          <p:cNvSpPr txBox="1">
            <a:spLocks noChangeArrowheads="1"/>
          </p:cNvSpPr>
          <p:nvPr/>
        </p:nvSpPr>
        <p:spPr bwMode="auto">
          <a:xfrm>
            <a:off x="1308100" y="5256213"/>
            <a:ext cx="2381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1800" dirty="0"/>
              <a:t/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knikkeraar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739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 err="1" smtClean="0"/>
              <a:t>Fjodor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Dostojevski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 err="1" smtClean="0"/>
              <a:t>Sergei</a:t>
            </a:r>
            <a:r>
              <a:rPr lang="nl-NL" altLang="nl-NL" sz="2000" dirty="0" smtClean="0"/>
              <a:t> </a:t>
            </a:r>
            <a:r>
              <a:rPr lang="nl-NL" altLang="nl-NL" sz="2000" dirty="0" err="1" smtClean="0"/>
              <a:t>Prokovjev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 smtClean="0"/>
              <a:t>Leo Tolstoi</a:t>
            </a:r>
            <a:endParaRPr lang="nl-NL" altLang="nl-NL" sz="2000" dirty="0"/>
          </a:p>
        </p:txBody>
      </p:sp>
      <p:pic>
        <p:nvPicPr>
          <p:cNvPr id="18739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740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 smtClean="0"/>
              <a:t>Welke Russische schrijver ontsnapte </a:t>
            </a:r>
            <a:br>
              <a:rPr lang="nl-NL" altLang="nl-NL" sz="2400" b="1" i="1" dirty="0" smtClean="0"/>
            </a:br>
            <a:r>
              <a:rPr lang="nl-NL" altLang="nl-NL" sz="2400" b="1" i="1" dirty="0" smtClean="0"/>
              <a:t>in 1849 op het laatste moment aan een terechtstelling en schreef een roman over het strafkamp waarin hij toen belandde?</a:t>
            </a:r>
            <a:endParaRPr lang="nl-NL" altLang="nl-NL" sz="2400" b="1" i="1" dirty="0"/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8739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Korea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Het Habsburgse Rijk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Vietnam</a:t>
            </a:r>
          </a:p>
        </p:txBody>
      </p:sp>
      <p:pic>
        <p:nvPicPr>
          <p:cNvPr id="18739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740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Karl </a:t>
            </a:r>
            <a:r>
              <a:rPr lang="nl-NL" altLang="nl-NL" sz="2400" b="1" i="1" dirty="0" err="1"/>
              <a:t>Marlantes</a:t>
            </a:r>
            <a:r>
              <a:rPr lang="nl-NL" altLang="nl-NL" sz="2400" b="1" i="1" dirty="0"/>
              <a:t> schreef het boek </a:t>
            </a:r>
            <a:r>
              <a:rPr lang="nl-NL" altLang="nl-NL" sz="2400" b="1" i="1" dirty="0" smtClean="0"/>
              <a:t>‘</a:t>
            </a:r>
            <a:r>
              <a:rPr lang="nl-NL" altLang="nl-NL" sz="2400" b="1" i="1" dirty="0" err="1" smtClean="0"/>
              <a:t>Matterhorn</a:t>
            </a:r>
            <a:r>
              <a:rPr lang="nl-NL" altLang="nl-NL" sz="2400" b="1" i="1" dirty="0" smtClean="0"/>
              <a:t>’ </a:t>
            </a:r>
            <a:r>
              <a:rPr lang="nl-NL" altLang="nl-NL" sz="2400" b="1" i="1" dirty="0"/>
              <a:t>over een oorlog die bijna 20 jaar duurde. In welk land speelt die roman zich af?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121352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944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8944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944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Zwartboek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De Aanslag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Oorlogswinter</a:t>
            </a:r>
          </a:p>
        </p:txBody>
      </p:sp>
      <p:pic>
        <p:nvPicPr>
          <p:cNvPr id="18944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944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9450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In welke roman speelt Harry Mulish een ingewikkeld spel met goed en fout in de Tweede Wereldoorlog?</a:t>
            </a:r>
          </a:p>
        </p:txBody>
      </p:sp>
      <p:sp>
        <p:nvSpPr>
          <p:cNvPr id="18945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354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93541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Nederlandse schrijfster, geboren in 1920, schreef een boek over haar leven als onderduikster in de Tweede Wereldoorlog?</a:t>
            </a:r>
          </a:p>
        </p:txBody>
      </p:sp>
      <p:sp>
        <p:nvSpPr>
          <p:cNvPr id="19354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355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33" b="22805"/>
          <a:stretch/>
        </p:blipFill>
        <p:spPr>
          <a:xfrm>
            <a:off x="1506019" y="3987800"/>
            <a:ext cx="1988785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45" b="32642"/>
          <a:stretch/>
        </p:blipFill>
        <p:spPr>
          <a:xfrm>
            <a:off x="3582987" y="4001601"/>
            <a:ext cx="1976437" cy="1401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889" y="3995693"/>
            <a:ext cx="1981200" cy="1402314"/>
          </a:xfrm>
          <a:prstGeom prst="rect">
            <a:avLst/>
          </a:prstGeom>
        </p:spPr>
      </p:pic>
      <p:sp>
        <p:nvSpPr>
          <p:cNvPr id="19354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Anne Frank</a:t>
            </a:r>
          </a:p>
        </p:txBody>
      </p:sp>
      <p:sp>
        <p:nvSpPr>
          <p:cNvPr id="19354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Marga</a:t>
            </a:r>
            <a:r>
              <a:rPr lang="en-US" altLang="nl-NL" sz="2000" dirty="0"/>
              <a:t> Minco</a:t>
            </a:r>
          </a:p>
        </p:txBody>
      </p:sp>
      <p:sp>
        <p:nvSpPr>
          <p:cNvPr id="19354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 err="1"/>
              <a:t>Neeltje</a:t>
            </a:r>
            <a:r>
              <a:rPr lang="en-US" altLang="nl-NL" sz="2000" dirty="0"/>
              <a:t> Maria Min</a:t>
            </a:r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558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95589" name="Shape 576"/>
          <p:cNvSpPr txBox="1">
            <a:spLocks noChangeArrowheads="1"/>
          </p:cNvSpPr>
          <p:nvPr/>
        </p:nvSpPr>
        <p:spPr bwMode="auto">
          <a:xfrm>
            <a:off x="2876549" y="2136672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Engelse schrijver van een immens populaire reeks jeugdboeken werkte ooit bij Amnesty International?</a:t>
            </a:r>
          </a:p>
        </p:txBody>
      </p:sp>
      <p:sp>
        <p:nvSpPr>
          <p:cNvPr id="19559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560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5962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0"/>
            <a:ext cx="1993427" cy="1409700"/>
          </a:xfrm>
          <a:prstGeom prst="rect">
            <a:avLst/>
          </a:prstGeom>
        </p:spPr>
      </p:pic>
      <p:sp>
        <p:nvSpPr>
          <p:cNvPr id="19559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Enid </a:t>
            </a:r>
            <a:r>
              <a:rPr lang="en-US" altLang="nl-NL" sz="2000" dirty="0" err="1"/>
              <a:t>Blyton</a:t>
            </a:r>
            <a:endParaRPr lang="en-US" altLang="nl-NL" sz="2000" dirty="0"/>
          </a:p>
        </p:txBody>
      </p:sp>
      <p:sp>
        <p:nvSpPr>
          <p:cNvPr id="19559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Eric Carle</a:t>
            </a:r>
          </a:p>
        </p:txBody>
      </p:sp>
      <p:sp>
        <p:nvSpPr>
          <p:cNvPr id="19559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J.K. Rowling</a:t>
            </a:r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5348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9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85349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5350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Salman Rushdi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Dan Brown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Stephen King</a:t>
            </a:r>
          </a:p>
        </p:txBody>
      </p:sp>
      <p:pic>
        <p:nvPicPr>
          <p:cNvPr id="18535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5353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535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Over welke schrijver sprak Ayatollah Khomeini op 14 februari 1989 een fatwa uit?</a:t>
            </a:r>
          </a:p>
        </p:txBody>
      </p:sp>
      <p:sp>
        <p:nvSpPr>
          <p:cNvPr id="18535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8" name="Shape 611"/>
          <p:cNvSpPr txBox="1">
            <a:spLocks noChangeArrowheads="1"/>
          </p:cNvSpPr>
          <p:nvPr/>
        </p:nvSpPr>
        <p:spPr bwMode="auto">
          <a:xfrm>
            <a:off x="755576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10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029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30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Leonid</a:t>
            </a:r>
            <a:r>
              <a:rPr lang="nl-NL" altLang="nl-NL" sz="2000" dirty="0"/>
              <a:t> </a:t>
            </a:r>
            <a:r>
              <a:rPr lang="nl-NL" altLang="nl-NL" sz="2000" dirty="0" err="1"/>
              <a:t>Breznjev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Aleksandr</a:t>
            </a:r>
            <a:r>
              <a:rPr lang="en-US" altLang="nl-NL" sz="2000" dirty="0"/>
              <a:t> </a:t>
            </a:r>
            <a:r>
              <a:rPr lang="nl-NL" altLang="nl-NL" sz="2000" dirty="0" err="1" smtClean="0"/>
              <a:t>Solzjenitsyn</a:t>
            </a:r>
            <a:r>
              <a:rPr lang="nl-NL" altLang="nl-NL" sz="2000" dirty="0" smtClean="0"/>
              <a:t> 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 err="1"/>
              <a:t>Joeri</a:t>
            </a:r>
            <a:r>
              <a:rPr lang="nl-NL" altLang="nl-NL" sz="2000" dirty="0"/>
              <a:t> </a:t>
            </a:r>
            <a:r>
              <a:rPr lang="nl-NL" altLang="nl-NL" sz="2000" dirty="0" err="1"/>
              <a:t>Andropov</a:t>
            </a:r>
            <a:endParaRPr lang="nl-NL" altLang="nl-NL" sz="2000" dirty="0"/>
          </a:p>
        </p:txBody>
      </p:sp>
      <p:pic>
        <p:nvPicPr>
          <p:cNvPr id="103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03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Wie schreef </a:t>
            </a:r>
            <a:r>
              <a:rPr lang="nl-NL" altLang="nl-NL" sz="2400" b="1" i="1" dirty="0" smtClean="0"/>
              <a:t>‘De Goelag Archipel’, </a:t>
            </a:r>
            <a:r>
              <a:rPr lang="nl-NL" altLang="nl-NL" sz="2400" b="1" i="1" dirty="0"/>
              <a:t>een boek over dwangarbeidskampen voor dissidenten in de </a:t>
            </a:r>
            <a:r>
              <a:rPr lang="nl-NL" altLang="nl-NL" sz="2400" b="1" i="1" dirty="0" smtClean="0"/>
              <a:t>Sovjet-Unie?</a:t>
            </a:r>
            <a:endParaRPr lang="nl-NL" altLang="nl-NL" sz="2400" b="1" i="1" dirty="0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11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2" name="Shape 523"/>
          <p:cNvSpPr txBox="1">
            <a:spLocks noChangeArrowheads="1"/>
          </p:cNvSpPr>
          <p:nvPr/>
        </p:nvSpPr>
        <p:spPr bwMode="auto">
          <a:xfrm>
            <a:off x="2222500" y="278092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Welk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 err="1"/>
              <a:t>mensenrecht</a:t>
            </a:r>
            <a:r>
              <a:rPr lang="en-US" altLang="nl-NL" sz="3200" b="1" i="1" dirty="0"/>
              <a:t> </a:t>
            </a:r>
            <a:endParaRPr lang="en-US" altLang="nl-NL" sz="3200" b="1" i="1" dirty="0" smtClean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hoort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 err="1"/>
              <a:t>hierbij</a:t>
            </a:r>
            <a:r>
              <a:rPr lang="en-US" altLang="nl-NL" sz="3200" b="1" i="1" dirty="0" smtClean="0"/>
              <a:t>?</a:t>
            </a:r>
            <a:endParaRPr lang="en-US" altLang="nl-NL" sz="3200" b="1" i="1" dirty="0"/>
          </a:p>
        </p:txBody>
      </p:sp>
      <p:pic>
        <p:nvPicPr>
          <p:cNvPr id="2211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404" y="1172749"/>
            <a:ext cx="6888980" cy="4712113"/>
          </a:xfrm>
          <a:prstGeom prst="rect">
            <a:avLst/>
          </a:prstGeom>
        </p:spPr>
      </p:pic>
      <p:sp>
        <p:nvSpPr>
          <p:cNvPr id="23142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2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2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3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143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Shape 603"/>
          <p:cNvSpPr txBox="1">
            <a:spLocks noChangeArrowheads="1"/>
          </p:cNvSpPr>
          <p:nvPr/>
        </p:nvSpPr>
        <p:spPr bwMode="auto">
          <a:xfrm>
            <a:off x="2205731" y="4396705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7811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2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3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4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5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6" name="Shape 523"/>
          <p:cNvSpPr txBox="1">
            <a:spLocks noChangeArrowheads="1"/>
          </p:cNvSpPr>
          <p:nvPr/>
        </p:nvSpPr>
        <p:spPr bwMode="auto">
          <a:xfrm>
            <a:off x="2430463" y="2590800"/>
            <a:ext cx="51895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Herken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/>
              <a:t>de </a:t>
            </a:r>
            <a:r>
              <a:rPr lang="en-US" altLang="nl-NL" sz="3200" b="1" i="1" dirty="0" err="1" smtClean="0"/>
              <a:t>wereldverslechteraar</a:t>
            </a:r>
            <a:endParaRPr lang="en-US" altLang="nl-NL" sz="3200" b="1" i="1" dirty="0"/>
          </a:p>
        </p:txBody>
      </p:sp>
      <p:pic>
        <p:nvPicPr>
          <p:cNvPr id="24781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347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896" y="1175197"/>
            <a:ext cx="4896544" cy="4709665"/>
          </a:xfrm>
          <a:prstGeom prst="rect">
            <a:avLst/>
          </a:prstGeom>
        </p:spPr>
      </p:pic>
      <p:pic>
        <p:nvPicPr>
          <p:cNvPr id="23348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2" name="Shape 603"/>
          <p:cNvSpPr txBox="1">
            <a:spLocks noChangeArrowheads="1"/>
          </p:cNvSpPr>
          <p:nvPr/>
        </p:nvSpPr>
        <p:spPr bwMode="auto">
          <a:xfrm>
            <a:off x="2109936" y="324457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1173164"/>
            <a:ext cx="5204347" cy="4711698"/>
          </a:xfrm>
          <a:prstGeom prst="rect">
            <a:avLst/>
          </a:prstGeom>
        </p:spPr>
      </p:pic>
      <p:sp>
        <p:nvSpPr>
          <p:cNvPr id="23552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553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123728" y="468473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757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7579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4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tx1"/>
                </a:solidFill>
              </a:rPr>
              <a:t>Welk mensenrecht hoort hierbij?</a:t>
            </a:r>
            <a:endParaRPr lang="en-US" altLang="nl-NL" sz="2400" b="1" i="1" dirty="0">
              <a:solidFill>
                <a:schemeClr val="tx1"/>
              </a:solidFill>
            </a:endParaRPr>
          </a:p>
        </p:txBody>
      </p:sp>
      <p:pic>
        <p:nvPicPr>
          <p:cNvPr id="2050" name="Afbeelding 7" descr="500px-Oostende_panoramic_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3" y="3032124"/>
            <a:ext cx="8123237" cy="16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8" descr="File:Bundesarchiv Bild 183-1989-1106-405, Plauen, Demonstration vor dem Ratha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4" y="1173162"/>
            <a:ext cx="8123236" cy="47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962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699792" y="288453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73907"/>
            <a:ext cx="8123237" cy="4710956"/>
          </a:xfrm>
          <a:prstGeom prst="rect">
            <a:avLst/>
          </a:prstGeom>
        </p:spPr>
      </p:pic>
      <p:sp>
        <p:nvSpPr>
          <p:cNvPr id="24166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6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6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7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167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0" descr="File:Schoolgirls in Bamoz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4" y="1173163"/>
            <a:ext cx="8123236" cy="47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372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43808" y="2452489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1" descr="File:Incense-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763" y="1173164"/>
            <a:ext cx="8139906" cy="471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529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974032" y="2092449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2" descr="File:Slaves ruvu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763" y="1167606"/>
            <a:ext cx="8186869" cy="47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938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9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699792" y="3100561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File:Bewakingscamera's station Aarsc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683" y="1173164"/>
            <a:ext cx="8137317" cy="471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733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0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10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smtClean="0">
                <a:solidFill>
                  <a:srgbClr val="FFFF00"/>
                </a:solidFill>
              </a:rPr>
              <a:t>LAATSTE</a:t>
            </a:r>
            <a:br>
              <a:rPr lang="en-US" altLang="nl-NL" sz="2500" dirty="0" smtClean="0">
                <a:solidFill>
                  <a:srgbClr val="FFFF00"/>
                </a:solidFill>
              </a:rPr>
            </a:br>
            <a:r>
              <a:rPr lang="en-US" altLang="nl-NL" sz="2500" dirty="0" err="1" smtClean="0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 smtClean="0"/>
              <a:t>Laatste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rondje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voor</a:t>
            </a:r>
            <a:r>
              <a:rPr lang="en-US" altLang="nl-NL" sz="2500" b="1" dirty="0" smtClean="0"/>
              <a:t> Amnesty?</a:t>
            </a:r>
            <a:endParaRPr lang="en-US" altLang="nl-NL" sz="2500" b="1" dirty="0"/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SMS ‘VRIJHEID’ </a:t>
            </a:r>
            <a:r>
              <a:rPr lang="en-US" altLang="nl-NL" sz="2000" dirty="0" err="1" smtClean="0"/>
              <a:t>naar</a:t>
            </a:r>
            <a:r>
              <a:rPr lang="en-US" altLang="nl-NL" sz="2000" dirty="0" smtClean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en </a:t>
            </a:r>
            <a:r>
              <a:rPr lang="en-US" altLang="nl-NL" sz="2000" dirty="0" err="1" smtClean="0"/>
              <a:t>doneer</a:t>
            </a:r>
            <a:r>
              <a:rPr lang="en-US" altLang="nl-NL" sz="2000" dirty="0" smtClean="0"/>
              <a:t> 3 euro (</a:t>
            </a:r>
            <a:r>
              <a:rPr lang="en-US" altLang="nl-NL" sz="2000" dirty="0" err="1" smtClean="0"/>
              <a:t>anderhalf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biertje</a:t>
            </a:r>
            <a:r>
              <a:rPr lang="en-US" altLang="nl-NL" sz="2000" dirty="0" smtClean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 smtClean="0"/>
              <a:t>Dankjewel</a:t>
            </a:r>
            <a:r>
              <a:rPr lang="en-US" altLang="nl-NL" sz="2000" dirty="0" smtClean="0"/>
              <a:t>!</a:t>
            </a:r>
            <a:endParaRPr lang="en-US" altLang="nl-NL" sz="2000" dirty="0"/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 smtClean="0"/>
              <a:t>Deze </a:t>
            </a:r>
            <a:r>
              <a:rPr lang="nl-NL" sz="1500" dirty="0"/>
              <a:t>donatie is eenmalig.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Je </a:t>
            </a:r>
            <a:r>
              <a:rPr lang="nl-NL" sz="1500" dirty="0"/>
              <a:t>ontvangt direct een bedankberichtje.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En </a:t>
            </a:r>
            <a:r>
              <a:rPr lang="nl-NL" sz="1500" dirty="0"/>
              <a:t>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2557639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550" y="1173162"/>
            <a:ext cx="8139906" cy="4704109"/>
          </a:xfrm>
          <a:prstGeom prst="rect">
            <a:avLst/>
          </a:prstGeom>
        </p:spPr>
      </p:pic>
      <p:sp>
        <p:nvSpPr>
          <p:cNvPr id="24985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986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7" name="Shape 603"/>
          <p:cNvSpPr txBox="1">
            <a:spLocks noChangeArrowheads="1"/>
          </p:cNvSpPr>
          <p:nvPr/>
        </p:nvSpPr>
        <p:spPr bwMode="auto">
          <a:xfrm>
            <a:off x="3851920" y="1916832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763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4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5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6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7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8" name="Shape 523"/>
          <p:cNvSpPr txBox="1">
            <a:spLocks noChangeArrowheads="1"/>
          </p:cNvSpPr>
          <p:nvPr/>
        </p:nvSpPr>
        <p:spPr bwMode="auto">
          <a:xfrm>
            <a:off x="2354263" y="2590800"/>
            <a:ext cx="51895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Herken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/>
              <a:t>de </a:t>
            </a:r>
            <a:r>
              <a:rPr lang="en-US" altLang="nl-NL" sz="3200" b="1" i="1" dirty="0" err="1" smtClean="0"/>
              <a:t>wereldverbeteraar</a:t>
            </a:r>
            <a:endParaRPr lang="en-US" altLang="nl-NL" sz="3200" b="1" i="1" dirty="0"/>
          </a:p>
        </p:txBody>
      </p:sp>
      <p:pic>
        <p:nvPicPr>
          <p:cNvPr id="245770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28"/>
          <a:stretch/>
        </p:blipFill>
        <p:spPr>
          <a:xfrm>
            <a:off x="1417638" y="1167606"/>
            <a:ext cx="6384924" cy="4717256"/>
          </a:xfrm>
          <a:prstGeom prst="rect">
            <a:avLst/>
          </a:prstGeom>
        </p:spPr>
      </p:pic>
      <p:sp>
        <p:nvSpPr>
          <p:cNvPr id="26009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010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8" name="Shape 603"/>
          <p:cNvSpPr txBox="1">
            <a:spLocks noChangeArrowheads="1"/>
          </p:cNvSpPr>
          <p:nvPr/>
        </p:nvSpPr>
        <p:spPr bwMode="auto">
          <a:xfrm>
            <a:off x="3150840" y="1772816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/>
              <a:t>Wie is dit?</a:t>
            </a:r>
            <a:endParaRPr lang="en-US" altLang="nl-NL" sz="2400" b="1" i="1" dirty="0"/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66" name="Afbeelding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0838" y="1173162"/>
            <a:ext cx="612016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420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4" name="Shape 603"/>
          <p:cNvSpPr txBox="1">
            <a:spLocks noChangeArrowheads="1"/>
          </p:cNvSpPr>
          <p:nvPr/>
        </p:nvSpPr>
        <p:spPr bwMode="auto">
          <a:xfrm>
            <a:off x="3635896" y="1788617"/>
            <a:ext cx="358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162" y="1173161"/>
            <a:ext cx="4946110" cy="4711701"/>
          </a:xfrm>
          <a:prstGeom prst="rect">
            <a:avLst/>
          </a:prstGeom>
        </p:spPr>
      </p:pic>
      <p:sp>
        <p:nvSpPr>
          <p:cNvPr id="26624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625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2" name="Shape 603"/>
          <p:cNvSpPr txBox="1">
            <a:spLocks noChangeArrowheads="1"/>
          </p:cNvSpPr>
          <p:nvPr/>
        </p:nvSpPr>
        <p:spPr bwMode="auto">
          <a:xfrm>
            <a:off x="2843808" y="3964657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6" y="1176372"/>
            <a:ext cx="8127170" cy="4700900"/>
          </a:xfrm>
          <a:prstGeom prst="rect">
            <a:avLst/>
          </a:prstGeom>
        </p:spPr>
      </p:pic>
      <p:sp>
        <p:nvSpPr>
          <p:cNvPr id="26829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829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4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2915816" y="2060848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Afbeelding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356" y="1165064"/>
            <a:ext cx="4100420" cy="47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4" name="Shape 603"/>
          <p:cNvSpPr txBox="1">
            <a:spLocks noChangeArrowheads="1"/>
          </p:cNvSpPr>
          <p:nvPr/>
        </p:nvSpPr>
        <p:spPr bwMode="auto">
          <a:xfrm>
            <a:off x="3870920" y="2057400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72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2" name="Shape 523"/>
          <p:cNvSpPr txBox="1">
            <a:spLocks noChangeArrowheads="1"/>
          </p:cNvSpPr>
          <p:nvPr/>
        </p:nvSpPr>
        <p:spPr bwMode="auto">
          <a:xfrm>
            <a:off x="2262782" y="2492896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Zet</a:t>
            </a:r>
            <a:r>
              <a:rPr lang="en-US" altLang="nl-NL" sz="3200" b="1" i="1" dirty="0" smtClean="0"/>
              <a:t> de </a:t>
            </a:r>
            <a:r>
              <a:rPr lang="en-US" altLang="nl-NL" sz="3200" b="1" i="1" dirty="0" err="1" smtClean="0"/>
              <a:t>foto’s</a:t>
            </a:r>
            <a:r>
              <a:rPr lang="en-US" altLang="nl-NL" sz="3200" b="1" i="1" dirty="0" smtClean="0"/>
              <a:t> in </a:t>
            </a:r>
            <a:r>
              <a:rPr lang="en-US" altLang="nl-NL" sz="3200" b="1" i="1" dirty="0" err="1" smtClean="0"/>
              <a:t>chronologische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 err="1" smtClean="0"/>
              <a:t>volgorde</a:t>
            </a:r>
            <a:endParaRPr lang="en-US" altLang="nl-NL" sz="3200" b="1" i="1" dirty="0"/>
          </a:p>
        </p:txBody>
      </p:sp>
      <p:pic>
        <p:nvPicPr>
          <p:cNvPr id="272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512763" y="1844824"/>
            <a:ext cx="8139905" cy="4040949"/>
            <a:chOff x="512763" y="2140776"/>
            <a:chExt cx="8139905" cy="4040949"/>
          </a:xfrm>
        </p:grpSpPr>
        <p:pic>
          <p:nvPicPr>
            <p:cNvPr id="5126" name="Afbeelding 25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53"/>
            <a:stretch/>
          </p:blipFill>
          <p:spPr bwMode="auto">
            <a:xfrm>
              <a:off x="512763" y="2140776"/>
              <a:ext cx="2578537" cy="210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Afbeelding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64" y="4227380"/>
              <a:ext cx="2594064" cy="1951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Afbeelding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300" y="2140776"/>
              <a:ext cx="2821805" cy="2135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Afbeelding 2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91301" y="4224263"/>
              <a:ext cx="2821806" cy="195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Afbeelding 2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3106" y="2140776"/>
              <a:ext cx="2736304" cy="208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1" name="Afbeelding 3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3103" y="4221088"/>
              <a:ext cx="2739565" cy="196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3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8" name="Shape 598"/>
          <p:cNvSpPr>
            <a:spLocks noChangeArrowheads="1"/>
          </p:cNvSpPr>
          <p:nvPr/>
        </p:nvSpPr>
        <p:spPr bwMode="auto">
          <a:xfrm>
            <a:off x="187821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74443" name="Picture 10" descr="Logo PubQuiz_RGB.ps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73"/>
          <p:cNvSpPr>
            <a:spLocks noChangeArrowheads="1"/>
          </p:cNvSpPr>
          <p:nvPr/>
        </p:nvSpPr>
        <p:spPr bwMode="auto">
          <a:xfrm>
            <a:off x="828824" y="1052736"/>
            <a:ext cx="2159000" cy="1498600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Shape 74"/>
          <p:cNvSpPr txBox="1">
            <a:spLocks noChangeArrowheads="1"/>
          </p:cNvSpPr>
          <p:nvPr/>
        </p:nvSpPr>
        <p:spPr bwMode="auto">
          <a:xfrm>
            <a:off x="1085999" y="1563911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" name="Shape 603"/>
          <p:cNvSpPr txBox="1">
            <a:spLocks noChangeArrowheads="1"/>
          </p:cNvSpPr>
          <p:nvPr/>
        </p:nvSpPr>
        <p:spPr bwMode="auto">
          <a:xfrm>
            <a:off x="2627784" y="2057400"/>
            <a:ext cx="61531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 de foto’s in chronologische volgorde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6181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mnestyTradeGothic-BdCn20"/>
              </a:rPr>
              <a:t> </a:t>
            </a:r>
            <a:r>
              <a:rPr kumimoji="0" lang="nl-NL" altLang="nl-NL" sz="7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581"/>
          <p:cNvSpPr txBox="1">
            <a:spLocks noChangeArrowheads="1"/>
          </p:cNvSpPr>
          <p:nvPr/>
        </p:nvSpPr>
        <p:spPr bwMode="auto">
          <a:xfrm>
            <a:off x="612825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8" name="Shape 581"/>
          <p:cNvSpPr txBox="1">
            <a:spLocks noChangeArrowheads="1"/>
          </p:cNvSpPr>
          <p:nvPr/>
        </p:nvSpPr>
        <p:spPr bwMode="auto">
          <a:xfrm>
            <a:off x="5437361" y="5445224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9" name="Shape 581"/>
          <p:cNvSpPr txBox="1">
            <a:spLocks noChangeArrowheads="1"/>
          </p:cNvSpPr>
          <p:nvPr/>
        </p:nvSpPr>
        <p:spPr bwMode="auto">
          <a:xfrm>
            <a:off x="3131840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1" name="Shape 581"/>
          <p:cNvSpPr txBox="1">
            <a:spLocks noChangeArrowheads="1"/>
          </p:cNvSpPr>
          <p:nvPr/>
        </p:nvSpPr>
        <p:spPr bwMode="auto">
          <a:xfrm>
            <a:off x="6012160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" name="Shape 582"/>
          <p:cNvSpPr txBox="1">
            <a:spLocks noChangeArrowheads="1"/>
          </p:cNvSpPr>
          <p:nvPr/>
        </p:nvSpPr>
        <p:spPr bwMode="auto">
          <a:xfrm>
            <a:off x="621754" y="3506019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endParaRPr lang="en-US" altLang="nl-NL" sz="2000" dirty="0"/>
          </a:p>
        </p:txBody>
      </p:sp>
      <p:sp>
        <p:nvSpPr>
          <p:cNvPr id="33" name="Shape 582"/>
          <p:cNvSpPr txBox="1">
            <a:spLocks noChangeArrowheads="1"/>
          </p:cNvSpPr>
          <p:nvPr/>
        </p:nvSpPr>
        <p:spPr bwMode="auto">
          <a:xfrm>
            <a:off x="477738" y="5594251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</a:t>
            </a:r>
            <a:r>
              <a:rPr lang="en-US" altLang="nl-NL" sz="2000" b="1" dirty="0" smtClean="0"/>
              <a:t>. </a:t>
            </a:r>
            <a:endParaRPr lang="en-US" altLang="nl-NL" sz="2000" dirty="0"/>
          </a:p>
        </p:txBody>
      </p:sp>
      <p:sp>
        <p:nvSpPr>
          <p:cNvPr id="34" name="Shape 582"/>
          <p:cNvSpPr txBox="1">
            <a:spLocks noChangeArrowheads="1"/>
          </p:cNvSpPr>
          <p:nvPr/>
        </p:nvSpPr>
        <p:spPr bwMode="auto">
          <a:xfrm>
            <a:off x="3131840" y="3501008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</a:t>
            </a:r>
            <a:r>
              <a:rPr lang="en-US" altLang="nl-NL" sz="2000" b="1" dirty="0" smtClean="0"/>
              <a:t>. </a:t>
            </a:r>
            <a:endParaRPr lang="en-US" altLang="nl-NL" sz="2000" dirty="0"/>
          </a:p>
        </p:txBody>
      </p:sp>
      <p:sp>
        <p:nvSpPr>
          <p:cNvPr id="35" name="Shape 582"/>
          <p:cNvSpPr txBox="1">
            <a:spLocks noChangeArrowheads="1"/>
          </p:cNvSpPr>
          <p:nvPr/>
        </p:nvSpPr>
        <p:spPr bwMode="auto">
          <a:xfrm>
            <a:off x="5436096" y="5445224"/>
            <a:ext cx="477011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d</a:t>
            </a:r>
            <a:r>
              <a:rPr lang="en-US" altLang="nl-NL" sz="2000" b="1" dirty="0" smtClean="0"/>
              <a:t>. </a:t>
            </a:r>
            <a:endParaRPr lang="en-US" altLang="nl-NL" sz="2000" dirty="0"/>
          </a:p>
        </p:txBody>
      </p:sp>
      <p:sp>
        <p:nvSpPr>
          <p:cNvPr id="36" name="Shape 582"/>
          <p:cNvSpPr txBox="1">
            <a:spLocks noChangeArrowheads="1"/>
          </p:cNvSpPr>
          <p:nvPr/>
        </p:nvSpPr>
        <p:spPr bwMode="auto">
          <a:xfrm>
            <a:off x="6012160" y="3506019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e</a:t>
            </a:r>
            <a:r>
              <a:rPr lang="en-US" altLang="nl-NL" sz="2000" b="1" dirty="0" smtClean="0"/>
              <a:t>. </a:t>
            </a:r>
            <a:endParaRPr lang="en-US" altLang="nl-NL" sz="2000" dirty="0"/>
          </a:p>
        </p:txBody>
      </p:sp>
      <p:sp>
        <p:nvSpPr>
          <p:cNvPr id="37" name="Shape 582"/>
          <p:cNvSpPr txBox="1">
            <a:spLocks noChangeArrowheads="1"/>
          </p:cNvSpPr>
          <p:nvPr/>
        </p:nvSpPr>
        <p:spPr bwMode="auto">
          <a:xfrm>
            <a:off x="6670426" y="5594251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f</a:t>
            </a:r>
            <a:r>
              <a:rPr lang="en-US" altLang="nl-NL" sz="2000" b="1" dirty="0" smtClean="0"/>
              <a:t>.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72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2" name="Shape 523"/>
          <p:cNvSpPr txBox="1">
            <a:spLocks noChangeArrowheads="1"/>
          </p:cNvSpPr>
          <p:nvPr/>
        </p:nvSpPr>
        <p:spPr bwMode="auto">
          <a:xfrm>
            <a:off x="2262782" y="2492896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3200" b="1" i="1" dirty="0" smtClean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Bonusvraag</a:t>
            </a:r>
            <a:r>
              <a:rPr lang="en-US" altLang="nl-NL" sz="3200" b="1" i="1" dirty="0" smtClean="0"/>
              <a:t>!</a:t>
            </a:r>
            <a:endParaRPr lang="en-US" altLang="nl-NL" sz="3200" b="1" i="1" dirty="0"/>
          </a:p>
        </p:txBody>
      </p:sp>
      <p:pic>
        <p:nvPicPr>
          <p:cNvPr id="272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338899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924944"/>
            <a:ext cx="1523048" cy="1978995"/>
          </a:xfrm>
          <a:prstGeom prst="rect">
            <a:avLst/>
          </a:prstGeom>
          <a:noFill/>
        </p:spPr>
      </p:pic>
      <p:pic>
        <p:nvPicPr>
          <p:cNvPr id="3075" name="Picture 3" descr="amne_wv_nr10-1_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160" y="2926534"/>
            <a:ext cx="1501288" cy="197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7444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73"/>
          <p:cNvSpPr>
            <a:spLocks noChangeArrowheads="1"/>
          </p:cNvSpPr>
          <p:nvPr/>
        </p:nvSpPr>
        <p:spPr bwMode="auto">
          <a:xfrm>
            <a:off x="467544" y="1066304"/>
            <a:ext cx="252028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Shape 74"/>
          <p:cNvSpPr txBox="1">
            <a:spLocks noChangeArrowheads="1"/>
          </p:cNvSpPr>
          <p:nvPr/>
        </p:nvSpPr>
        <p:spPr bwMode="auto">
          <a:xfrm>
            <a:off x="611560" y="1649413"/>
            <a:ext cx="238426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</a:t>
            </a:r>
            <a:r>
              <a:rPr lang="en-US" altLang="nl-NL" sz="2500" dirty="0" err="1" smtClean="0">
                <a:solidFill>
                  <a:schemeClr val="bg1"/>
                </a:solidFill>
              </a:rPr>
              <a:t>bonus</a:t>
            </a:r>
            <a:r>
              <a:rPr lang="en-US" altLang="nl-NL" sz="2500" dirty="0" err="1" smtClean="0">
                <a:solidFill>
                  <a:srgbClr val="FFFF00"/>
                </a:solidFill>
              </a:rPr>
              <a:t>VRAAG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" name="Shape 603"/>
          <p:cNvSpPr txBox="1">
            <a:spLocks noChangeArrowheads="1"/>
          </p:cNvSpPr>
          <p:nvPr/>
        </p:nvSpPr>
        <p:spPr bwMode="auto">
          <a:xfrm>
            <a:off x="2981747" y="1844825"/>
            <a:ext cx="591073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sz="2400" b="1" i="1" dirty="0" smtClean="0">
                <a:solidFill>
                  <a:schemeClr val="tx1"/>
                </a:solidFill>
              </a:rPr>
              <a:t>Wie </a:t>
            </a:r>
            <a:r>
              <a:rPr lang="nl-NL" sz="2400" b="1" i="1" dirty="0">
                <a:solidFill>
                  <a:schemeClr val="tx1"/>
                </a:solidFill>
              </a:rPr>
              <a:t>zei: 'Zien wat goed is en dat niet doen, is gebrek aan moed'?</a:t>
            </a:r>
            <a:endParaRPr lang="en-US" altLang="nl-NL" sz="2400" b="1" i="1" dirty="0">
              <a:solidFill>
                <a:schemeClr val="tx1"/>
              </a:solidFill>
            </a:endParaRPr>
          </a:p>
        </p:txBody>
      </p:sp>
      <p:sp>
        <p:nvSpPr>
          <p:cNvPr id="14" name="Shape 306"/>
          <p:cNvSpPr txBox="1">
            <a:spLocks noChangeArrowheads="1"/>
          </p:cNvSpPr>
          <p:nvPr/>
        </p:nvSpPr>
        <p:spPr bwMode="auto">
          <a:xfrm>
            <a:off x="2987824" y="2852936"/>
            <a:ext cx="291861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a.</a:t>
            </a:r>
            <a:r>
              <a:rPr lang="en-US" altLang="nl-NL" sz="2000" dirty="0">
                <a:solidFill>
                  <a:schemeClr val="tx1"/>
                </a:solidFill>
              </a:rPr>
              <a:t> </a:t>
            </a:r>
            <a:r>
              <a:rPr lang="en-US" altLang="nl-NL" sz="2000" dirty="0" smtClean="0">
                <a:solidFill>
                  <a:schemeClr val="tx1"/>
                </a:solidFill>
              </a:rPr>
              <a:t>Confucius</a:t>
            </a:r>
            <a:endParaRPr lang="en-US" altLang="nl-NL" sz="20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b.</a:t>
            </a:r>
            <a:r>
              <a:rPr lang="en-US" altLang="nl-NL" sz="2000" dirty="0">
                <a:solidFill>
                  <a:schemeClr val="tx1"/>
                </a:solidFill>
              </a:rPr>
              <a:t> </a:t>
            </a:r>
            <a:r>
              <a:rPr lang="en-US" altLang="nl-NL" sz="2000" dirty="0" smtClean="0">
                <a:solidFill>
                  <a:schemeClr val="tx1"/>
                </a:solidFill>
              </a:rPr>
              <a:t>Martin Luther King</a:t>
            </a:r>
            <a:endParaRPr lang="en-US" altLang="nl-NL" sz="2000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c.</a:t>
            </a:r>
            <a:r>
              <a:rPr lang="en-US" altLang="nl-NL" sz="2000" dirty="0">
                <a:solidFill>
                  <a:schemeClr val="tx1"/>
                </a:solidFill>
              </a:rPr>
              <a:t> </a:t>
            </a:r>
            <a:r>
              <a:rPr lang="en-US" altLang="nl-NL" sz="2000" dirty="0" smtClean="0">
                <a:solidFill>
                  <a:schemeClr val="tx1"/>
                </a:solidFill>
              </a:rPr>
              <a:t>Spinoza</a:t>
            </a:r>
            <a:endParaRPr lang="en-US" altLang="nl-NL" sz="2000" dirty="0">
              <a:solidFill>
                <a:schemeClr val="tx1"/>
              </a:solidFill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827584" y="5068341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/>
              <a:t>Doe mee en maak kans op een jaarabonnement op </a:t>
            </a:r>
            <a:r>
              <a:rPr lang="nl-NL" sz="1800" i="1" dirty="0"/>
              <a:t>Wordt Vervolgd</a:t>
            </a:r>
            <a:r>
              <a:rPr lang="nl-NL" sz="1800" dirty="0"/>
              <a:t>, Amnesty’s </a:t>
            </a:r>
            <a:r>
              <a:rPr lang="nl-NL" sz="1800" dirty="0" smtClean="0"/>
              <a:t>opinieblad </a:t>
            </a:r>
            <a:r>
              <a:rPr lang="nl-NL" sz="1800" dirty="0"/>
              <a:t>over </a:t>
            </a:r>
            <a:r>
              <a:rPr lang="nl-NL" sz="1800" dirty="0" smtClean="0"/>
              <a:t>mensenrechten.</a:t>
            </a:r>
            <a:endParaRPr lang="nl-NL" sz="1800" i="1" dirty="0" smtClean="0"/>
          </a:p>
          <a:p>
            <a:r>
              <a:rPr lang="en-US" sz="1200" dirty="0" smtClean="0"/>
              <a:t>		</a:t>
            </a:r>
            <a:endParaRPr lang="nl-NL" sz="1200" dirty="0" smtClean="0"/>
          </a:p>
          <a:p>
            <a:r>
              <a:rPr lang="nl-NL" sz="1800" dirty="0" smtClean="0"/>
              <a:t>Vul je antwoord in op: www.amnesty.nl/bonus</a:t>
            </a:r>
            <a:endParaRPr lang="nl-NL" sz="1800" dirty="0"/>
          </a:p>
        </p:txBody>
      </p:sp>
      <p:sp>
        <p:nvSpPr>
          <p:cNvPr id="17" name="Shape 577"/>
          <p:cNvSpPr>
            <a:spLocks noChangeArrowheads="1"/>
          </p:cNvSpPr>
          <p:nvPr/>
        </p:nvSpPr>
        <p:spPr bwMode="auto">
          <a:xfrm>
            <a:off x="808037" y="2780927"/>
            <a:ext cx="7844631" cy="45719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67818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190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0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0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1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051" name="Afbeelding 1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8"/>
          <a:stretch/>
        </p:blipFill>
        <p:spPr bwMode="auto">
          <a:xfrm>
            <a:off x="2195736" y="1173162"/>
            <a:ext cx="4791793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191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55576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COLOFON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 smtClean="0">
                <a:solidFill>
                  <a:schemeClr val="tx1"/>
                </a:solidFill>
              </a:rPr>
              <a:t>  Een initiatief van 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 smtClean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smtClean="0">
                <a:solidFill>
                  <a:schemeClr val="tx1"/>
                </a:solidFill>
              </a:rPr>
              <a:t>							© 2017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299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4" y="1196751"/>
            <a:ext cx="8139905" cy="4680519"/>
          </a:xfrm>
          <a:prstGeom prst="rect">
            <a:avLst/>
          </a:prstGeom>
        </p:spPr>
      </p:pic>
      <p:sp>
        <p:nvSpPr>
          <p:cNvPr id="25395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5396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600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600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600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173163"/>
            <a:ext cx="5821255" cy="4711699"/>
          </a:xfrm>
          <a:prstGeom prst="rect">
            <a:avLst/>
          </a:prstGeom>
        </p:spPr>
      </p:pic>
      <p:sp>
        <p:nvSpPr>
          <p:cNvPr id="25600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5601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2987824" y="1844824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805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5122" name="Afbeelding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1827" y="1167606"/>
            <a:ext cx="4330413" cy="47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40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Soundbites</a:t>
            </a:r>
            <a:endParaRPr lang="en-US" altLang="nl-NL" sz="3200" b="1" i="1" dirty="0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40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2" name="01 Numme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35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2" name="02 Numme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2819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0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1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2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3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4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Kunst</a:t>
            </a:r>
            <a:endParaRPr lang="en-US" altLang="nl-NL" sz="3200" b="1" i="1" dirty="0"/>
          </a:p>
        </p:txBody>
      </p:sp>
      <p:pic>
        <p:nvPicPr>
          <p:cNvPr id="162826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2" name="03 Numme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pic>
        <p:nvPicPr>
          <p:cNvPr id="2" name="04 Nummer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2" name="05 Numme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2" name="06 Numme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2" name="07 Numme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2" name="08 Nummer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 smtClean="0"/>
              <a:t>Wie</a:t>
            </a:r>
            <a:r>
              <a:rPr lang="en-US" altLang="nl-NL" sz="2400" b="1" i="1" dirty="0" smtClean="0"/>
              <a:t> is </a:t>
            </a:r>
            <a:r>
              <a:rPr lang="en-US" altLang="nl-NL" sz="2400" b="1" i="1" dirty="0" err="1" smtClean="0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smtClean="0">
                <a:solidFill>
                  <a:srgbClr val="FFFF00"/>
                </a:solidFill>
              </a:rPr>
              <a:t>LAATSTE</a:t>
            </a:r>
            <a:br>
              <a:rPr lang="en-US" altLang="nl-NL" sz="2500" dirty="0" smtClean="0">
                <a:solidFill>
                  <a:srgbClr val="FFFF00"/>
                </a:solidFill>
              </a:rPr>
            </a:br>
            <a:r>
              <a:rPr lang="en-US" altLang="nl-NL" sz="2500" dirty="0" err="1" smtClean="0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 smtClean="0"/>
              <a:t>Laatste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rondje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voor</a:t>
            </a:r>
            <a:r>
              <a:rPr lang="en-US" altLang="nl-NL" sz="2500" b="1" dirty="0" smtClean="0"/>
              <a:t> Amnesty?</a:t>
            </a:r>
            <a:endParaRPr lang="en-US" altLang="nl-NL" sz="2500" b="1" dirty="0"/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SMS ‘VRIJHEID’ </a:t>
            </a:r>
            <a:r>
              <a:rPr lang="en-US" altLang="nl-NL" sz="2000" dirty="0" err="1" smtClean="0"/>
              <a:t>naar</a:t>
            </a:r>
            <a:r>
              <a:rPr lang="en-US" altLang="nl-NL" sz="2000" dirty="0" smtClean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en </a:t>
            </a:r>
            <a:r>
              <a:rPr lang="en-US" altLang="nl-NL" sz="2000" dirty="0" err="1" smtClean="0"/>
              <a:t>doneer</a:t>
            </a:r>
            <a:r>
              <a:rPr lang="en-US" altLang="nl-NL" sz="2000" dirty="0" smtClean="0"/>
              <a:t> 3 euro (</a:t>
            </a:r>
            <a:r>
              <a:rPr lang="en-US" altLang="nl-NL" sz="2000" dirty="0" err="1" smtClean="0"/>
              <a:t>anderhalf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biertje</a:t>
            </a:r>
            <a:r>
              <a:rPr lang="en-US" altLang="nl-NL" sz="2000" dirty="0" smtClean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 smtClean="0"/>
              <a:t>Dankjewel</a:t>
            </a:r>
            <a:r>
              <a:rPr lang="en-US" altLang="nl-NL" sz="2000" dirty="0" smtClean="0"/>
              <a:t>!</a:t>
            </a:r>
            <a:endParaRPr lang="en-US" altLang="nl-NL" sz="2000" dirty="0"/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 smtClean="0"/>
              <a:t>Deze </a:t>
            </a:r>
            <a:r>
              <a:rPr lang="nl-NL" sz="1500" dirty="0"/>
              <a:t>donatie is eenmalig.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Je </a:t>
            </a:r>
            <a:r>
              <a:rPr lang="nl-NL" sz="1500" dirty="0"/>
              <a:t>ontvangt direct een bedankberichtje.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En </a:t>
            </a:r>
            <a:r>
              <a:rPr lang="nl-NL" sz="1500" dirty="0"/>
              <a:t>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1412661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42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3" name="Shape 43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4" name="Shape 44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5" name="Shape 45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6" name="Shape 46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7" name="Shape 47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8" name="Shape 48"/>
          <p:cNvSpPr txBox="1">
            <a:spLocks noChangeArrowheads="1"/>
          </p:cNvSpPr>
          <p:nvPr/>
        </p:nvSpPr>
        <p:spPr bwMode="auto">
          <a:xfrm>
            <a:off x="2222500" y="2801938"/>
            <a:ext cx="51895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Beginselen</a:t>
            </a:r>
            <a:endParaRPr lang="en-US" altLang="nl-NL" sz="3200" b="1" i="1" dirty="0"/>
          </a:p>
        </p:txBody>
      </p:sp>
      <p:pic>
        <p:nvPicPr>
          <p:cNvPr id="1025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55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1" name="Shape 56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2" name="Shape 57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3" name="Shape 58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4" name="Shape 59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5" name="Shape 60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7" name="Shape 62"/>
          <p:cNvSpPr txBox="1">
            <a:spLocks noChangeArrowheads="1"/>
          </p:cNvSpPr>
          <p:nvPr/>
        </p:nvSpPr>
        <p:spPr bwMode="auto">
          <a:xfrm>
            <a:off x="2663825" y="242093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In welk jaar is de Universele Verklaring van de Rechten van de Mens (UVRM) aangenomen door de Verenigde Naties?</a:t>
            </a:r>
          </a:p>
        </p:txBody>
      </p:sp>
      <p:pic>
        <p:nvPicPr>
          <p:cNvPr id="1230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1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343" name="Shape 76"/>
          <p:cNvSpPr txBox="1">
            <a:spLocks noChangeArrowheads="1"/>
          </p:cNvSpPr>
          <p:nvPr/>
        </p:nvSpPr>
        <p:spPr bwMode="auto">
          <a:xfrm>
            <a:off x="2905125" y="2249488"/>
            <a:ext cx="54832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In welke stad is de Universele Verklaring van de Rechten van </a:t>
            </a:r>
            <a:br>
              <a:rPr lang="en-US" altLang="nl-NL" sz="2400" b="1" i="1"/>
            </a:br>
            <a:r>
              <a:rPr lang="en-US" altLang="nl-NL" sz="2400" b="1" i="1"/>
              <a:t>de Mens aangenomen?</a:t>
            </a:r>
          </a:p>
        </p:txBody>
      </p:sp>
      <p:sp>
        <p:nvSpPr>
          <p:cNvPr id="14344" name="Shape 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65531"/>
            <a:ext cx="1962051" cy="1431969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8544" y="3965531"/>
            <a:ext cx="1956594" cy="1431969"/>
          </a:xfrm>
          <a:prstGeom prst="rect">
            <a:avLst/>
          </a:prstGeom>
        </p:spPr>
      </p:pic>
      <p:pic>
        <p:nvPicPr>
          <p:cNvPr id="14356" name="Picture 10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Shape 79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80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Den Haag</a:t>
            </a:r>
          </a:p>
        </p:txBody>
      </p:sp>
      <p:sp>
        <p:nvSpPr>
          <p:cNvPr id="14350" name="Shape 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" name="Shape 85"/>
          <p:cNvSpPr txBox="1">
            <a:spLocks noChangeArrowheads="1"/>
          </p:cNvSpPr>
          <p:nvPr/>
        </p:nvSpPr>
        <p:spPr bwMode="auto">
          <a:xfrm>
            <a:off x="3582988" y="4997450"/>
            <a:ext cx="1962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Parijs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157" y="3965531"/>
            <a:ext cx="1982788" cy="1431969"/>
          </a:xfrm>
          <a:prstGeom prst="rect">
            <a:avLst/>
          </a:prstGeom>
        </p:spPr>
      </p:pic>
      <p:sp>
        <p:nvSpPr>
          <p:cNvPr id="14351" name="Shape 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" name="Shape 86"/>
          <p:cNvSpPr txBox="1">
            <a:spLocks noChangeArrowheads="1"/>
          </p:cNvSpPr>
          <p:nvPr/>
        </p:nvSpPr>
        <p:spPr bwMode="auto">
          <a:xfrm>
            <a:off x="5664200" y="4997450"/>
            <a:ext cx="1982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New York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6436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6437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smtClean="0"/>
              <a:t>‘</a:t>
            </a:r>
            <a:r>
              <a:rPr lang="en-US" altLang="nl-NL" sz="2400" b="1" i="1" dirty="0" err="1" smtClean="0"/>
              <a:t>Ook</a:t>
            </a:r>
            <a:r>
              <a:rPr lang="en-US" altLang="nl-NL" sz="2400" b="1" i="1" dirty="0" smtClean="0"/>
              <a:t> al </a:t>
            </a:r>
            <a:r>
              <a:rPr lang="en-US" altLang="nl-NL" sz="2400" b="1" i="1" dirty="0" err="1"/>
              <a:t>verafschuw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u </a:t>
            </a:r>
            <a:r>
              <a:rPr lang="en-US" altLang="nl-NL" sz="2400" b="1" i="1" dirty="0" err="1"/>
              <a:t>denkt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ben </a:t>
            </a:r>
            <a:r>
              <a:rPr lang="en-US" altLang="nl-NL" sz="2400" b="1" i="1" dirty="0" err="1"/>
              <a:t>bereid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sterven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uw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recht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zeggen</a:t>
            </a:r>
            <a:r>
              <a:rPr lang="en-US" altLang="nl-NL" sz="2400" b="1" i="1" dirty="0" smtClean="0"/>
              <a:t>.’ </a:t>
            </a:r>
            <a:r>
              <a:rPr lang="en-US" altLang="nl-NL" sz="2400" b="1" i="1" dirty="0" err="1"/>
              <a:t>Aan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uitspraak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toegeschreven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46438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31"/>
          <a:stretch/>
        </p:blipFill>
        <p:spPr>
          <a:xfrm>
            <a:off x="6028556" y="3987800"/>
            <a:ext cx="1207740" cy="1409700"/>
          </a:xfrm>
          <a:prstGeom prst="rect">
            <a:avLst/>
          </a:prstGeom>
        </p:spPr>
      </p:pic>
      <p:pic>
        <p:nvPicPr>
          <p:cNvPr id="146449" name="Picture 10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963" y="3987800"/>
            <a:ext cx="1251854" cy="14138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3987800"/>
            <a:ext cx="1981200" cy="1409700"/>
          </a:xfrm>
          <a:prstGeom prst="rect">
            <a:avLst/>
          </a:prstGeom>
        </p:spPr>
      </p:pic>
      <p:sp>
        <p:nvSpPr>
          <p:cNvPr id="146444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32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Arnon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Grunberg</a:t>
            </a:r>
            <a:endParaRPr lang="en-US" altLang="nl-NL" sz="2000" dirty="0"/>
          </a:p>
        </p:txBody>
      </p:sp>
      <p:sp>
        <p:nvSpPr>
          <p:cNvPr id="146445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Max </a:t>
            </a:r>
            <a:r>
              <a:rPr lang="en-US" altLang="nl-NL" sz="2000" dirty="0" err="1"/>
              <a:t>Moszkowicz</a:t>
            </a:r>
            <a:endParaRPr lang="en-US" altLang="nl-NL" sz="2000" dirty="0"/>
          </a:p>
        </p:txBody>
      </p:sp>
      <p:sp>
        <p:nvSpPr>
          <p:cNvPr id="146442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Voltaire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Shape 95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9" name="Shape 96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391" name="Shape 9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92" name="Shape 99"/>
          <p:cNvSpPr txBox="1">
            <a:spLocks noChangeArrowheads="1"/>
          </p:cNvSpPr>
          <p:nvPr/>
        </p:nvSpPr>
        <p:spPr bwMode="auto">
          <a:xfrm>
            <a:off x="1681163" y="3911600"/>
            <a:ext cx="5057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Z</a:t>
            </a:r>
            <a:r>
              <a:rPr lang="en-US" altLang="nl-NL" sz="2000" dirty="0" err="1" smtClean="0"/>
              <a:t>o’n</a:t>
            </a:r>
            <a:r>
              <a:rPr lang="en-US" altLang="nl-NL" sz="2000" dirty="0" smtClean="0"/>
              <a:t> </a:t>
            </a:r>
            <a:r>
              <a:rPr lang="en-US" altLang="nl-NL" sz="2000" dirty="0"/>
              <a:t>60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Z</a:t>
            </a:r>
            <a:r>
              <a:rPr lang="en-US" altLang="nl-NL" sz="2000" dirty="0" err="1" smtClean="0"/>
              <a:t>o’n</a:t>
            </a:r>
            <a:r>
              <a:rPr lang="en-US" altLang="nl-NL" sz="2000" dirty="0" smtClean="0"/>
              <a:t> </a:t>
            </a:r>
            <a:r>
              <a:rPr lang="en-US" altLang="nl-NL" sz="2000" dirty="0"/>
              <a:t>180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Z</a:t>
            </a:r>
            <a:r>
              <a:rPr lang="en-US" altLang="nl-NL" sz="2000" dirty="0" err="1" smtClean="0"/>
              <a:t>o’n</a:t>
            </a:r>
            <a:r>
              <a:rPr lang="en-US" altLang="nl-NL" sz="2000" dirty="0" smtClean="0"/>
              <a:t> </a:t>
            </a:r>
            <a:r>
              <a:rPr lang="en-US" altLang="nl-NL" sz="2000" dirty="0"/>
              <a:t>400</a:t>
            </a:r>
          </a:p>
        </p:txBody>
      </p:sp>
      <p:sp>
        <p:nvSpPr>
          <p:cNvPr id="16393" name="Shape 100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</a:t>
            </a: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talen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>is </a:t>
            </a:r>
            <a:r>
              <a:rPr lang="en-US" altLang="nl-NL" sz="2400" b="1" i="1" dirty="0"/>
              <a:t>de </a:t>
            </a:r>
            <a:r>
              <a:rPr lang="en-US" altLang="nl-NL" sz="2400" b="1" i="1" dirty="0" err="1"/>
              <a:t>Universele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Verklaring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vertaald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1639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6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hape 108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7" name="Shape 109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439" name="Shape 11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40" name="Shape 112"/>
          <p:cNvSpPr txBox="1">
            <a:spLocks noChangeArrowheads="1"/>
          </p:cNvSpPr>
          <p:nvPr/>
        </p:nvSpPr>
        <p:spPr bwMode="auto">
          <a:xfrm>
            <a:off x="2987675" y="2284413"/>
            <a:ext cx="5292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waar? </a:t>
            </a:r>
            <a:br>
              <a:rPr lang="en-US" altLang="nl-NL" sz="2400" b="1" i="1"/>
            </a:br>
            <a:r>
              <a:rPr lang="en-US" altLang="nl-NL" sz="2400" b="1" i="1"/>
              <a:t>De UVRM bestaat uit …</a:t>
            </a:r>
          </a:p>
        </p:txBody>
      </p:sp>
      <p:sp>
        <p:nvSpPr>
          <p:cNvPr id="18441" name="Shape 113"/>
          <p:cNvSpPr txBox="1">
            <a:spLocks noChangeArrowheads="1"/>
          </p:cNvSpPr>
          <p:nvPr/>
        </p:nvSpPr>
        <p:spPr bwMode="auto">
          <a:xfrm>
            <a:off x="1663700" y="3911600"/>
            <a:ext cx="6546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… 30 </a:t>
            </a:r>
            <a:r>
              <a:rPr lang="en-US" altLang="nl-NL" sz="2000" dirty="0" err="1"/>
              <a:t>rechten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… 60 </a:t>
            </a:r>
            <a:r>
              <a:rPr lang="en-US" altLang="nl-NL" sz="2000" dirty="0" err="1"/>
              <a:t>artikelen</a:t>
            </a:r>
            <a:endParaRPr lang="en-US" altLang="nl-NL" sz="2000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ruim</a:t>
            </a:r>
            <a:r>
              <a:rPr lang="en-US" altLang="nl-NL" sz="2000" dirty="0"/>
              <a:t> 60 </a:t>
            </a:r>
            <a:r>
              <a:rPr lang="en-US" altLang="nl-NL" sz="2000" dirty="0" err="1"/>
              <a:t>rechten</a:t>
            </a:r>
            <a:r>
              <a:rPr lang="en-US" altLang="nl-NL" sz="2000" dirty="0"/>
              <a:t>, </a:t>
            </a:r>
            <a:r>
              <a:rPr lang="en-US" altLang="nl-NL" sz="2000" dirty="0" err="1" smtClean="0"/>
              <a:t>vervat</a:t>
            </a:r>
            <a:r>
              <a:rPr lang="en-US" altLang="nl-NL" sz="2000" dirty="0" smtClean="0"/>
              <a:t> in </a:t>
            </a:r>
            <a:r>
              <a:rPr lang="en-US" altLang="nl-NL" sz="2000" dirty="0"/>
              <a:t>30 </a:t>
            </a:r>
            <a:r>
              <a:rPr lang="en-US" altLang="nl-NL" sz="2000" dirty="0" err="1"/>
              <a:t>artikelen</a:t>
            </a:r>
            <a:endParaRPr lang="en-US" altLang="nl-NL" sz="2000" dirty="0"/>
          </a:p>
        </p:txBody>
      </p:sp>
      <p:pic>
        <p:nvPicPr>
          <p:cNvPr id="1844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hape 121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5" name="Shape 122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0487" name="Shape 12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8" name="Shape 125"/>
          <p:cNvSpPr txBox="1">
            <a:spLocks noChangeArrowheads="1"/>
          </p:cNvSpPr>
          <p:nvPr/>
        </p:nvSpPr>
        <p:spPr bwMode="auto">
          <a:xfrm>
            <a:off x="2987675" y="2284413"/>
            <a:ext cx="5292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Artikel</a:t>
            </a:r>
            <a:r>
              <a:rPr lang="en-US" altLang="nl-NL" sz="2400" b="1" i="1" dirty="0"/>
              <a:t> 19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over de </a:t>
            </a:r>
            <a:r>
              <a:rPr lang="en-US" altLang="nl-NL" sz="2400" b="1" i="1" dirty="0" err="1"/>
              <a:t>vrijheid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meningsuiting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én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informatie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Waarom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horen</a:t>
            </a:r>
            <a:r>
              <a:rPr lang="en-US" altLang="nl-NL" sz="2400" b="1" i="1" dirty="0"/>
              <a:t> die twee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elkaar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20489" name="Shape 126"/>
          <p:cNvSpPr txBox="1">
            <a:spLocks noChangeArrowheads="1"/>
          </p:cNvSpPr>
          <p:nvPr/>
        </p:nvSpPr>
        <p:spPr bwMode="auto">
          <a:xfrm>
            <a:off x="1663700" y="3911600"/>
            <a:ext cx="6546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Je </a:t>
            </a:r>
            <a:r>
              <a:rPr lang="en-US" altLang="nl-NL" sz="2000" dirty="0" err="1"/>
              <a:t>hebt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informatie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nodig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 smtClean="0"/>
              <a:t>vormen</a:t>
            </a:r>
            <a:r>
              <a:rPr lang="en-US" altLang="nl-NL" sz="2000" dirty="0" smtClean="0"/>
              <a:t>.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Je mag </a:t>
            </a:r>
            <a:r>
              <a:rPr lang="en-US" altLang="nl-NL" sz="2000" dirty="0" err="1"/>
              <a:t>zeggen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wat</a:t>
            </a:r>
            <a:r>
              <a:rPr lang="en-US" altLang="nl-NL" sz="2000" dirty="0"/>
              <a:t> je wilt maar </a:t>
            </a:r>
            <a:r>
              <a:rPr lang="en-US" altLang="nl-NL" sz="2000" dirty="0" err="1"/>
              <a:t>ook</a:t>
            </a:r>
            <a:r>
              <a:rPr lang="en-US" altLang="nl-NL" sz="2000" dirty="0"/>
              <a:t> elk </a:t>
            </a:r>
            <a:r>
              <a:rPr lang="en-US" altLang="nl-NL" sz="2000" dirty="0" err="1"/>
              <a:t>denkbaar</a:t>
            </a:r>
            <a:r>
              <a:rPr lang="en-US" altLang="nl-NL" sz="2000" dirty="0"/>
              <a:t>  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bericht</a:t>
            </a:r>
            <a:r>
              <a:rPr lang="en-US" altLang="nl-NL" sz="2000" dirty="0"/>
              <a:t> </a:t>
            </a:r>
            <a:r>
              <a:rPr lang="en-US" altLang="nl-NL" sz="2000" dirty="0" err="1" smtClean="0"/>
              <a:t>verspreiden</a:t>
            </a:r>
            <a:r>
              <a:rPr lang="en-US" altLang="nl-NL" sz="2000" dirty="0" smtClean="0"/>
              <a:t>.</a:t>
            </a:r>
            <a:endParaRPr lang="en-US" altLang="nl-NL" sz="2000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Je </a:t>
            </a:r>
            <a:r>
              <a:rPr lang="en-US" altLang="nl-NL" sz="2000" dirty="0" err="1"/>
              <a:t>moet</a:t>
            </a:r>
            <a:r>
              <a:rPr lang="en-US" altLang="nl-NL" sz="2000" dirty="0"/>
              <a:t> je </a:t>
            </a:r>
            <a:r>
              <a:rPr lang="en-US" altLang="nl-NL" sz="2000" dirty="0" err="1"/>
              <a:t>meningsuiting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altijd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gebruiken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informatie</a:t>
            </a:r>
            <a:r>
              <a:rPr lang="en-US" altLang="nl-NL" sz="2000" dirty="0"/>
              <a:t> die </a:t>
            </a:r>
            <a:r>
              <a:rPr lang="en-US" altLang="nl-NL" sz="2000" dirty="0" err="1" smtClean="0"/>
              <a:t>klopt</a:t>
            </a:r>
            <a:r>
              <a:rPr lang="en-US" altLang="nl-NL" sz="2000" dirty="0" smtClean="0"/>
              <a:t>.</a:t>
            </a:r>
            <a:endParaRPr lang="en-US" altLang="nl-NL" sz="2000" dirty="0"/>
          </a:p>
        </p:txBody>
      </p:sp>
      <p:pic>
        <p:nvPicPr>
          <p:cNvPr id="2049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hape 13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3" name="Shape 135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2535" name="Shape 13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6" name="Shape 138"/>
          <p:cNvSpPr txBox="1">
            <a:spLocks noChangeArrowheads="1"/>
          </p:cNvSpPr>
          <p:nvPr/>
        </p:nvSpPr>
        <p:spPr bwMode="auto">
          <a:xfrm>
            <a:off x="2987675" y="2284413"/>
            <a:ext cx="5292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Men </a:t>
            </a:r>
            <a:r>
              <a:rPr lang="en-US" altLang="nl-NL" sz="2400" b="1" i="1" dirty="0" err="1"/>
              <a:t>zegt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kunnen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>‘</a:t>
            </a:r>
            <a:r>
              <a:rPr lang="en-US" altLang="nl-NL" sz="2400" b="1" i="1" dirty="0" err="1" smtClean="0"/>
              <a:t>botsen</a:t>
            </a:r>
            <a:r>
              <a:rPr lang="en-US" altLang="nl-NL" sz="2400" b="1" i="1" dirty="0"/>
              <a:t>’.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daarmee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bedoeld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22537" name="Shape 139"/>
          <p:cNvSpPr txBox="1">
            <a:spLocks noChangeArrowheads="1"/>
          </p:cNvSpPr>
          <p:nvPr/>
        </p:nvSpPr>
        <p:spPr bwMode="auto">
          <a:xfrm>
            <a:off x="1663700" y="3911600"/>
            <a:ext cx="65468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zijn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verschillende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soorten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mensenrechten</a:t>
            </a:r>
            <a:r>
              <a:rPr lang="en-US" altLang="nl-NL" sz="2000" dirty="0"/>
              <a:t>: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christelijke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islamitische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linkse</a:t>
            </a:r>
            <a:r>
              <a:rPr lang="en-US" altLang="nl-NL" sz="2000" dirty="0"/>
              <a:t> en </a:t>
            </a:r>
            <a:r>
              <a:rPr lang="en-US" altLang="nl-NL" sz="2000" dirty="0" err="1" smtClean="0"/>
              <a:t>rechtse</a:t>
            </a:r>
            <a:r>
              <a:rPr lang="en-US" altLang="nl-NL" sz="2000" dirty="0" smtClean="0"/>
              <a:t>.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Soms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moet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rechter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mensenrecht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voorrang</a:t>
            </a:r>
            <a:r>
              <a:rPr lang="en-US" altLang="nl-NL" sz="2000" dirty="0"/>
              <a:t> </a:t>
            </a:r>
            <a:r>
              <a:rPr lang="en-US" altLang="nl-NL" sz="2000" dirty="0" err="1" smtClean="0"/>
              <a:t>heeft</a:t>
            </a:r>
            <a:r>
              <a:rPr lang="en-US" altLang="nl-NL" sz="2000" dirty="0" smtClean="0"/>
              <a:t>.</a:t>
            </a:r>
            <a:endParaRPr lang="en-US" altLang="nl-NL" sz="2000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Oude </a:t>
            </a:r>
            <a:r>
              <a:rPr lang="en-US" altLang="nl-NL" sz="2000" dirty="0" err="1"/>
              <a:t>mensenrechten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soms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iets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anders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dan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 smtClean="0"/>
              <a:t>nieuwe</a:t>
            </a:r>
            <a:r>
              <a:rPr lang="en-US" altLang="nl-NL" sz="2000" dirty="0" smtClean="0"/>
              <a:t>.</a:t>
            </a:r>
            <a:endParaRPr lang="en-US" altLang="nl-NL" sz="2000" dirty="0"/>
          </a:p>
        </p:txBody>
      </p:sp>
      <p:pic>
        <p:nvPicPr>
          <p:cNvPr id="2253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Shape 14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1" name="Shape 148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4583" name="Shape 15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4" name="Shape 151"/>
          <p:cNvSpPr txBox="1">
            <a:spLocks noChangeArrowheads="1"/>
          </p:cNvSpPr>
          <p:nvPr/>
        </p:nvSpPr>
        <p:spPr bwMode="auto">
          <a:xfrm>
            <a:off x="2987675" y="2284413"/>
            <a:ext cx="48974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Het beginsel om niet te discrimineren betekent onder meer dat je bij sollicitanten …</a:t>
            </a:r>
          </a:p>
        </p:txBody>
      </p:sp>
      <p:sp>
        <p:nvSpPr>
          <p:cNvPr id="24585" name="Shape 152"/>
          <p:cNvSpPr txBox="1">
            <a:spLocks noChangeArrowheads="1"/>
          </p:cNvSpPr>
          <p:nvPr/>
        </p:nvSpPr>
        <p:spPr bwMode="auto">
          <a:xfrm>
            <a:off x="1663700" y="3911600"/>
            <a:ext cx="6546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 smtClean="0"/>
              <a:t>kleding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 smtClean="0"/>
              <a:t>taalbeheersing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huidskleur</a:t>
            </a:r>
            <a:endParaRPr lang="en-US" altLang="nl-NL" sz="2000" dirty="0"/>
          </a:p>
        </p:txBody>
      </p:sp>
      <p:pic>
        <p:nvPicPr>
          <p:cNvPr id="2458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2016" y="1136576"/>
            <a:ext cx="8113618" cy="4711630"/>
          </a:xfrm>
          <a:prstGeom prst="rect">
            <a:avLst/>
          </a:prstGeom>
        </p:spPr>
      </p:pic>
      <p:sp>
        <p:nvSpPr>
          <p:cNvPr id="26629" name="Shape 161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0" name="Shape 162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1" name="Shape 163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2" name="Shape 164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63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627188"/>
            <a:ext cx="4608513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hape 160"/>
          <p:cNvSpPr txBox="1">
            <a:spLocks noChangeArrowheads="1"/>
          </p:cNvSpPr>
          <p:nvPr/>
        </p:nvSpPr>
        <p:spPr bwMode="auto">
          <a:xfrm>
            <a:off x="4694238" y="2447925"/>
            <a:ext cx="28384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Bestaat er een wereldwijd hof voor de rechten van de mens?</a:t>
            </a:r>
          </a:p>
        </p:txBody>
      </p:sp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hape 176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8677" name="Shape 177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28679" name="Shape 179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 continent heeft geen eigen mensenrechtenverdrag?</a:t>
            </a:r>
          </a:p>
        </p:txBody>
      </p:sp>
      <p:sp>
        <p:nvSpPr>
          <p:cNvPr id="28680" name="Shape 18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869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5"/>
          <a:stretch/>
        </p:blipFill>
        <p:spPr>
          <a:xfrm>
            <a:off x="1500188" y="3988866"/>
            <a:ext cx="1985962" cy="1407568"/>
          </a:xfrm>
          <a:prstGeom prst="rect">
            <a:avLst/>
          </a:prstGeom>
        </p:spPr>
      </p:pic>
      <p:sp>
        <p:nvSpPr>
          <p:cNvPr id="28684" name="Shape 184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185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Europa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7" y="4012405"/>
            <a:ext cx="1981201" cy="1385095"/>
          </a:xfrm>
          <a:prstGeom prst="rect">
            <a:avLst/>
          </a:prstGeom>
        </p:spPr>
      </p:pic>
      <p:sp>
        <p:nvSpPr>
          <p:cNvPr id="28686" name="Shape 186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188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 err="1"/>
              <a:t>Afrika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012405"/>
            <a:ext cx="1988483" cy="1385095"/>
          </a:xfrm>
          <a:prstGeom prst="rect">
            <a:avLst/>
          </a:prstGeom>
        </p:spPr>
      </p:pic>
      <p:sp>
        <p:nvSpPr>
          <p:cNvPr id="28687" name="Shape 187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189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Azië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Shape 198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25" name="Shape 199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0727" name="Shape 201"/>
          <p:cNvSpPr txBox="1">
            <a:spLocks noChangeArrowheads="1"/>
          </p:cNvSpPr>
          <p:nvPr/>
        </p:nvSpPr>
        <p:spPr bwMode="auto">
          <a:xfrm>
            <a:off x="2905125" y="2249488"/>
            <a:ext cx="52943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Bijna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alle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landen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zijn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aangesloten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 smtClean="0"/>
              <a:t>Kinderrechtenverdrag</a:t>
            </a:r>
            <a:r>
              <a:rPr lang="en-US" altLang="nl-NL" sz="2400" b="1" i="1" dirty="0" smtClean="0"/>
              <a:t>. </a:t>
            </a:r>
            <a:br>
              <a:rPr lang="en-US" altLang="nl-NL" sz="2400" b="1" i="1" dirty="0" smtClean="0"/>
            </a:br>
            <a:r>
              <a:rPr lang="en-US" altLang="nl-NL" sz="2400" b="1" i="1" dirty="0" err="1" smtClean="0"/>
              <a:t>Welke</a:t>
            </a:r>
            <a:r>
              <a:rPr lang="en-US" altLang="nl-NL" sz="2400" b="1" i="1" dirty="0" smtClean="0"/>
              <a:t> land </a:t>
            </a:r>
            <a:r>
              <a:rPr lang="en-US" altLang="nl-NL" sz="2400" b="1" i="1" dirty="0" err="1"/>
              <a:t>niet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30728" name="Shape 202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29" name="Shape 203"/>
          <p:cNvSpPr txBox="1">
            <a:spLocks noChangeArrowheads="1"/>
          </p:cNvSpPr>
          <p:nvPr/>
        </p:nvSpPr>
        <p:spPr bwMode="auto">
          <a:xfrm>
            <a:off x="1681163" y="3911600"/>
            <a:ext cx="59864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smtClean="0"/>
              <a:t>Cuba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D</a:t>
            </a:r>
            <a:r>
              <a:rPr lang="en-US" altLang="nl-NL" sz="2000" dirty="0" smtClean="0"/>
              <a:t>e </a:t>
            </a:r>
            <a:r>
              <a:rPr lang="en-US" altLang="nl-NL" sz="2000" dirty="0" err="1"/>
              <a:t>Verenigde</a:t>
            </a:r>
            <a:r>
              <a:rPr lang="en-US" altLang="nl-NL" sz="2000" dirty="0"/>
              <a:t> Staten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 smtClean="0"/>
              <a:t>Somalië</a:t>
            </a:r>
            <a:endParaRPr lang="en-US" altLang="nl-NL" sz="2000" dirty="0"/>
          </a:p>
        </p:txBody>
      </p:sp>
      <p:pic>
        <p:nvPicPr>
          <p:cNvPr id="3073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8659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0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1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2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3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4" name="Shape 523"/>
          <p:cNvSpPr txBox="1">
            <a:spLocks noChangeArrowheads="1"/>
          </p:cNvSpPr>
          <p:nvPr/>
        </p:nvSpPr>
        <p:spPr bwMode="auto">
          <a:xfrm>
            <a:off x="205172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smtClean="0"/>
              <a:t>Film</a:t>
            </a:r>
            <a:endParaRPr lang="en-US" altLang="nl-NL" sz="3200" b="1" i="1" dirty="0"/>
          </a:p>
        </p:txBody>
      </p:sp>
      <p:pic>
        <p:nvPicPr>
          <p:cNvPr id="198666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78662"/>
            <a:ext cx="8123237" cy="4698610"/>
          </a:xfrm>
          <a:prstGeom prst="rect">
            <a:avLst/>
          </a:prstGeom>
        </p:spPr>
      </p:pic>
      <p:sp>
        <p:nvSpPr>
          <p:cNvPr id="20070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0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0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1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007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41800"/>
            <a:ext cx="7821091" cy="23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5" name="Shape 603"/>
          <p:cNvSpPr txBox="1">
            <a:spLocks noChangeArrowheads="1"/>
          </p:cNvSpPr>
          <p:nvPr/>
        </p:nvSpPr>
        <p:spPr bwMode="auto">
          <a:xfrm>
            <a:off x="3059832" y="1889872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/>
              <a:t>Over welke oorlog gaat de film </a:t>
            </a:r>
            <a:br>
              <a:rPr lang="nl-NL" altLang="nl-NL" sz="2400" b="1" i="1" dirty="0"/>
            </a:br>
            <a:r>
              <a:rPr lang="nl-NL" altLang="nl-NL" sz="2400" b="1" i="1" dirty="0" smtClean="0"/>
              <a:t>‘The </a:t>
            </a:r>
            <a:r>
              <a:rPr lang="nl-NL" altLang="nl-NL" sz="2400" b="1" i="1" dirty="0"/>
              <a:t>Deer </a:t>
            </a:r>
            <a:r>
              <a:rPr lang="nl-NL" altLang="nl-NL" sz="2400" b="1" i="1" dirty="0" smtClean="0"/>
              <a:t>Hunter’? </a:t>
            </a:r>
            <a:endParaRPr lang="en-US" altLang="nl-NL" sz="2400" b="1" i="1" dirty="0"/>
          </a:p>
        </p:txBody>
      </p:sp>
      <p:pic>
        <p:nvPicPr>
          <p:cNvPr id="200716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95" name="irc_mi" descr="http://karlijnvanbroekhoven.files.wordpress.com/2013/01/tatto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91" name="Shape 603"/>
          <p:cNvSpPr txBox="1">
            <a:spLocks noChangeArrowheads="1"/>
          </p:cNvSpPr>
          <p:nvPr/>
        </p:nvSpPr>
        <p:spPr bwMode="auto">
          <a:xfrm>
            <a:off x="2743200" y="1905000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Bij het Human </a:t>
            </a:r>
            <a:r>
              <a:rPr lang="nl-NL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Rights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nl-NL" altLang="nl-N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Tattoo-project 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worden alle letters van de </a:t>
            </a:r>
            <a:r>
              <a:rPr lang="nl-NL" altLang="nl-N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Universele 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Verklaring van de Rechten van de Mens </a:t>
            </a:r>
            <a:r>
              <a:rPr lang="nl-NL" altLang="nl-NL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elk op een ander mens 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getatoeëerd.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Hoeveel mensen zijn er nodig om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dit kunstwerk te voltooien?</a:t>
            </a:r>
            <a:r>
              <a:rPr lang="nl-NL" altLang="nl-NL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4849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6" name="Rectangle 16"/>
          <p:cNvSpPr>
            <a:spLocks noChangeArrowheads="1"/>
          </p:cNvSpPr>
          <p:nvPr/>
        </p:nvSpPr>
        <p:spPr bwMode="auto">
          <a:xfrm>
            <a:off x="3224213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275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0275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275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The Chosen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Sophie´s Choice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Choose me</a:t>
            </a:r>
          </a:p>
        </p:txBody>
      </p:sp>
      <p:pic>
        <p:nvPicPr>
          <p:cNvPr id="20275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0276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In welke speelfilm moet </a:t>
            </a:r>
            <a:r>
              <a:rPr lang="nl-NL" altLang="nl-NL" sz="2400" b="1" i="1" dirty="0" err="1"/>
              <a:t>Meryl</a:t>
            </a:r>
            <a:r>
              <a:rPr lang="nl-NL" altLang="nl-NL" sz="2400" b="1" i="1" dirty="0"/>
              <a:t> Streep kiezen welke van haar twee kinderen mag blijven leven?</a:t>
            </a: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04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1504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04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Carice van Houten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Halina Reijn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Tjitske Reidinga</a:t>
            </a:r>
          </a:p>
        </p:txBody>
      </p:sp>
      <p:pic>
        <p:nvPicPr>
          <p:cNvPr id="21504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5050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Welke jonge Nederlandse actrice speelde een joodse vrouw in het verzet, een psychiatrische patiënte </a:t>
            </a:r>
            <a:br>
              <a:rPr lang="nl-NL" altLang="nl-NL" sz="2400" b="1" i="1"/>
            </a:br>
            <a:r>
              <a:rPr lang="nl-NL" altLang="nl-NL" sz="2400" b="1" i="1"/>
              <a:t>en een bekende Zuid-Afrikaanse schrijfster?</a:t>
            </a:r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6852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4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06853" name="Shape 576"/>
          <p:cNvSpPr txBox="1">
            <a:spLocks noChangeArrowheads="1"/>
          </p:cNvSpPr>
          <p:nvPr/>
        </p:nvSpPr>
        <p:spPr bwMode="auto">
          <a:xfrm>
            <a:off x="2905125" y="19700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film </a:t>
            </a:r>
            <a:r>
              <a:rPr lang="en-US" altLang="nl-NL" sz="2400" b="1" i="1" dirty="0" smtClean="0"/>
              <a:t>‘Dead </a:t>
            </a:r>
            <a:r>
              <a:rPr lang="en-US" altLang="nl-NL" sz="2400" b="1" i="1" dirty="0"/>
              <a:t>man </a:t>
            </a:r>
            <a:r>
              <a:rPr lang="en-US" altLang="nl-NL" sz="2400" b="1" i="1" dirty="0" smtClean="0"/>
              <a:t>walking’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1995 </a:t>
            </a:r>
            <a:r>
              <a:rPr lang="en-US" altLang="nl-NL" sz="2400" b="1" i="1" dirty="0" err="1"/>
              <a:t>vertelt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verhaal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zuster</a:t>
            </a:r>
            <a:r>
              <a:rPr lang="en-US" altLang="nl-NL" sz="2400" b="1" i="1" dirty="0"/>
              <a:t> Helen Prejean, die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speciale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relatie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ont-wikkelt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terdoodveroordeelde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speelde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rol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zuster</a:t>
            </a:r>
            <a:r>
              <a:rPr lang="en-US" altLang="nl-NL" sz="2400" b="1" i="1" dirty="0"/>
              <a:t> Helen?</a:t>
            </a:r>
          </a:p>
        </p:txBody>
      </p:sp>
      <p:sp>
        <p:nvSpPr>
          <p:cNvPr id="206854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0686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212" y="3998805"/>
            <a:ext cx="1310407" cy="14161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443" y="4005064"/>
            <a:ext cx="1458858" cy="14117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5078"/>
            <a:ext cx="1981201" cy="1401660"/>
          </a:xfrm>
          <a:prstGeom prst="rect">
            <a:avLst/>
          </a:prstGeom>
        </p:spPr>
      </p:pic>
      <p:sp>
        <p:nvSpPr>
          <p:cNvPr id="206861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Vanessa Redgrave</a:t>
            </a:r>
          </a:p>
        </p:txBody>
      </p:sp>
      <p:sp>
        <p:nvSpPr>
          <p:cNvPr id="206860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23162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Susan Sarandon</a:t>
            </a:r>
          </a:p>
        </p:txBody>
      </p:sp>
      <p:sp>
        <p:nvSpPr>
          <p:cNvPr id="206858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Jodie Foster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08901" name="Shape 576"/>
          <p:cNvSpPr txBox="1">
            <a:spLocks noChangeArrowheads="1"/>
          </p:cNvSpPr>
          <p:nvPr/>
        </p:nvSpPr>
        <p:spPr bwMode="auto">
          <a:xfrm>
            <a:off x="2905125" y="20462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Over </a:t>
            </a: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anti-</a:t>
            </a:r>
            <a:r>
              <a:rPr lang="en-US" altLang="nl-NL" sz="2400" b="1" i="1" dirty="0" err="1"/>
              <a:t>apartheidsactivist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speelfilm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>‘Cry Freedom’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1987?</a:t>
            </a:r>
          </a:p>
        </p:txBody>
      </p:sp>
      <p:sp>
        <p:nvSpPr>
          <p:cNvPr id="20890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5" name="Shape 580"/>
          <p:cNvSpPr>
            <a:spLocks noChangeArrowheads="1"/>
          </p:cNvSpPr>
          <p:nvPr/>
        </p:nvSpPr>
        <p:spPr bwMode="auto">
          <a:xfrm>
            <a:off x="3582988" y="3987800"/>
            <a:ext cx="1981200" cy="14097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8910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200" b="1" dirty="0" smtClean="0"/>
              <a:t> </a:t>
            </a:r>
            <a:r>
              <a:rPr lang="en-US" altLang="nl-NL" sz="2000" dirty="0" smtClean="0"/>
              <a:t>Steve </a:t>
            </a:r>
            <a:r>
              <a:rPr lang="en-US" altLang="nl-NL" sz="2000" dirty="0" err="1"/>
              <a:t>Biko</a:t>
            </a:r>
            <a:endParaRPr lang="en-US" altLang="nl-NL" sz="2000" dirty="0"/>
          </a:p>
        </p:txBody>
      </p:sp>
      <p:pic>
        <p:nvPicPr>
          <p:cNvPr id="208913" name="Picture 10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1500188" y="3987801"/>
            <a:ext cx="1985962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649" y="3987800"/>
            <a:ext cx="1191986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667" y="3979069"/>
            <a:ext cx="1981200" cy="1427161"/>
          </a:xfrm>
          <a:prstGeom prst="rect">
            <a:avLst/>
          </a:prstGeom>
        </p:spPr>
      </p:pic>
      <p:sp>
        <p:nvSpPr>
          <p:cNvPr id="20890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Nelson Mandela</a:t>
            </a:r>
          </a:p>
        </p:txBody>
      </p:sp>
      <p:sp>
        <p:nvSpPr>
          <p:cNvPr id="20890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Desmond Tutu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094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10949" name="Shape 576"/>
          <p:cNvSpPr txBox="1">
            <a:spLocks noChangeArrowheads="1"/>
          </p:cNvSpPr>
          <p:nvPr/>
        </p:nvSpPr>
        <p:spPr bwMode="auto">
          <a:xfrm>
            <a:off x="2905125" y="20462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Over </a:t>
            </a: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Afrikaanse</a:t>
            </a:r>
            <a:r>
              <a:rPr lang="en-US" altLang="nl-NL" sz="2400" b="1" i="1" dirty="0"/>
              <a:t> dictator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/>
              <a:t>de film </a:t>
            </a:r>
            <a:r>
              <a:rPr lang="en-US" altLang="nl-NL" sz="2400" b="1" i="1" dirty="0" smtClean="0"/>
              <a:t>‘The </a:t>
            </a:r>
            <a:r>
              <a:rPr lang="en-US" altLang="nl-NL" sz="2400" b="1" i="1" dirty="0"/>
              <a:t>Last King of </a:t>
            </a:r>
            <a:r>
              <a:rPr lang="en-US" altLang="nl-NL" sz="2400" b="1" i="1" dirty="0" smtClean="0"/>
              <a:t>Scotland’?</a:t>
            </a:r>
            <a:endParaRPr lang="en-US" altLang="nl-NL" sz="2400" b="1" i="1" dirty="0"/>
          </a:p>
        </p:txBody>
      </p:sp>
      <p:sp>
        <p:nvSpPr>
          <p:cNvPr id="21095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1096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55" b="2498"/>
          <a:stretch/>
        </p:blipFill>
        <p:spPr>
          <a:xfrm>
            <a:off x="1500188" y="3987800"/>
            <a:ext cx="1981201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64200" y="3987800"/>
            <a:ext cx="1981200" cy="1409700"/>
          </a:xfrm>
          <a:prstGeom prst="rect">
            <a:avLst/>
          </a:prstGeom>
        </p:spPr>
      </p:pic>
      <p:sp>
        <p:nvSpPr>
          <p:cNvPr id="21095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Idi Amin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16" y="3987801"/>
            <a:ext cx="1410772" cy="1409700"/>
          </a:xfrm>
          <a:prstGeom prst="rect">
            <a:avLst/>
          </a:prstGeom>
        </p:spPr>
      </p:pic>
      <p:sp>
        <p:nvSpPr>
          <p:cNvPr id="21095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Robert Mugabe</a:t>
            </a:r>
          </a:p>
        </p:txBody>
      </p:sp>
      <p:sp>
        <p:nvSpPr>
          <p:cNvPr id="21095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200" b="1" dirty="0" smtClean="0"/>
              <a:t> </a:t>
            </a:r>
            <a:r>
              <a:rPr lang="fr-FR" altLang="nl-NL" sz="2000" dirty="0" err="1" smtClean="0"/>
              <a:t>Hissène</a:t>
            </a:r>
            <a:r>
              <a:rPr lang="fr-FR" altLang="nl-NL" sz="2000" dirty="0" smtClean="0"/>
              <a:t> </a:t>
            </a:r>
            <a:r>
              <a:rPr lang="fr-FR" altLang="nl-NL" sz="2000" dirty="0"/>
              <a:t>Habré</a:t>
            </a:r>
            <a:r>
              <a:rPr lang="nl-NL" altLang="nl-NL" sz="2000" dirty="0"/>
              <a:t>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2996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12997" name="Shape 576"/>
          <p:cNvSpPr txBox="1">
            <a:spLocks noChangeArrowheads="1"/>
          </p:cNvSpPr>
          <p:nvPr/>
        </p:nvSpPr>
        <p:spPr bwMode="auto">
          <a:xfrm>
            <a:off x="2905125" y="1905000"/>
            <a:ext cx="5934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Leonardo di </a:t>
            </a:r>
            <a:r>
              <a:rPr lang="en-US" altLang="nl-NL" sz="2400" b="1" i="1" dirty="0" err="1"/>
              <a:t>Caprio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rol</a:t>
            </a:r>
            <a:r>
              <a:rPr lang="en-US" altLang="nl-NL" sz="2400" b="1" i="1" dirty="0"/>
              <a:t> in de film </a:t>
            </a:r>
            <a:r>
              <a:rPr lang="en-US" altLang="nl-NL" sz="2400" b="1" i="1" dirty="0" smtClean="0"/>
              <a:t>‘Blood Diamond’ , </a:t>
            </a:r>
            <a:r>
              <a:rPr lang="en-US" altLang="nl-NL" sz="2400" b="1" i="1" dirty="0"/>
              <a:t>over hoe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rebellengroep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diamanten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gefinancierd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/>
              <a:t>In </a:t>
            </a: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land </a:t>
            </a:r>
            <a:r>
              <a:rPr lang="en-US" altLang="nl-NL" sz="2400" b="1" i="1" dirty="0" err="1" smtClean="0"/>
              <a:t>speelt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film </a:t>
            </a:r>
            <a:r>
              <a:rPr lang="en-US" altLang="nl-NL" sz="2400" b="1" i="1" dirty="0" err="1"/>
              <a:t>zich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</a:t>
            </a:r>
            <a:r>
              <a:rPr lang="en-US" altLang="nl-NL" sz="2400" b="1" i="1" dirty="0"/>
              <a:t>?  </a:t>
            </a:r>
          </a:p>
        </p:txBody>
      </p:sp>
      <p:sp>
        <p:nvSpPr>
          <p:cNvPr id="212998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1300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695" y="3987801"/>
            <a:ext cx="1978260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87800"/>
            <a:ext cx="2004144" cy="1409700"/>
          </a:xfrm>
          <a:prstGeom prst="rect">
            <a:avLst/>
          </a:prstGeom>
        </p:spPr>
      </p:pic>
      <p:sp>
        <p:nvSpPr>
          <p:cNvPr id="213005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Congo</a:t>
            </a:r>
          </a:p>
        </p:txBody>
      </p:sp>
      <p:sp>
        <p:nvSpPr>
          <p:cNvPr id="213004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fr-FR" altLang="nl-NL" sz="2000" dirty="0"/>
              <a:t>Sierra Leone</a:t>
            </a:r>
            <a:endParaRPr lang="en-US" alt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50" y="3987800"/>
            <a:ext cx="1978757" cy="1409701"/>
          </a:xfrm>
          <a:prstGeom prst="rect">
            <a:avLst/>
          </a:prstGeom>
        </p:spPr>
      </p:pic>
      <p:sp>
        <p:nvSpPr>
          <p:cNvPr id="213002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82"/>
          <p:cNvSpPr txBox="1">
            <a:spLocks noChangeArrowheads="1"/>
          </p:cNvSpPr>
          <p:nvPr/>
        </p:nvSpPr>
        <p:spPr bwMode="auto">
          <a:xfrm>
            <a:off x="1490415" y="4997449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Liberia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0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0480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0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Dirty Dark Zero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Zero Dark Thirty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Thirty Dark Zero</a:t>
            </a:r>
          </a:p>
        </p:txBody>
      </p:sp>
      <p:pic>
        <p:nvPicPr>
          <p:cNvPr id="2048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04810" name="Shape 613"/>
          <p:cNvSpPr txBox="1">
            <a:spLocks noChangeArrowheads="1"/>
          </p:cNvSpPr>
          <p:nvPr/>
        </p:nvSpPr>
        <p:spPr bwMode="auto">
          <a:xfrm>
            <a:off x="2883024" y="1988840"/>
            <a:ext cx="586544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Na de aanslagen van 11 september 2001 gaan Amerikaanse </a:t>
            </a:r>
            <a:r>
              <a:rPr lang="nl-NL" altLang="nl-NL" sz="2400" b="1" i="1" dirty="0" err="1" smtClean="0"/>
              <a:t>inlichtingen-diensten</a:t>
            </a:r>
            <a:r>
              <a:rPr lang="nl-NL" altLang="nl-NL" sz="2400" b="1" i="1" dirty="0" smtClean="0"/>
              <a:t> op </a:t>
            </a:r>
            <a:r>
              <a:rPr lang="nl-NL" altLang="nl-NL" sz="2400" b="1" i="1" dirty="0"/>
              <a:t>zoek naar </a:t>
            </a:r>
            <a:r>
              <a:rPr lang="nl-NL" altLang="nl-NL" sz="2400" b="1" i="1" dirty="0" smtClean="0"/>
              <a:t>Al-</a:t>
            </a:r>
            <a:r>
              <a:rPr lang="nl-NL" altLang="nl-NL" sz="2400" b="1" i="1" dirty="0" err="1" smtClean="0"/>
              <a:t>Qaidaleider</a:t>
            </a:r>
            <a:r>
              <a:rPr lang="nl-NL" altLang="nl-NL" sz="2400" b="1" i="1" dirty="0" smtClean="0"/>
              <a:t> </a:t>
            </a:r>
            <a:r>
              <a:rPr lang="nl-NL" altLang="nl-NL" sz="2400" b="1" i="1" dirty="0"/>
              <a:t>Osama Bin Laden. </a:t>
            </a:r>
            <a:r>
              <a:rPr lang="nl-NL" altLang="nl-NL" sz="2400" b="1" i="1" dirty="0" smtClean="0"/>
              <a:t/>
            </a:r>
            <a:br>
              <a:rPr lang="nl-NL" altLang="nl-NL" sz="2400" b="1" i="1" dirty="0" smtClean="0"/>
            </a:br>
            <a:r>
              <a:rPr lang="nl-NL" altLang="nl-NL" sz="2400" b="1" i="1" dirty="0" smtClean="0"/>
              <a:t>Hoe </a:t>
            </a:r>
            <a:r>
              <a:rPr lang="nl-NL" altLang="nl-NL" sz="2400" b="1" i="1" dirty="0"/>
              <a:t>heet de film over deze </a:t>
            </a:r>
            <a:r>
              <a:rPr lang="nl-NL" altLang="nl-NL" sz="2400" b="1" i="1" dirty="0" smtClean="0"/>
              <a:t>zoektocht, </a:t>
            </a:r>
            <a:r>
              <a:rPr lang="nl-NL" altLang="nl-NL" sz="2400" b="1" i="1" dirty="0"/>
              <a:t>die in 2012 verscheen?</a:t>
            </a:r>
          </a:p>
        </p:txBody>
      </p:sp>
      <p:sp>
        <p:nvSpPr>
          <p:cNvPr id="20481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709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9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1709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7094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66 dagen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222 </a:t>
            </a:r>
            <a:r>
              <a:rPr lang="en-US" altLang="nl-NL" sz="2000" dirty="0" err="1"/>
              <a:t>dagen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444 dagen</a:t>
            </a:r>
          </a:p>
        </p:txBody>
      </p:sp>
      <p:pic>
        <p:nvPicPr>
          <p:cNvPr id="21709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7098" name="Shape 613"/>
          <p:cNvSpPr txBox="1">
            <a:spLocks noChangeArrowheads="1"/>
          </p:cNvSpPr>
          <p:nvPr/>
        </p:nvSpPr>
        <p:spPr bwMode="auto">
          <a:xfrm>
            <a:off x="2590800" y="1981200"/>
            <a:ext cx="6477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 smtClean="0"/>
              <a:t>‘Argo’ </a:t>
            </a:r>
            <a:r>
              <a:rPr lang="nl-NL" altLang="nl-NL" sz="2400" b="1" i="1" dirty="0"/>
              <a:t>is een Amerikaanse thriller uit 2012. Een CIA-agent organiseert de bevrijding van zes Amerikaanse diplomaten uit Teheran. De gijzeling begon 4 november 1979, nadat de sjah was verdreven. Na hoeveel dagen kwam er een einde aan? </a:t>
            </a:r>
          </a:p>
        </p:txBody>
      </p:sp>
      <p:sp>
        <p:nvSpPr>
          <p:cNvPr id="217099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914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  <a:r>
              <a:rPr lang="en-US" altLang="nl-NL" sz="2500" dirty="0" smtClean="0">
                <a:solidFill>
                  <a:srgbClr val="FFFFFF"/>
                </a:solidFill>
              </a:rPr>
              <a:t>0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219141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9142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Broken Silence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Brotherhood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Brokeback Mountain</a:t>
            </a:r>
          </a:p>
        </p:txBody>
      </p:sp>
      <p:pic>
        <p:nvPicPr>
          <p:cNvPr id="21914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4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9146" name="Shape 613"/>
          <p:cNvSpPr txBox="1">
            <a:spLocks noChangeArrowheads="1"/>
          </p:cNvSpPr>
          <p:nvPr/>
        </p:nvSpPr>
        <p:spPr bwMode="auto">
          <a:xfrm>
            <a:off x="2864296" y="2132856"/>
            <a:ext cx="6172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Amerika, 1963. Twee cowboys zijn </a:t>
            </a:r>
            <a:r>
              <a:rPr lang="nl-NL" altLang="nl-NL" sz="2400" b="1" i="1" dirty="0" err="1"/>
              <a:t>ver-liefd</a:t>
            </a:r>
            <a:r>
              <a:rPr lang="nl-NL" altLang="nl-NL" sz="2400" b="1" i="1" dirty="0"/>
              <a:t> op elkaar, maar houden hun liefde geheim uit angst voor de gevolgen. </a:t>
            </a:r>
            <a:br>
              <a:rPr lang="nl-NL" altLang="nl-NL" sz="2400" b="1" i="1" dirty="0"/>
            </a:b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film?</a:t>
            </a:r>
            <a:r>
              <a:rPr lang="nl-NL" altLang="nl-NL" sz="2400" b="1" i="1" dirty="0"/>
              <a:t> </a:t>
            </a:r>
          </a:p>
        </p:txBody>
      </p:sp>
      <p:sp>
        <p:nvSpPr>
          <p:cNvPr id="219147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smtClean="0">
                <a:solidFill>
                  <a:srgbClr val="FFFF00"/>
                </a:solidFill>
              </a:rPr>
              <a:t>LAATSTE</a:t>
            </a:r>
            <a:br>
              <a:rPr lang="en-US" altLang="nl-NL" sz="2500" dirty="0" smtClean="0">
                <a:solidFill>
                  <a:srgbClr val="FFFF00"/>
                </a:solidFill>
              </a:rPr>
            </a:br>
            <a:r>
              <a:rPr lang="en-US" altLang="nl-NL" sz="2500" dirty="0" err="1" smtClean="0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 smtClean="0"/>
              <a:t>Laatste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rondje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voor</a:t>
            </a:r>
            <a:r>
              <a:rPr lang="en-US" altLang="nl-NL" sz="2500" b="1" dirty="0" smtClean="0"/>
              <a:t> Amnesty?</a:t>
            </a:r>
            <a:endParaRPr lang="en-US" altLang="nl-NL" sz="2500" b="1" dirty="0"/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SMS ‘VRIJHEID’ </a:t>
            </a:r>
            <a:r>
              <a:rPr lang="en-US" altLang="nl-NL" sz="2000" dirty="0" err="1" smtClean="0"/>
              <a:t>naar</a:t>
            </a:r>
            <a:r>
              <a:rPr lang="en-US" altLang="nl-NL" sz="2000" dirty="0" smtClean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en </a:t>
            </a:r>
            <a:r>
              <a:rPr lang="en-US" altLang="nl-NL" sz="2000" dirty="0" err="1" smtClean="0"/>
              <a:t>doneer</a:t>
            </a:r>
            <a:r>
              <a:rPr lang="en-US" altLang="nl-NL" sz="2000" dirty="0" smtClean="0"/>
              <a:t> 3 euro (</a:t>
            </a:r>
            <a:r>
              <a:rPr lang="en-US" altLang="nl-NL" sz="2000" dirty="0" err="1" smtClean="0"/>
              <a:t>anderhalf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biertje</a:t>
            </a:r>
            <a:r>
              <a:rPr lang="en-US" altLang="nl-NL" sz="2000" dirty="0" smtClean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 smtClean="0"/>
              <a:t>Dankjewel</a:t>
            </a:r>
            <a:r>
              <a:rPr lang="en-US" altLang="nl-NL" sz="2000" dirty="0" smtClean="0"/>
              <a:t>!</a:t>
            </a:r>
            <a:endParaRPr lang="en-US" altLang="nl-NL" sz="2000" dirty="0"/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 smtClean="0"/>
              <a:t>Deze </a:t>
            </a:r>
            <a:r>
              <a:rPr lang="nl-NL" sz="1500" dirty="0"/>
              <a:t>donatie is eenmalig.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Je </a:t>
            </a:r>
            <a:r>
              <a:rPr lang="nl-NL" sz="1500" dirty="0"/>
              <a:t>ontvangt direct een bedankberichtje.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En </a:t>
            </a:r>
            <a:r>
              <a:rPr lang="nl-NL" sz="1500" dirty="0"/>
              <a:t>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1384258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053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50533" name="Shape 613"/>
          <p:cNvSpPr txBox="1">
            <a:spLocks noChangeArrowheads="1"/>
          </p:cNvSpPr>
          <p:nvPr/>
        </p:nvSpPr>
        <p:spPr bwMode="auto">
          <a:xfrm>
            <a:off x="2286000" y="2249488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schreef</a:t>
            </a:r>
            <a:r>
              <a:rPr lang="en-US" altLang="nl-NL" sz="2400" b="1" i="1" dirty="0"/>
              <a:t> het </a:t>
            </a:r>
            <a:r>
              <a:rPr lang="en-US" altLang="nl-NL" sz="2400" b="1" i="1" dirty="0" smtClean="0"/>
              <a:t>‘Lied </a:t>
            </a:r>
            <a:r>
              <a:rPr lang="en-US" altLang="nl-NL" sz="2400" b="1" i="1" dirty="0"/>
              <a:t>der </a:t>
            </a:r>
            <a:r>
              <a:rPr lang="en-US" altLang="nl-NL" sz="2400" b="1" i="1" dirty="0" err="1"/>
              <a:t>achttien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dooden</a:t>
            </a:r>
            <a:r>
              <a:rPr lang="en-US" altLang="nl-NL" sz="2400" b="1" i="1" dirty="0" smtClean="0"/>
              <a:t>’?</a:t>
            </a:r>
            <a:r>
              <a:rPr lang="en-US" altLang="nl-NL" sz="1800" b="1" i="1" dirty="0" smtClean="0"/>
              <a:t> </a:t>
            </a:r>
            <a:r>
              <a:rPr lang="en-US" altLang="nl-NL" sz="1800" b="1" i="1" dirty="0"/>
              <a:t/>
            </a:r>
            <a:br>
              <a:rPr lang="en-US" altLang="nl-NL" sz="1800" b="1" i="1" dirty="0"/>
            </a:br>
            <a:r>
              <a:rPr lang="en-US" altLang="nl-NL" sz="1800" b="1" i="1" dirty="0"/>
              <a:t/>
            </a:r>
            <a:br>
              <a:rPr lang="en-US" altLang="nl-NL" sz="1800" b="1" i="1" dirty="0"/>
            </a:br>
            <a:r>
              <a:rPr lang="en-US" altLang="nl-NL" sz="1800" b="1" i="1" dirty="0"/>
              <a:t>          </a:t>
            </a:r>
            <a:r>
              <a:rPr lang="nl-NL" altLang="nl-NL" sz="1800" b="1" i="1" dirty="0"/>
              <a:t>Een cel is maar twee meter lang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en nauw twee meter breed,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wel kleiner nog is het stuk grond,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dat ik nu nog niet weet,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maar waar ik naamloos rusten zal,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mijn makkers bovendien,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wij waren achttien in getal,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geen zal den avond zien.</a:t>
            </a:r>
            <a:endParaRPr lang="en-US" altLang="nl-NL" sz="1800" b="1" i="1" dirty="0"/>
          </a:p>
        </p:txBody>
      </p:sp>
      <p:sp>
        <p:nvSpPr>
          <p:cNvPr id="150534" name="Shape 614"/>
          <p:cNvSpPr>
            <a:spLocks noChangeArrowheads="1"/>
          </p:cNvSpPr>
          <p:nvPr/>
        </p:nvSpPr>
        <p:spPr bwMode="auto">
          <a:xfrm>
            <a:off x="808038" y="4914900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0535" name="Shape 615"/>
          <p:cNvSpPr txBox="1">
            <a:spLocks noChangeArrowheads="1"/>
          </p:cNvSpPr>
          <p:nvPr/>
        </p:nvSpPr>
        <p:spPr bwMode="auto">
          <a:xfrm>
            <a:off x="1676400" y="5156200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Jan Campert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Remco Campert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Rob Kamphues</a:t>
            </a:r>
            <a:endParaRPr lang="en-US" altLang="nl-NL" sz="2000"/>
          </a:p>
        </p:txBody>
      </p:sp>
      <p:pic>
        <p:nvPicPr>
          <p:cNvPr id="15053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209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2771" name="Shape 21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2" name="Shape 21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3" name="Shape 21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4" name="Shape 21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5" name="Shape 214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6" name="Shape 215"/>
          <p:cNvSpPr txBox="1">
            <a:spLocks noChangeArrowheads="1"/>
          </p:cNvSpPr>
          <p:nvPr/>
        </p:nvSpPr>
        <p:spPr bwMode="auto">
          <a:xfrm>
            <a:off x="2222500" y="2801938"/>
            <a:ext cx="51895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Algemeen</a:t>
            </a:r>
            <a:endParaRPr lang="en-US" altLang="nl-NL" sz="3200" b="1" i="1" dirty="0"/>
          </a:p>
        </p:txBody>
      </p:sp>
      <p:pic>
        <p:nvPicPr>
          <p:cNvPr id="3277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hape 22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4821" name="Shape 22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34823" name="Shape 227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wordt verstaan onder mensenrechtenverdedigers?</a:t>
            </a:r>
          </a:p>
        </p:txBody>
      </p:sp>
      <p:sp>
        <p:nvSpPr>
          <p:cNvPr id="34824" name="Shape 22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4825" name="Shape 229"/>
          <p:cNvSpPr txBox="1">
            <a:spLocks noChangeArrowheads="1"/>
          </p:cNvSpPr>
          <p:nvPr/>
        </p:nvSpPr>
        <p:spPr bwMode="auto">
          <a:xfrm>
            <a:off x="1681163" y="3911600"/>
            <a:ext cx="71405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2000"/>
              <a:t>Iedereen die ook maar iets doet om mensenrechten</a:t>
            </a:r>
            <a:br>
              <a:rPr lang="en-US" altLang="nl-NL" sz="2000"/>
            </a:br>
            <a:r>
              <a:rPr lang="en-US" altLang="nl-NL" sz="2000"/>
              <a:t>    te beschermen.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r>
              <a:rPr lang="en-US" altLang="nl-NL" sz="2000"/>
              <a:t>Professionals, zoals advocaten, journalisten en</a:t>
            </a:r>
            <a:br>
              <a:rPr lang="en-US" altLang="nl-NL" sz="2000"/>
            </a:br>
            <a:r>
              <a:rPr lang="en-US" altLang="nl-NL" sz="2000"/>
              <a:t>    betaalde medewerkers van mensenrechtenorganisaties.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2000"/>
              <a:t>Mensen die werken voor mensenrechtenorganisaties.</a:t>
            </a:r>
          </a:p>
        </p:txBody>
      </p:sp>
      <p:pic>
        <p:nvPicPr>
          <p:cNvPr id="3482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" b="13193"/>
          <a:stretch/>
        </p:blipFill>
        <p:spPr>
          <a:xfrm flipH="1">
            <a:off x="5040557" y="1196752"/>
            <a:ext cx="3612111" cy="46881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6" y="3247373"/>
            <a:ext cx="4552401" cy="2637489"/>
          </a:xfrm>
          <a:prstGeom prst="rect">
            <a:avLst/>
          </a:prstGeom>
        </p:spPr>
      </p:pic>
      <p:sp>
        <p:nvSpPr>
          <p:cNvPr id="36869" name="Shape 23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0" name="Shape 23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1" name="Shape 24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2" name="Shape 24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6877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648072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237"/>
          <p:cNvSpPr txBox="1">
            <a:spLocks noChangeArrowheads="1"/>
          </p:cNvSpPr>
          <p:nvPr/>
        </p:nvSpPr>
        <p:spPr bwMode="auto">
          <a:xfrm>
            <a:off x="3363665" y="3034445"/>
            <a:ext cx="47815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Waarom</a:t>
            </a:r>
            <a:r>
              <a:rPr lang="en-US" altLang="nl-NL" sz="2400" b="1" i="1" dirty="0"/>
              <a:t> was Nelson Mandela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gewetensgevangene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/>
            </a:r>
            <a:br>
              <a:rPr lang="en-US" altLang="nl-NL" sz="2400" b="1" i="1" dirty="0" smtClean="0"/>
            </a:br>
            <a:r>
              <a:rPr lang="en-US" altLang="nl-NL" sz="2400" b="1" i="1" dirty="0" err="1" smtClean="0"/>
              <a:t>voor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/>
              <a:t>Amnesty?</a:t>
            </a: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Shape 25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17" name="Shape 25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38919" name="Shape 256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is habeas corpus?</a:t>
            </a:r>
          </a:p>
        </p:txBody>
      </p:sp>
      <p:sp>
        <p:nvSpPr>
          <p:cNvPr id="38920" name="Shape 25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1" name="Shape 258"/>
          <p:cNvSpPr txBox="1">
            <a:spLocks noChangeArrowheads="1"/>
          </p:cNvSpPr>
          <p:nvPr/>
        </p:nvSpPr>
        <p:spPr bwMode="auto">
          <a:xfrm>
            <a:off x="1663700" y="3911600"/>
            <a:ext cx="6546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de </a:t>
            </a:r>
            <a:r>
              <a:rPr lang="en-US" altLang="nl-NL" sz="2000" dirty="0" err="1"/>
              <a:t>rechter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gebracht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als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/>
              <a:t>    je bent </a:t>
            </a:r>
            <a:r>
              <a:rPr lang="en-US" altLang="nl-NL" sz="2000" dirty="0" err="1"/>
              <a:t>opgepakt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sectie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overlijden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gevolg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mensenrechtenschending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vereniging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richten</a:t>
            </a:r>
            <a:r>
              <a:rPr lang="en-US" altLang="nl-NL" sz="2000" dirty="0"/>
              <a:t>.</a:t>
            </a:r>
          </a:p>
        </p:txBody>
      </p:sp>
      <p:pic>
        <p:nvPicPr>
          <p:cNvPr id="3892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hape 266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5" name="Shape 267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4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40967" name="Shape 269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‘Incommunicado’ 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 smtClean="0"/>
              <a:t>wil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zeggen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je in de </a:t>
            </a:r>
            <a:r>
              <a:rPr lang="en-US" altLang="nl-NL" sz="2400" b="1" i="1" dirty="0" err="1"/>
              <a:t>gevangenis</a:t>
            </a:r>
            <a:r>
              <a:rPr lang="en-US" altLang="nl-NL" sz="2400" b="1" i="1" dirty="0"/>
              <a:t> …</a:t>
            </a:r>
          </a:p>
        </p:txBody>
      </p:sp>
      <p:sp>
        <p:nvSpPr>
          <p:cNvPr id="40968" name="Shape 27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9" name="Shape 271"/>
          <p:cNvSpPr txBox="1">
            <a:spLocks noChangeArrowheads="1"/>
          </p:cNvSpPr>
          <p:nvPr/>
        </p:nvSpPr>
        <p:spPr bwMode="auto">
          <a:xfrm>
            <a:off x="1663700" y="3911600"/>
            <a:ext cx="6940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2000"/>
              <a:t>… geen internet of mobieltje mag gebruiken.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r>
              <a:rPr lang="en-US" altLang="nl-NL" sz="2000"/>
              <a:t>… niet met andere gevangenen mag praten.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2000"/>
              <a:t>… geen contact met een advocaat of andere personen </a:t>
            </a:r>
            <a:br>
              <a:rPr lang="en-US" altLang="nl-NL" sz="2000"/>
            </a:br>
            <a:r>
              <a:rPr lang="en-US" altLang="nl-NL" sz="2000"/>
              <a:t>         in de buitenwereld hebt.</a:t>
            </a:r>
          </a:p>
        </p:txBody>
      </p:sp>
      <p:pic>
        <p:nvPicPr>
          <p:cNvPr id="4097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hape 279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3" name="Shape 280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43015" name="Shape 282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de maximale gevangenisstraf </a:t>
            </a:r>
            <a:br>
              <a:rPr lang="en-US" altLang="nl-NL" sz="2400" b="1" i="1"/>
            </a:br>
            <a:r>
              <a:rPr lang="en-US" altLang="nl-NL" sz="2400" b="1" i="1"/>
              <a:t>in Nederland?</a:t>
            </a:r>
          </a:p>
        </p:txBody>
      </p:sp>
      <p:sp>
        <p:nvSpPr>
          <p:cNvPr id="43016" name="Shape 283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20" name="Shape 287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1" name="Shape 288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br>
              <a:rPr lang="en-US" altLang="nl-NL" sz="2000" b="1"/>
            </a:br>
            <a:r>
              <a:rPr lang="en-US" altLang="nl-NL" sz="1200" b="1"/>
              <a:t/>
            </a:r>
            <a:br>
              <a:rPr lang="en-US" altLang="nl-NL" sz="1200" b="1"/>
            </a:br>
            <a:r>
              <a:rPr lang="en-US" altLang="nl-NL" sz="2000"/>
              <a:t>20 jaar</a:t>
            </a:r>
          </a:p>
        </p:txBody>
      </p:sp>
      <p:sp>
        <p:nvSpPr>
          <p:cNvPr id="43022" name="Shape 289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3" name="Shape 290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4" name="Shape 291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br>
              <a:rPr lang="en-US" altLang="nl-NL" sz="2000" b="1"/>
            </a:br>
            <a:r>
              <a:rPr lang="en-US" altLang="nl-NL" sz="1200" b="1"/>
              <a:t/>
            </a:r>
            <a:br>
              <a:rPr lang="en-US" altLang="nl-NL" sz="1200" b="1"/>
            </a:br>
            <a:r>
              <a:rPr lang="en-US" altLang="nl-NL" sz="2000"/>
              <a:t>30 jaar</a:t>
            </a:r>
          </a:p>
        </p:txBody>
      </p:sp>
      <p:sp>
        <p:nvSpPr>
          <p:cNvPr id="43025" name="Shape 292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 </a:t>
            </a:r>
            <a:br>
              <a:rPr lang="en-US" altLang="nl-NL" sz="2000" b="1"/>
            </a:br>
            <a:r>
              <a:rPr lang="en-US" altLang="nl-NL" sz="1200" b="1"/>
              <a:t/>
            </a:r>
            <a:br>
              <a:rPr lang="en-US" altLang="nl-NL" sz="1200" b="1"/>
            </a:br>
            <a:r>
              <a:rPr lang="en-US" altLang="nl-NL" sz="2000"/>
              <a:t>levenslang</a:t>
            </a:r>
          </a:p>
        </p:txBody>
      </p:sp>
      <p:pic>
        <p:nvPicPr>
          <p:cNvPr id="4302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851920" y="3686175"/>
            <a:ext cx="1859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30</a:t>
            </a:r>
            <a:endParaRPr lang="nl-NL" sz="1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63688" y="3650248"/>
            <a:ext cx="14606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20</a:t>
            </a:r>
            <a:endParaRPr lang="nl-NL" sz="1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/>
              <p:cNvSpPr/>
              <p:nvPr/>
            </p:nvSpPr>
            <p:spPr>
              <a:xfrm>
                <a:off x="5580112" y="3722256"/>
                <a:ext cx="1920719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∞</m:t>
                      </m:r>
                    </m:oMath>
                  </m:oMathPara>
                </a14:m>
                <a:endParaRPr lang="nl-NL" sz="120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5" name="Rechthoe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722256"/>
                <a:ext cx="1920719" cy="193899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hape 301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1" name="Shape 302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45063" name="Shape 304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geen mensenrecht?</a:t>
            </a:r>
          </a:p>
        </p:txBody>
      </p:sp>
      <p:sp>
        <p:nvSpPr>
          <p:cNvPr id="45064" name="Shape 305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5" name="Shape 306"/>
          <p:cNvSpPr txBox="1">
            <a:spLocks noChangeArrowheads="1"/>
          </p:cNvSpPr>
          <p:nvPr/>
        </p:nvSpPr>
        <p:spPr bwMode="auto">
          <a:xfrm>
            <a:off x="1655763" y="3905250"/>
            <a:ext cx="67325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rust en </a:t>
            </a:r>
            <a:r>
              <a:rPr lang="en-US" altLang="nl-NL" sz="2000" dirty="0" err="1"/>
              <a:t>vrije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tijd</a:t>
            </a:r>
            <a:r>
              <a:rPr lang="en-US" altLang="nl-NL" sz="2000" dirty="0"/>
              <a:t>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je land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verlaten</a:t>
            </a:r>
            <a:r>
              <a:rPr lang="en-US" altLang="nl-NL" sz="2000" dirty="0"/>
              <a:t> en </a:t>
            </a:r>
            <a:r>
              <a:rPr lang="en-US" altLang="nl-NL" sz="2000" dirty="0" err="1"/>
              <a:t>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terug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keren</a:t>
            </a:r>
            <a:r>
              <a:rPr lang="en-US" altLang="nl-NL" sz="2000" dirty="0"/>
              <a:t>.</a:t>
            </a:r>
          </a:p>
        </p:txBody>
      </p:sp>
      <p:pic>
        <p:nvPicPr>
          <p:cNvPr id="4506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hape 31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7109" name="Shape 31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47111" name="Shape 317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refoulement?</a:t>
            </a:r>
          </a:p>
        </p:txBody>
      </p:sp>
      <p:sp>
        <p:nvSpPr>
          <p:cNvPr id="47112" name="Shape 31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7113" name="Shape 319"/>
          <p:cNvSpPr txBox="1">
            <a:spLocks noChangeArrowheads="1"/>
          </p:cNvSpPr>
          <p:nvPr/>
        </p:nvSpPr>
        <p:spPr bwMode="auto">
          <a:xfrm>
            <a:off x="1652588" y="3925888"/>
            <a:ext cx="70231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krankzinnige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zijn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wil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opsluiten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instelling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conflict </a:t>
            </a:r>
            <a:r>
              <a:rPr lang="en-US" altLang="nl-NL" sz="2000" dirty="0" err="1"/>
              <a:t>voorleggen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aan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onafhankelijke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scheidsrechter</a:t>
            </a:r>
            <a:r>
              <a:rPr lang="en-US" altLang="nl-NL" sz="2000" dirty="0"/>
              <a:t>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vluchteling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terugsturen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land </a:t>
            </a:r>
            <a:r>
              <a:rPr lang="en-US" altLang="nl-NL" sz="2000" dirty="0" err="1"/>
              <a:t>waar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 smtClean="0"/>
              <a:t>dreigt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te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worden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vervolgd</a:t>
            </a:r>
            <a:r>
              <a:rPr lang="en-US" altLang="nl-NL" sz="2000" dirty="0" smtClean="0"/>
              <a:t>.</a:t>
            </a:r>
            <a:endParaRPr lang="en-US" altLang="nl-NL" sz="2000" dirty="0"/>
          </a:p>
        </p:txBody>
      </p:sp>
      <p:pic>
        <p:nvPicPr>
          <p:cNvPr id="4711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Shape 32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9157" name="Shape 32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49159" name="Shape 330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de maximumstraf voor het beledigen van de koning in Nederland?</a:t>
            </a:r>
          </a:p>
        </p:txBody>
      </p:sp>
      <p:sp>
        <p:nvSpPr>
          <p:cNvPr id="49160" name="Shape 33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4917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50" y="3987800"/>
            <a:ext cx="2004219" cy="1409700"/>
          </a:xfrm>
          <a:prstGeom prst="rect">
            <a:avLst/>
          </a:prstGeom>
        </p:spPr>
      </p:pic>
      <p:sp>
        <p:nvSpPr>
          <p:cNvPr id="49164" name="Shape 33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336"/>
          <p:cNvSpPr txBox="1">
            <a:spLocks noChangeArrowheads="1"/>
          </p:cNvSpPr>
          <p:nvPr/>
        </p:nvSpPr>
        <p:spPr bwMode="auto">
          <a:xfrm>
            <a:off x="1504950" y="49974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5000 euro </a:t>
            </a:r>
            <a:r>
              <a:rPr lang="en-US" altLang="nl-NL" sz="2000" dirty="0" err="1"/>
              <a:t>geldboete</a:t>
            </a:r>
            <a:endParaRPr lang="en-US" altLang="nl-NL" sz="20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873" y="3987801"/>
            <a:ext cx="1974850" cy="1409700"/>
          </a:xfrm>
          <a:prstGeom prst="rect">
            <a:avLst/>
          </a:prstGeom>
        </p:spPr>
      </p:pic>
      <p:sp>
        <p:nvSpPr>
          <p:cNvPr id="49166" name="Shape 33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339"/>
          <p:cNvSpPr txBox="1">
            <a:spLocks noChangeArrowheads="1"/>
          </p:cNvSpPr>
          <p:nvPr/>
        </p:nvSpPr>
        <p:spPr bwMode="auto">
          <a:xfrm>
            <a:off x="3582988" y="49974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5 </a:t>
            </a:r>
            <a:r>
              <a:rPr lang="en-US" altLang="nl-NL" sz="2000" dirty="0" err="1"/>
              <a:t>jaar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gevangenis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87800"/>
            <a:ext cx="1981200" cy="1409699"/>
          </a:xfrm>
          <a:prstGeom prst="rect">
            <a:avLst/>
          </a:prstGeom>
        </p:spPr>
      </p:pic>
      <p:sp>
        <p:nvSpPr>
          <p:cNvPr id="49167" name="Shape 33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340"/>
          <p:cNvSpPr txBox="1">
            <a:spLocks noChangeArrowheads="1"/>
          </p:cNvSpPr>
          <p:nvPr/>
        </p:nvSpPr>
        <p:spPr bwMode="auto">
          <a:xfrm>
            <a:off x="5664200" y="4997450"/>
            <a:ext cx="1981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500 </a:t>
            </a:r>
            <a:r>
              <a:rPr lang="en-US" altLang="nl-NL" sz="2000" dirty="0" err="1"/>
              <a:t>uur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taakstraf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88277"/>
            <a:ext cx="8139906" cy="4696585"/>
          </a:xfrm>
          <a:prstGeom prst="rect">
            <a:avLst/>
          </a:prstGeom>
        </p:spPr>
      </p:pic>
      <p:sp>
        <p:nvSpPr>
          <p:cNvPr id="51205" name="Shape 35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1206" name="Shape 35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1207" name="Shape 35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1208" name="Shape 35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51215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4278" y="1452737"/>
            <a:ext cx="6493922" cy="3488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Shape 349"/>
          <p:cNvSpPr txBox="1">
            <a:spLocks noChangeArrowheads="1"/>
          </p:cNvSpPr>
          <p:nvPr/>
        </p:nvSpPr>
        <p:spPr bwMode="auto">
          <a:xfrm>
            <a:off x="3411538" y="2135758"/>
            <a:ext cx="4473575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Amnesty </a:t>
            </a:r>
            <a:r>
              <a:rPr lang="en-US" altLang="nl-NL" sz="2400" b="1" i="1" dirty="0" err="1"/>
              <a:t>komt</a:t>
            </a:r>
            <a:r>
              <a:rPr lang="en-US" altLang="nl-NL" sz="2400" b="1" i="1" dirty="0"/>
              <a:t> op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rechten</a:t>
            </a:r>
            <a:r>
              <a:rPr lang="en-US" altLang="nl-NL" sz="2400" b="1" i="1" dirty="0"/>
              <a:t> van LGBT. </a:t>
            </a:r>
            <a:br>
              <a:rPr lang="en-US" altLang="nl-NL" sz="2400" b="1" i="1" dirty="0"/>
            </a:br>
            <a:r>
              <a:rPr lang="en-US" altLang="nl-NL" sz="2400" b="1" i="1" dirty="0" err="1"/>
              <a:t>Waar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staat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(</a:t>
            </a:r>
            <a:r>
              <a:rPr lang="en-US" altLang="nl-NL" sz="2400" b="1" i="1" dirty="0" err="1"/>
              <a:t>Engelse</a:t>
            </a:r>
            <a:r>
              <a:rPr lang="en-US" altLang="nl-NL" sz="2400" b="1" i="1" dirty="0"/>
              <a:t>) </a:t>
            </a:r>
            <a:r>
              <a:rPr lang="en-US" altLang="nl-NL" sz="2400" b="1" i="1" dirty="0" err="1"/>
              <a:t>afkorting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5121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9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258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258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39528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kunstwerk</a:t>
            </a:r>
            <a:r>
              <a:rPr lang="en-US" altLang="nl-NL" sz="2400" b="1" i="1" dirty="0"/>
              <a:t> was </a:t>
            </a:r>
            <a:r>
              <a:rPr lang="en-US" altLang="nl-NL" sz="2400" b="1" i="1" dirty="0" err="1"/>
              <a:t>onder-deel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campagne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verdrag</a:t>
            </a:r>
            <a:r>
              <a:rPr lang="en-US" altLang="nl-NL" sz="2400" b="1" i="1" dirty="0" smtClean="0"/>
              <a:t>?</a:t>
            </a:r>
            <a:endParaRPr lang="en-US" altLang="nl-NL" sz="2400" b="1" i="1" dirty="0"/>
          </a:p>
        </p:txBody>
      </p:sp>
      <p:sp>
        <p:nvSpPr>
          <p:cNvPr id="152582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2583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Het v</a:t>
            </a:r>
            <a:r>
              <a:rPr lang="nl-NL" altLang="nl-NL" sz="2000"/>
              <a:t>erdrag voor mensen met een beperking.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Het v</a:t>
            </a:r>
            <a:r>
              <a:rPr lang="nl-NL" altLang="nl-NL" sz="2000"/>
              <a:t>erdrag tegen gebruik van landmijnen.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Het verdrag tegen martelen.</a:t>
            </a:r>
            <a:endParaRPr lang="en-US" altLang="nl-NL" sz="2000"/>
          </a:p>
        </p:txBody>
      </p:sp>
      <p:pic>
        <p:nvPicPr>
          <p:cNvPr id="15258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152585" name="irc_mi" descr="http://upload.wikimedia.org/wikipedia/commons/thumb/2/21/BrokenChair.jpg/250px-BrokenChair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14382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362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3251" name="Shape 363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2" name="Shape 364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3" name="Shape 365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4" name="Shape 366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5" name="Shape 367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6" name="Shape 368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Een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 err="1"/>
              <a:t>duik</a:t>
            </a:r>
            <a:r>
              <a:rPr lang="en-US" altLang="nl-NL" sz="3200" b="1" i="1" dirty="0"/>
              <a:t> in het </a:t>
            </a:r>
            <a:r>
              <a:rPr lang="en-US" altLang="nl-NL" sz="3200" b="1" i="1" dirty="0" err="1" smtClean="0"/>
              <a:t>verleden</a:t>
            </a:r>
            <a:endParaRPr lang="en-US" altLang="nl-NL" sz="3200" b="1" i="1" dirty="0"/>
          </a:p>
        </p:txBody>
      </p:sp>
      <p:pic>
        <p:nvPicPr>
          <p:cNvPr id="5325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hape 37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1" name="Shape 37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5303" name="Shape 380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Zet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oude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teksten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>in </a:t>
            </a:r>
            <a:r>
              <a:rPr lang="en-US" altLang="nl-NL" sz="2400" b="1" i="1" dirty="0" err="1"/>
              <a:t>chronologische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volgorde</a:t>
            </a:r>
            <a:endParaRPr lang="en-US" altLang="nl-NL" sz="2400" b="1" i="1" dirty="0"/>
          </a:p>
        </p:txBody>
      </p:sp>
      <p:sp>
        <p:nvSpPr>
          <p:cNvPr id="55304" name="Shape 38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5" name="Shape 382"/>
          <p:cNvSpPr txBox="1">
            <a:spLocks noChangeArrowheads="1"/>
          </p:cNvSpPr>
          <p:nvPr/>
        </p:nvSpPr>
        <p:spPr bwMode="auto">
          <a:xfrm>
            <a:off x="1655763" y="3933825"/>
            <a:ext cx="457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wetboek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Hammoerabi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De Magna </a:t>
            </a:r>
            <a:r>
              <a:rPr lang="en-US" altLang="nl-NL" sz="2000" dirty="0" err="1"/>
              <a:t>Carta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Plakkaat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Verlatinghe</a:t>
            </a:r>
            <a:endParaRPr lang="en-US" altLang="nl-NL" sz="2000" dirty="0"/>
          </a:p>
        </p:txBody>
      </p:sp>
      <p:pic>
        <p:nvPicPr>
          <p:cNvPr id="553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hape 39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49" name="Shape 39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57351" name="Shape 393"/>
          <p:cNvSpPr txBox="1">
            <a:spLocks noChangeArrowheads="1"/>
          </p:cNvSpPr>
          <p:nvPr/>
        </p:nvSpPr>
        <p:spPr bwMode="auto">
          <a:xfrm>
            <a:off x="2905125" y="2249488"/>
            <a:ext cx="555530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Het </a:t>
            </a:r>
            <a:r>
              <a:rPr lang="en-US" altLang="nl-NL" sz="2400" b="1" i="1" dirty="0" err="1"/>
              <a:t>oude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Athene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kende</a:t>
            </a:r>
            <a:r>
              <a:rPr lang="en-US" altLang="nl-NL" sz="2400" b="1" i="1" dirty="0"/>
              <a:t> al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vorm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/>
            </a:r>
            <a:br>
              <a:rPr lang="en-US" altLang="nl-NL" sz="2400" b="1" i="1" dirty="0" smtClean="0"/>
            </a:br>
            <a:r>
              <a:rPr lang="en-US" altLang="nl-NL" sz="2400" b="1" i="1" dirty="0" smtClean="0"/>
              <a:t>van </a:t>
            </a:r>
            <a:r>
              <a:rPr lang="en-US" altLang="nl-NL" sz="2400" b="1" i="1" dirty="0" err="1"/>
              <a:t>democratie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hadden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bij-voorbeeld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stemrecht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57352" name="Shape 39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5736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87801"/>
            <a:ext cx="1969120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5962" cy="1409700"/>
          </a:xfrm>
          <a:prstGeom prst="rect">
            <a:avLst/>
          </a:prstGeom>
        </p:spPr>
      </p:pic>
      <p:sp>
        <p:nvSpPr>
          <p:cNvPr id="57356" name="Shape 398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399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Vrouwen</a:t>
            </a:r>
            <a:endParaRPr lang="en-US" altLang="nl-NL" sz="2000" dirty="0"/>
          </a:p>
        </p:txBody>
      </p:sp>
      <p:sp>
        <p:nvSpPr>
          <p:cNvPr id="57359" name="Shape 401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03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Buitenlanders</a:t>
            </a:r>
            <a:endParaRPr lang="en-US" altLang="nl-NL" sz="2000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12" y="3987801"/>
            <a:ext cx="2000300" cy="1409699"/>
          </a:xfrm>
          <a:prstGeom prst="rect">
            <a:avLst/>
          </a:prstGeom>
        </p:spPr>
      </p:pic>
      <p:sp>
        <p:nvSpPr>
          <p:cNvPr id="57358" name="Shape 400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402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br>
              <a:rPr lang="en-US" altLang="nl-NL" sz="2000" b="1"/>
            </a:br>
            <a:r>
              <a:rPr lang="en-US" altLang="nl-NL" sz="1200" b="1"/>
              <a:t/>
            </a:r>
            <a:br>
              <a:rPr lang="en-US" altLang="nl-NL" sz="1200" b="1"/>
            </a:br>
            <a:r>
              <a:rPr lang="en-US" altLang="nl-NL" sz="2000"/>
              <a:t>Slaven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Shape 412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7" name="Shape 413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9399" name="Shape 415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</a:t>
            </a:r>
            <a:r>
              <a:rPr lang="en-US" altLang="nl-NL" sz="2400" b="1" i="1" dirty="0" err="1"/>
              <a:t>Vrede</a:t>
            </a:r>
            <a:r>
              <a:rPr lang="en-US" altLang="nl-NL" sz="2400" b="1" i="1" dirty="0"/>
              <a:t> van Utrecht </a:t>
            </a:r>
            <a:r>
              <a:rPr lang="en-US" altLang="nl-NL" sz="2400" b="1" i="1" dirty="0" smtClean="0"/>
              <a:t>was </a:t>
            </a:r>
            <a:r>
              <a:rPr lang="en-US" altLang="nl-NL" sz="2400" b="1" i="1" dirty="0"/>
              <a:t>in 1713 de </a:t>
            </a:r>
            <a:r>
              <a:rPr lang="en-US" altLang="nl-NL" sz="2400" b="1" i="1" dirty="0" err="1"/>
              <a:t>grondslag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59400" name="Shape 416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1" name="Shape 417"/>
          <p:cNvSpPr txBox="1">
            <a:spLocks noChangeArrowheads="1"/>
          </p:cNvSpPr>
          <p:nvPr/>
        </p:nvSpPr>
        <p:spPr bwMode="auto">
          <a:xfrm>
            <a:off x="1655763" y="3933825"/>
            <a:ext cx="54371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De eenwording van de Nederlanden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De eenwording van Europa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De afschaffing van het koloniale stelsel</a:t>
            </a:r>
          </a:p>
        </p:txBody>
      </p:sp>
      <p:pic>
        <p:nvPicPr>
          <p:cNvPr id="5940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Shape 425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445" name="Shape 426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4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61447" name="Shape 428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van deze beroemde verklaringen is het oudst?</a:t>
            </a:r>
          </a:p>
        </p:txBody>
      </p:sp>
      <p:sp>
        <p:nvSpPr>
          <p:cNvPr id="61448" name="Shape 429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145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3987800"/>
            <a:ext cx="1981200" cy="1409700"/>
          </a:xfrm>
          <a:prstGeom prst="rect">
            <a:avLst/>
          </a:prstGeom>
        </p:spPr>
      </p:pic>
      <p:sp>
        <p:nvSpPr>
          <p:cNvPr id="61452" name="Shape 433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434"/>
          <p:cNvSpPr txBox="1">
            <a:spLocks noChangeArrowheads="1"/>
          </p:cNvSpPr>
          <p:nvPr/>
        </p:nvSpPr>
        <p:spPr bwMode="auto">
          <a:xfrm>
            <a:off x="1504950" y="4997450"/>
            <a:ext cx="20780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 err="1"/>
              <a:t>Franse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Verklaring</a:t>
            </a:r>
            <a:r>
              <a:rPr lang="en-US" altLang="nl-NL" sz="1800" dirty="0"/>
              <a:t/>
            </a:r>
            <a:br>
              <a:rPr lang="en-US" altLang="nl-NL" sz="1800" dirty="0"/>
            </a:br>
            <a:r>
              <a:rPr lang="en-US" altLang="nl-NL" sz="1800" dirty="0"/>
              <a:t>van de </a:t>
            </a:r>
            <a:r>
              <a:rPr lang="en-US" altLang="nl-NL" sz="1800" dirty="0" err="1"/>
              <a:t>Rechten</a:t>
            </a:r>
            <a:r>
              <a:rPr lang="en-US" altLang="nl-NL" sz="1800" dirty="0"/>
              <a:t> van de Burger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09700"/>
          </a:xfrm>
          <a:prstGeom prst="rect">
            <a:avLst/>
          </a:prstGeom>
        </p:spPr>
      </p:pic>
      <p:sp>
        <p:nvSpPr>
          <p:cNvPr id="61454" name="Shape 435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37"/>
          <p:cNvSpPr txBox="1">
            <a:spLocks noChangeArrowheads="1"/>
          </p:cNvSpPr>
          <p:nvPr/>
        </p:nvSpPr>
        <p:spPr bwMode="auto">
          <a:xfrm>
            <a:off x="3492500" y="4997450"/>
            <a:ext cx="24399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Amerikaanse</a:t>
            </a:r>
            <a:r>
              <a:rPr lang="en-US" altLang="nl-NL" sz="1800" dirty="0"/>
              <a:t/>
            </a:r>
            <a:br>
              <a:rPr lang="en-US" altLang="nl-NL" sz="1800" dirty="0"/>
            </a:br>
            <a:r>
              <a:rPr lang="en-US" altLang="nl-NL" sz="1800" dirty="0" err="1"/>
              <a:t>Onafhankelijkheids</a:t>
            </a:r>
            <a:r>
              <a:rPr lang="en-US" altLang="nl-NL" sz="1800" dirty="0"/>
              <a:t>-</a:t>
            </a:r>
            <a:br>
              <a:rPr lang="en-US" altLang="nl-NL" sz="1800" dirty="0"/>
            </a:br>
            <a:r>
              <a:rPr lang="en-US" altLang="nl-NL" sz="1800" dirty="0" err="1"/>
              <a:t>verklaring</a:t>
            </a:r>
            <a:endParaRPr lang="en-US" alt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69309" y="3987800"/>
            <a:ext cx="1980097" cy="1409700"/>
          </a:xfrm>
          <a:prstGeom prst="rect">
            <a:avLst/>
          </a:prstGeom>
        </p:spPr>
      </p:pic>
      <p:sp>
        <p:nvSpPr>
          <p:cNvPr id="61455" name="Shape 436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438"/>
          <p:cNvSpPr txBox="1">
            <a:spLocks noChangeArrowheads="1"/>
          </p:cNvSpPr>
          <p:nvPr/>
        </p:nvSpPr>
        <p:spPr bwMode="auto">
          <a:xfrm>
            <a:off x="5664200" y="4997450"/>
            <a:ext cx="27955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Britse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Verklaring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800" dirty="0"/>
              <a:t>over </a:t>
            </a:r>
            <a:r>
              <a:rPr lang="en-US" altLang="nl-NL" sz="1800" dirty="0" err="1"/>
              <a:t>Afschaffing</a:t>
            </a:r>
            <a:r>
              <a:rPr lang="en-US" altLang="nl-NL" sz="1800" dirty="0"/>
              <a:t> van</a:t>
            </a:r>
            <a:br>
              <a:rPr lang="en-US" altLang="nl-NL" sz="1800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Slavernij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Shape 44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3493" name="Shape 44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63495" name="Shape 450"/>
          <p:cNvSpPr txBox="1">
            <a:spLocks noChangeArrowheads="1"/>
          </p:cNvSpPr>
          <p:nvPr/>
        </p:nvSpPr>
        <p:spPr bwMode="auto">
          <a:xfrm>
            <a:off x="2905125" y="2249488"/>
            <a:ext cx="59483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Slavernij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eerst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afgeschaft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/>
              <a:t>in:</a:t>
            </a:r>
          </a:p>
        </p:txBody>
      </p:sp>
      <p:sp>
        <p:nvSpPr>
          <p:cNvPr id="63496" name="Shape 45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35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0"/>
            <a:ext cx="1981200" cy="1409700"/>
          </a:xfrm>
          <a:prstGeom prst="rect">
            <a:avLst/>
          </a:prstGeom>
        </p:spPr>
      </p:pic>
      <p:sp>
        <p:nvSpPr>
          <p:cNvPr id="63503" name="Shape 45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460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Verenigde</a:t>
            </a:r>
            <a:r>
              <a:rPr lang="en-US" altLang="nl-NL" sz="1800" dirty="0"/>
              <a:t> Staten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3987800"/>
            <a:ext cx="1981200" cy="1409700"/>
          </a:xfrm>
          <a:prstGeom prst="rect">
            <a:avLst/>
          </a:prstGeom>
        </p:spPr>
      </p:pic>
      <p:sp>
        <p:nvSpPr>
          <p:cNvPr id="63502" name="Shape 45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59"/>
          <p:cNvSpPr txBox="1">
            <a:spLocks noChangeArrowheads="1"/>
          </p:cNvSpPr>
          <p:nvPr/>
        </p:nvSpPr>
        <p:spPr bwMode="auto">
          <a:xfrm>
            <a:off x="3492500" y="4997450"/>
            <a:ext cx="2439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Nederland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3987800"/>
            <a:ext cx="1977306" cy="1409700"/>
          </a:xfrm>
          <a:prstGeom prst="rect">
            <a:avLst/>
          </a:prstGeom>
        </p:spPr>
      </p:pic>
      <p:sp>
        <p:nvSpPr>
          <p:cNvPr id="63500" name="Shape 45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456"/>
          <p:cNvSpPr txBox="1">
            <a:spLocks noChangeArrowheads="1"/>
          </p:cNvSpPr>
          <p:nvPr/>
        </p:nvSpPr>
        <p:spPr bwMode="auto">
          <a:xfrm>
            <a:off x="1504950" y="4997450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 err="1" smtClean="0"/>
              <a:t>Haïti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84605"/>
            <a:ext cx="8123237" cy="4693907"/>
          </a:xfrm>
          <a:prstGeom prst="rect">
            <a:avLst/>
          </a:prstGeom>
        </p:spPr>
      </p:pic>
      <p:sp>
        <p:nvSpPr>
          <p:cNvPr id="65541" name="Shape 47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2" name="Shape 47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3" name="Shape 47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4" name="Shape 47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6555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1184605"/>
            <a:ext cx="7753077" cy="290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Shape 469"/>
          <p:cNvSpPr txBox="1">
            <a:spLocks noChangeArrowheads="1"/>
          </p:cNvSpPr>
          <p:nvPr/>
        </p:nvSpPr>
        <p:spPr bwMode="auto">
          <a:xfrm>
            <a:off x="2627784" y="1919040"/>
            <a:ext cx="54467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Wet-Van </a:t>
            </a:r>
            <a:r>
              <a:rPr lang="en-US" altLang="nl-NL" sz="2400" b="1" i="1" dirty="0" err="1"/>
              <a:t>Houten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1874 was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doorbraak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wet </a:t>
            </a:r>
            <a:r>
              <a:rPr lang="en-US" altLang="nl-NL" sz="2400" b="1" i="1" dirty="0" err="1"/>
              <a:t>verboden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65549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Shape 48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7589" name="Shape 48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67591" name="Shape 487"/>
          <p:cNvSpPr txBox="1">
            <a:spLocks noChangeArrowheads="1"/>
          </p:cNvSpPr>
          <p:nvPr/>
        </p:nvSpPr>
        <p:spPr bwMode="auto">
          <a:xfrm>
            <a:off x="2905125" y="2249488"/>
            <a:ext cx="5629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internationale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hof</a:t>
            </a:r>
            <a:r>
              <a:rPr lang="en-US" altLang="nl-NL" sz="2400" b="1" i="1" dirty="0"/>
              <a:t> in Den Haag </a:t>
            </a:r>
            <a:r>
              <a:rPr lang="en-US" altLang="nl-NL" sz="2400" b="1" i="1" dirty="0" err="1"/>
              <a:t>waar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onder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anderen</a:t>
            </a:r>
            <a:r>
              <a:rPr lang="en-US" altLang="nl-NL" sz="2400" b="1" i="1" dirty="0" smtClean="0"/>
              <a:t> Milosevic </a:t>
            </a:r>
            <a:r>
              <a:rPr lang="en-US" altLang="nl-NL" sz="2400" b="1" i="1" dirty="0"/>
              <a:t>en </a:t>
            </a:r>
            <a:r>
              <a:rPr lang="en-US" altLang="nl-NL" sz="2400" b="1" i="1" dirty="0" err="1"/>
              <a:t>Mladic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terechtstonden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67592" name="Shape 48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7593" name="Shape 489"/>
          <p:cNvSpPr txBox="1">
            <a:spLocks noChangeArrowheads="1"/>
          </p:cNvSpPr>
          <p:nvPr/>
        </p:nvSpPr>
        <p:spPr bwMode="auto">
          <a:xfrm>
            <a:off x="1676400" y="3946525"/>
            <a:ext cx="4038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Joegoslavië-tribunaal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Internationaal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Strafhof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Internationaal</a:t>
            </a:r>
            <a:r>
              <a:rPr lang="en-US" altLang="nl-NL" sz="2000" dirty="0"/>
              <a:t> Hof van </a:t>
            </a:r>
            <a:r>
              <a:rPr lang="en-US" altLang="nl-NL" sz="2000" dirty="0" err="1"/>
              <a:t>Justitie</a:t>
            </a:r>
            <a:endParaRPr lang="en-US" altLang="nl-NL" sz="2000" dirty="0"/>
          </a:p>
        </p:txBody>
      </p:sp>
      <p:pic>
        <p:nvPicPr>
          <p:cNvPr id="6759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Shape 49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9637" name="Shape 49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9639" name="Shape 500"/>
          <p:cNvSpPr txBox="1">
            <a:spLocks noChangeArrowheads="1"/>
          </p:cNvSpPr>
          <p:nvPr/>
        </p:nvSpPr>
        <p:spPr bwMode="auto">
          <a:xfrm>
            <a:off x="2905125" y="2249488"/>
            <a:ext cx="5248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 In 1975 </a:t>
            </a:r>
            <a:r>
              <a:rPr lang="en-US" altLang="nl-NL" sz="2400" b="1" i="1" dirty="0" err="1"/>
              <a:t>maakten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Oost</a:t>
            </a:r>
            <a:r>
              <a:rPr lang="en-US" altLang="nl-NL" sz="2400" b="1" i="1" dirty="0"/>
              <a:t> en West </a:t>
            </a:r>
            <a:r>
              <a:rPr lang="en-US" altLang="nl-NL" sz="2400" b="1" i="1" dirty="0" err="1"/>
              <a:t>afspraken</a:t>
            </a:r>
            <a:r>
              <a:rPr lang="en-US" altLang="nl-NL" sz="2400" b="1" i="1" dirty="0"/>
              <a:t> over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, in de </a:t>
            </a:r>
            <a:r>
              <a:rPr lang="en-US" altLang="nl-NL" sz="2400" b="1" i="1" dirty="0" err="1"/>
              <a:t>Akkoorden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>van…</a:t>
            </a:r>
            <a:endParaRPr lang="en-US" altLang="nl-NL" sz="2400" b="1" i="1" dirty="0"/>
          </a:p>
        </p:txBody>
      </p:sp>
      <p:sp>
        <p:nvSpPr>
          <p:cNvPr id="69640" name="Shape 50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965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5786"/>
            <a:ext cx="1981200" cy="1411714"/>
          </a:xfrm>
          <a:prstGeom prst="rect">
            <a:avLst/>
          </a:prstGeom>
        </p:spPr>
      </p:pic>
      <p:sp>
        <p:nvSpPr>
          <p:cNvPr id="69644" name="Shape 50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506"/>
          <p:cNvSpPr txBox="1">
            <a:spLocks noChangeArrowheads="1"/>
          </p:cNvSpPr>
          <p:nvPr/>
        </p:nvSpPr>
        <p:spPr bwMode="auto">
          <a:xfrm>
            <a:off x="1504950" y="4997450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Helsinki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636" y="3985786"/>
            <a:ext cx="1969078" cy="14117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149" y="4003565"/>
            <a:ext cx="1981200" cy="1393936"/>
          </a:xfrm>
          <a:prstGeom prst="rect">
            <a:avLst/>
          </a:prstGeom>
        </p:spPr>
      </p:pic>
      <p:sp>
        <p:nvSpPr>
          <p:cNvPr id="69647" name="Shape 50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10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Dublin</a:t>
            </a:r>
          </a:p>
        </p:txBody>
      </p:sp>
      <p:sp>
        <p:nvSpPr>
          <p:cNvPr id="69646" name="Shape 50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09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/>
              <a:t>Amsterdam</a:t>
            </a:r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smtClean="0">
                <a:solidFill>
                  <a:srgbClr val="FFFF00"/>
                </a:solidFill>
              </a:rPr>
              <a:t>LAATSTE</a:t>
            </a:r>
            <a:br>
              <a:rPr lang="en-US" altLang="nl-NL" sz="2500" dirty="0" smtClean="0">
                <a:solidFill>
                  <a:srgbClr val="FFFF00"/>
                </a:solidFill>
              </a:rPr>
            </a:br>
            <a:r>
              <a:rPr lang="en-US" altLang="nl-NL" sz="2500" dirty="0" err="1" smtClean="0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 smtClean="0"/>
              <a:t>Laatste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rondje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voor</a:t>
            </a:r>
            <a:r>
              <a:rPr lang="en-US" altLang="nl-NL" sz="2500" b="1" dirty="0" smtClean="0"/>
              <a:t> Amnesty?</a:t>
            </a:r>
            <a:endParaRPr lang="en-US" altLang="nl-NL" sz="2500" b="1" dirty="0"/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SMS ‘VRIJHEID’ </a:t>
            </a:r>
            <a:r>
              <a:rPr lang="en-US" altLang="nl-NL" sz="2000" dirty="0" err="1" smtClean="0"/>
              <a:t>naar</a:t>
            </a:r>
            <a:r>
              <a:rPr lang="en-US" altLang="nl-NL" sz="2000" dirty="0" smtClean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en </a:t>
            </a:r>
            <a:r>
              <a:rPr lang="en-US" altLang="nl-NL" sz="2000" dirty="0" err="1" smtClean="0"/>
              <a:t>doneer</a:t>
            </a:r>
            <a:r>
              <a:rPr lang="en-US" altLang="nl-NL" sz="2000" dirty="0" smtClean="0"/>
              <a:t> 3 euro (</a:t>
            </a:r>
            <a:r>
              <a:rPr lang="en-US" altLang="nl-NL" sz="2000" dirty="0" err="1" smtClean="0"/>
              <a:t>anderhalf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biertje</a:t>
            </a:r>
            <a:r>
              <a:rPr lang="en-US" altLang="nl-NL" sz="2000" dirty="0" smtClean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 smtClean="0"/>
              <a:t>Dankjewel</a:t>
            </a:r>
            <a:r>
              <a:rPr lang="en-US" altLang="nl-NL" sz="2000" dirty="0" smtClean="0"/>
              <a:t>!</a:t>
            </a:r>
            <a:endParaRPr lang="en-US" altLang="nl-NL" sz="2000" dirty="0"/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 smtClean="0"/>
              <a:t>Deze </a:t>
            </a:r>
            <a:r>
              <a:rPr lang="nl-NL" sz="1500" dirty="0"/>
              <a:t>donatie is eenmalig.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Je </a:t>
            </a:r>
            <a:r>
              <a:rPr lang="nl-NL" sz="1500" dirty="0"/>
              <a:t>ontvangt direct een bedankberichtje.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En </a:t>
            </a:r>
            <a:r>
              <a:rPr lang="nl-NL" sz="1500" dirty="0"/>
              <a:t>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326965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462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54629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Van welke schrijver bleken in de Chinese vertaling </a:t>
            </a:r>
            <a:r>
              <a:rPr lang="nl-NL" altLang="nl-NL" sz="2400" b="1" i="1"/>
              <a:t>de seksscènes flink gecensureerd</a:t>
            </a:r>
            <a:r>
              <a:rPr lang="en-US" altLang="nl-NL" sz="2400" b="1" i="1"/>
              <a:t>?</a:t>
            </a:r>
          </a:p>
        </p:txBody>
      </p:sp>
      <p:sp>
        <p:nvSpPr>
          <p:cNvPr id="15463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5464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50" y="4005064"/>
            <a:ext cx="1985961" cy="13924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385" y="3987800"/>
            <a:ext cx="1983803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1"/>
            <a:ext cx="1981200" cy="1409700"/>
          </a:xfrm>
          <a:prstGeom prst="rect">
            <a:avLst/>
          </a:prstGeom>
        </p:spPr>
      </p:pic>
      <p:sp>
        <p:nvSpPr>
          <p:cNvPr id="15463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Ronald </a:t>
            </a:r>
            <a:r>
              <a:rPr lang="en-US" altLang="nl-NL" sz="2000" dirty="0" err="1"/>
              <a:t>Giphart</a:t>
            </a:r>
            <a:endParaRPr lang="en-US" altLang="nl-NL" sz="2000" dirty="0"/>
          </a:p>
        </p:txBody>
      </p:sp>
      <p:sp>
        <p:nvSpPr>
          <p:cNvPr id="15463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 smtClean="0"/>
              <a:t/>
            </a:r>
            <a:br>
              <a:rPr lang="en-US" altLang="nl-NL" sz="1200" b="1" dirty="0" smtClean="0"/>
            </a:br>
            <a:r>
              <a:rPr lang="en-US" altLang="nl-NL" sz="2000" dirty="0" err="1" smtClean="0"/>
              <a:t>Kluun</a:t>
            </a:r>
            <a:endParaRPr lang="en-US" altLang="nl-NL" sz="2000" dirty="0"/>
          </a:p>
        </p:txBody>
      </p:sp>
      <p:sp>
        <p:nvSpPr>
          <p:cNvPr id="15463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Heleen</a:t>
            </a:r>
            <a:r>
              <a:rPr lang="en-US" altLang="nl-NL" sz="2000" dirty="0"/>
              <a:t> </a:t>
            </a:r>
            <a:r>
              <a:rPr lang="en-US" altLang="nl-NL" sz="2000" dirty="0" smtClean="0"/>
              <a:t/>
            </a:r>
            <a:br>
              <a:rPr lang="en-US" altLang="nl-NL" sz="2000" dirty="0" smtClean="0"/>
            </a:br>
            <a:r>
              <a:rPr lang="en-US" altLang="nl-NL" sz="2000" dirty="0" smtClean="0"/>
              <a:t>van </a:t>
            </a:r>
            <a:r>
              <a:rPr lang="en-US" altLang="nl-NL" sz="2000" dirty="0" err="1"/>
              <a:t>Royen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683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4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5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6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7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8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smtClean="0"/>
              <a:t>Nederland </a:t>
            </a:r>
            <a:r>
              <a:rPr lang="en-US" altLang="nl-NL" sz="3200" b="1" i="1" dirty="0"/>
              <a:t>en de rest </a:t>
            </a:r>
            <a:endParaRPr lang="en-US" altLang="nl-NL" sz="3200" b="1" i="1" dirty="0" smtClean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smtClean="0"/>
              <a:t>van </a:t>
            </a:r>
            <a:r>
              <a:rPr lang="en-US" altLang="nl-NL" sz="3200" b="1" i="1" dirty="0"/>
              <a:t>de </a:t>
            </a:r>
            <a:r>
              <a:rPr lang="en-US" altLang="nl-NL" sz="3200" b="1" i="1" dirty="0" err="1" smtClean="0"/>
              <a:t>wereld</a:t>
            </a:r>
            <a:endParaRPr lang="en-US" altLang="nl-NL" sz="3200" b="1" i="1" dirty="0"/>
          </a:p>
        </p:txBody>
      </p:sp>
      <p:pic>
        <p:nvPicPr>
          <p:cNvPr id="7169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54"/>
          <a:stretch/>
        </p:blipFill>
        <p:spPr>
          <a:xfrm>
            <a:off x="512763" y="1180979"/>
            <a:ext cx="8123237" cy="4703883"/>
          </a:xfrm>
          <a:prstGeom prst="rect">
            <a:avLst/>
          </a:prstGeom>
        </p:spPr>
      </p:pic>
      <p:sp>
        <p:nvSpPr>
          <p:cNvPr id="73732" name="Shape 532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3733" name="Shape 533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3734" name="Shape 534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39552" y="3284984"/>
            <a:ext cx="818512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Shape 540"/>
          <p:cNvSpPr txBox="1">
            <a:spLocks noChangeArrowheads="1"/>
          </p:cNvSpPr>
          <p:nvPr/>
        </p:nvSpPr>
        <p:spPr bwMode="auto">
          <a:xfrm>
            <a:off x="2195736" y="4538117"/>
            <a:ext cx="60452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/>
              <a:t>Hoe </a:t>
            </a:r>
            <a:r>
              <a:rPr lang="en-US" altLang="nl-NL" sz="2000" b="1" i="1" dirty="0" err="1"/>
              <a:t>heet</a:t>
            </a:r>
            <a:r>
              <a:rPr lang="en-US" altLang="nl-NL" sz="2000" b="1" i="1" dirty="0"/>
              <a:t> de </a:t>
            </a:r>
            <a:r>
              <a:rPr lang="en-US" altLang="nl-NL" sz="2000" b="1" i="1" dirty="0" err="1"/>
              <a:t>Bosnische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stad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waar</a:t>
            </a:r>
            <a:r>
              <a:rPr lang="en-US" altLang="nl-NL" sz="2000" b="1" i="1" dirty="0"/>
              <a:t> in </a:t>
            </a:r>
            <a:r>
              <a:rPr lang="en-US" altLang="nl-NL" sz="2000" b="1" i="1" dirty="0" smtClean="0"/>
              <a:t/>
            </a:r>
            <a:br>
              <a:rPr lang="en-US" altLang="nl-NL" sz="2000" b="1" i="1" dirty="0" smtClean="0"/>
            </a:br>
            <a:r>
              <a:rPr lang="en-US" altLang="nl-NL" sz="2000" b="1" i="1" dirty="0" smtClean="0"/>
              <a:t>1995 </a:t>
            </a:r>
            <a:r>
              <a:rPr lang="en-US" altLang="nl-NL" sz="2000" b="1" i="1" dirty="0" err="1"/>
              <a:t>duizenden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moslimjongens</a:t>
            </a:r>
            <a:r>
              <a:rPr lang="en-US" altLang="nl-NL" sz="2000" b="1" i="1" dirty="0"/>
              <a:t> en </a:t>
            </a:r>
            <a:r>
              <a:rPr lang="en-US" altLang="nl-NL" sz="2000" b="1" i="1" dirty="0" smtClean="0"/>
              <a:t>-</a:t>
            </a:r>
            <a:r>
              <a:rPr lang="en-US" altLang="nl-NL" sz="2000" b="1" i="1" dirty="0" err="1" smtClean="0"/>
              <a:t>mannen</a:t>
            </a:r>
            <a:r>
              <a:rPr lang="en-US" altLang="nl-NL" sz="2000" b="1" i="1" dirty="0" smtClean="0"/>
              <a:t>  </a:t>
            </a:r>
            <a:br>
              <a:rPr lang="en-US" altLang="nl-NL" sz="2000" b="1" i="1" dirty="0" smtClean="0"/>
            </a:br>
            <a:r>
              <a:rPr lang="en-US" altLang="nl-NL" sz="2000" b="1" i="1" dirty="0" err="1" smtClean="0"/>
              <a:t>werden</a:t>
            </a:r>
            <a:r>
              <a:rPr lang="en-US" altLang="nl-NL" sz="2000" b="1" i="1" dirty="0" smtClean="0"/>
              <a:t> </a:t>
            </a:r>
            <a:r>
              <a:rPr lang="en-US" altLang="nl-NL" sz="2000" b="1" i="1" dirty="0" err="1" smtClean="0"/>
              <a:t>vermoord</a:t>
            </a:r>
            <a:r>
              <a:rPr lang="en-US" altLang="nl-NL" sz="2000" b="1" i="1" dirty="0" smtClean="0"/>
              <a:t> </a:t>
            </a:r>
            <a:r>
              <a:rPr lang="en-US" altLang="nl-NL" sz="2000" b="1" i="1" dirty="0"/>
              <a:t>die </a:t>
            </a:r>
            <a:r>
              <a:rPr lang="en-US" altLang="nl-NL" sz="2000" b="1" i="1" dirty="0" err="1"/>
              <a:t>formeel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onder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bescherming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stonden</a:t>
            </a:r>
            <a:r>
              <a:rPr lang="en-US" altLang="nl-NL" sz="2000" b="1" i="1" dirty="0"/>
              <a:t> van </a:t>
            </a:r>
            <a:r>
              <a:rPr lang="en-US" altLang="nl-NL" sz="2000" b="1" i="1" dirty="0" err="1"/>
              <a:t>een</a:t>
            </a:r>
            <a:r>
              <a:rPr lang="en-US" altLang="nl-NL" sz="2000" b="1" i="1" dirty="0"/>
              <a:t> VN-</a:t>
            </a:r>
            <a:r>
              <a:rPr lang="en-US" altLang="nl-NL" sz="2000" b="1" i="1" dirty="0" err="1"/>
              <a:t>bataljon</a:t>
            </a:r>
            <a:r>
              <a:rPr lang="en-US" altLang="nl-NL" sz="2000" b="1" i="1" dirty="0"/>
              <a:t> </a:t>
            </a:r>
            <a:r>
              <a:rPr lang="en-US" altLang="nl-NL" sz="2000" b="1" i="1" dirty="0" smtClean="0"/>
              <a:t/>
            </a:r>
            <a:br>
              <a:rPr lang="en-US" altLang="nl-NL" sz="2000" b="1" i="1" dirty="0" smtClean="0"/>
            </a:br>
            <a:r>
              <a:rPr lang="en-US" altLang="nl-NL" sz="2000" b="1" i="1" dirty="0" smtClean="0"/>
              <a:t>met </a:t>
            </a:r>
            <a:r>
              <a:rPr lang="en-US" altLang="nl-NL" sz="2000" b="1" i="1" dirty="0" err="1"/>
              <a:t>Nederlandse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militairen</a:t>
            </a:r>
            <a:r>
              <a:rPr lang="en-US" altLang="nl-NL" sz="2000" b="1" i="1" dirty="0"/>
              <a:t>? </a:t>
            </a:r>
          </a:p>
        </p:txBody>
      </p:sp>
      <p:pic>
        <p:nvPicPr>
          <p:cNvPr id="73741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5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9877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988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988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9888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194359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 smtClean="0"/>
              <a:t>Joseph </a:t>
            </a:r>
            <a:r>
              <a:rPr lang="en-US" altLang="nl-NL" sz="1800" dirty="0" err="1" smtClean="0"/>
              <a:t>Luns</a:t>
            </a:r>
            <a:endParaRPr lang="en-US" altLang="nl-NL" sz="1800" dirty="0"/>
          </a:p>
        </p:txBody>
      </p:sp>
      <p:pic>
        <p:nvPicPr>
          <p:cNvPr id="7989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550"/>
          <p:cNvSpPr txBox="1">
            <a:spLocks noChangeArrowheads="1"/>
          </p:cNvSpPr>
          <p:nvPr/>
        </p:nvSpPr>
        <p:spPr bwMode="auto">
          <a:xfrm>
            <a:off x="2905125" y="2060848"/>
            <a:ext cx="57816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Nederlandse</a:t>
            </a:r>
            <a:r>
              <a:rPr lang="en-US" altLang="nl-NL" sz="2400" b="1" i="1" dirty="0"/>
              <a:t> minister </a:t>
            </a:r>
            <a:r>
              <a:rPr lang="en-US" altLang="nl-NL" sz="2400" b="1" i="1" dirty="0" err="1"/>
              <a:t>steunde</a:t>
            </a:r>
            <a:r>
              <a:rPr lang="en-US" altLang="nl-NL" sz="2400" b="1" i="1" dirty="0"/>
              <a:t> in 1977 </a:t>
            </a:r>
            <a:r>
              <a:rPr lang="en-US" altLang="nl-NL" sz="2400" b="1" i="1" dirty="0" err="1"/>
              <a:t>persoonlijk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dissidenten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Tsjechoslowakije</a:t>
            </a:r>
            <a:r>
              <a:rPr lang="en-US" altLang="nl-NL" sz="2400" b="1" i="1" dirty="0"/>
              <a:t> die </a:t>
            </a:r>
            <a:r>
              <a:rPr lang="en-US" altLang="nl-NL" sz="2400" b="1" i="1" dirty="0" err="1"/>
              <a:t>streden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tegen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schendingen</a:t>
            </a:r>
            <a:r>
              <a:rPr lang="en-US" altLang="nl-NL" sz="2400" b="1" i="1" dirty="0"/>
              <a:t> van de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172" y="3993046"/>
            <a:ext cx="1778793" cy="14044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63" y="3973594"/>
            <a:ext cx="998146" cy="14239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006144"/>
            <a:ext cx="1981200" cy="1391356"/>
          </a:xfrm>
          <a:prstGeom prst="rect">
            <a:avLst/>
          </a:prstGeom>
        </p:spPr>
      </p:pic>
      <p:sp>
        <p:nvSpPr>
          <p:cNvPr id="7988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 err="1" smtClean="0"/>
              <a:t>Frans</a:t>
            </a:r>
            <a:r>
              <a:rPr lang="en-US" altLang="nl-NL" sz="1800" dirty="0" smtClean="0"/>
              <a:t> </a:t>
            </a:r>
            <a:r>
              <a:rPr lang="en-US" altLang="nl-NL" sz="1800" dirty="0" err="1" smtClean="0"/>
              <a:t>Timmermans</a:t>
            </a:r>
            <a:endParaRPr lang="en-US" altLang="nl-NL" sz="1800" dirty="0"/>
          </a:p>
        </p:txBody>
      </p:sp>
      <p:sp>
        <p:nvSpPr>
          <p:cNvPr id="7988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3197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1800" dirty="0" smtClean="0"/>
              <a:t>Max van der </a:t>
            </a:r>
            <a:r>
              <a:rPr lang="en-US" altLang="nl-NL" sz="1800" dirty="0" err="1" smtClean="0"/>
              <a:t>Stoel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Shape 56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7829" name="Shape 56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7831" name="Shape 563"/>
          <p:cNvSpPr txBox="1">
            <a:spLocks noChangeArrowheads="1"/>
          </p:cNvSpPr>
          <p:nvPr/>
        </p:nvSpPr>
        <p:spPr bwMode="auto">
          <a:xfrm>
            <a:off x="2905125" y="2249488"/>
            <a:ext cx="578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Sinds oktober 2012 heeft Nederland een nationaal mensenrechteninstituut. Hoe heet dit?</a:t>
            </a:r>
          </a:p>
        </p:txBody>
      </p:sp>
      <p:sp>
        <p:nvSpPr>
          <p:cNvPr id="77832" name="Shape 56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7833" name="Shape 565"/>
          <p:cNvSpPr txBox="1">
            <a:spLocks noChangeArrowheads="1"/>
          </p:cNvSpPr>
          <p:nvPr/>
        </p:nvSpPr>
        <p:spPr bwMode="auto">
          <a:xfrm>
            <a:off x="1676400" y="3946525"/>
            <a:ext cx="6400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Het College voor de Rechten van de Mens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Het Max van der Stoel Instituut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De Commissie Gelijke Behandeling</a:t>
            </a:r>
          </a:p>
        </p:txBody>
      </p:sp>
      <p:pic>
        <p:nvPicPr>
          <p:cNvPr id="7783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62" y="1173162"/>
            <a:ext cx="8123237" cy="4711699"/>
          </a:xfrm>
          <a:prstGeom prst="rect">
            <a:avLst/>
          </a:prstGeom>
        </p:spPr>
      </p:pic>
      <p:sp>
        <p:nvSpPr>
          <p:cNvPr id="81924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5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6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7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31017"/>
            <a:ext cx="7704856" cy="35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2" name="Shape 603"/>
          <p:cNvSpPr txBox="1">
            <a:spLocks noChangeArrowheads="1"/>
          </p:cNvSpPr>
          <p:nvPr/>
        </p:nvSpPr>
        <p:spPr bwMode="auto">
          <a:xfrm>
            <a:off x="2815208" y="2092449"/>
            <a:ext cx="5715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was het </a:t>
            </a:r>
            <a:r>
              <a:rPr lang="en-US" altLang="nl-NL" sz="2400" b="1" i="1" dirty="0" err="1"/>
              <a:t>gemiddeld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inkomen</a:t>
            </a:r>
            <a:r>
              <a:rPr lang="en-US" altLang="nl-NL" sz="2400" b="1" i="1" dirty="0"/>
              <a:t> in 2012 </a:t>
            </a:r>
            <a:r>
              <a:rPr lang="en-US" altLang="nl-NL" sz="2400" b="1" i="1" dirty="0" err="1"/>
              <a:t>ongeveer</a:t>
            </a:r>
            <a:r>
              <a:rPr lang="en-US" altLang="nl-NL" sz="2400" b="1" i="1" dirty="0"/>
              <a:t> 48.000 </a:t>
            </a:r>
            <a:r>
              <a:rPr lang="en-US" altLang="nl-NL" sz="2400" b="1" i="1" dirty="0" smtClean="0"/>
              <a:t>dollar.</a:t>
            </a:r>
            <a:r>
              <a:rPr lang="en-US" altLang="nl-NL" sz="2400" b="1" i="1" dirty="0"/>
              <a:t/>
            </a:r>
            <a:br>
              <a:rPr lang="en-US" altLang="nl-NL" sz="2400" b="1" i="1" dirty="0"/>
            </a:br>
            <a:r>
              <a:rPr lang="en-US" altLang="nl-NL" sz="2400" b="1" i="1" dirty="0" err="1" smtClean="0"/>
              <a:t>Hoeveel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/>
              <a:t>was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in Liberia? </a:t>
            </a:r>
          </a:p>
        </p:txBody>
      </p:sp>
      <p:pic>
        <p:nvPicPr>
          <p:cNvPr id="8193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chemeClr val="bg1"/>
                </a:solidFill>
              </a:rPr>
              <a:t>4</a:t>
            </a:r>
            <a:endParaRPr lang="en-US" altLang="nl-NL" sz="2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3973" name="Shape 611"/>
          <p:cNvSpPr txBox="1">
            <a:spLocks noChangeArrowheads="1"/>
          </p:cNvSpPr>
          <p:nvPr/>
        </p:nvSpPr>
        <p:spPr bwMode="auto">
          <a:xfrm>
            <a:off x="869975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  <a:r>
              <a:rPr lang="en-US" altLang="nl-NL" sz="2500" dirty="0" smtClean="0">
                <a:solidFill>
                  <a:srgbClr val="FFFFFF"/>
                </a:solidFill>
              </a:rPr>
              <a:t> 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8397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613137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</a:t>
            </a:r>
            <a:r>
              <a:rPr lang="en-US" altLang="nl-NL" sz="2400" b="1" i="1" dirty="0" err="1" smtClean="0"/>
              <a:t>worden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doodstraffen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opgelegd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omdat</a:t>
            </a:r>
            <a:r>
              <a:rPr lang="en-US" altLang="nl-NL" sz="2400" b="1" i="1" dirty="0"/>
              <a:t> …</a:t>
            </a:r>
          </a:p>
        </p:txBody>
      </p:sp>
      <p:sp>
        <p:nvSpPr>
          <p:cNvPr id="83976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3977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alleen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kan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verraad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oorlogstijd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in de </a:t>
            </a:r>
            <a:r>
              <a:rPr lang="en-US" altLang="nl-NL" sz="2000" dirty="0" err="1"/>
              <a:t>Grondwet</a:t>
            </a:r>
            <a:r>
              <a:rPr lang="en-US" altLang="nl-NL" sz="2000" dirty="0"/>
              <a:t> is </a:t>
            </a:r>
            <a:r>
              <a:rPr lang="en-US" altLang="nl-NL" sz="2000" dirty="0" err="1"/>
              <a:t>verboden</a:t>
            </a:r>
            <a:r>
              <a:rPr lang="en-US" altLang="nl-NL" sz="2000" dirty="0"/>
              <a:t>, in </a:t>
            </a:r>
            <a:r>
              <a:rPr lang="en-US" altLang="nl-NL" sz="2000" dirty="0" err="1"/>
              <a:t>tijden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 smtClean="0"/>
              <a:t>én</a:t>
            </a:r>
            <a:r>
              <a:rPr lang="en-US" altLang="nl-NL" sz="2000" dirty="0" smtClean="0"/>
              <a:t> </a:t>
            </a:r>
            <a:r>
              <a:rPr lang="en-US" altLang="nl-NL" sz="2000" dirty="0" err="1"/>
              <a:t>oorlog</a:t>
            </a:r>
            <a:r>
              <a:rPr lang="en-US" altLang="nl-NL" sz="2000" dirty="0"/>
              <a:t>.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… </a:t>
            </a:r>
            <a:r>
              <a:rPr lang="en-US" altLang="nl-NL" sz="2000" dirty="0" smtClean="0"/>
              <a:t>de </a:t>
            </a:r>
            <a:r>
              <a:rPr lang="en-US" altLang="nl-NL" sz="2000" dirty="0" err="1" smtClean="0"/>
              <a:t>doodstraf</a:t>
            </a:r>
            <a:r>
              <a:rPr lang="en-US" altLang="nl-NL" sz="2000" dirty="0" smtClean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 in de </a:t>
            </a:r>
            <a:r>
              <a:rPr lang="en-US" altLang="nl-NL" sz="2000" dirty="0" err="1"/>
              <a:t>Nederlandse</a:t>
            </a:r>
            <a:r>
              <a:rPr lang="en-US" altLang="nl-NL" sz="2000" dirty="0"/>
              <a:t> wet </a:t>
            </a:r>
            <a:r>
              <a:rPr lang="en-US" altLang="nl-NL" sz="2000" dirty="0" err="1"/>
              <a:t>staat</a:t>
            </a:r>
            <a:r>
              <a:rPr lang="en-US" altLang="nl-NL" sz="2000" dirty="0"/>
              <a:t>, </a:t>
            </a:r>
            <a:r>
              <a:rPr lang="en-US" altLang="nl-NL" sz="2000" dirty="0" smtClean="0"/>
              <a:t>maar</a:t>
            </a:r>
            <a:br>
              <a:rPr lang="en-US" altLang="nl-NL" sz="2000" dirty="0" smtClean="0"/>
            </a:br>
            <a:r>
              <a:rPr lang="en-US" altLang="nl-NL" sz="2000" dirty="0" smtClean="0"/>
              <a:t>    van ‘Europa’ </a:t>
            </a:r>
            <a:r>
              <a:rPr lang="en-US" altLang="nl-NL" sz="2000" dirty="0" err="1"/>
              <a:t>niet</a:t>
            </a:r>
            <a:r>
              <a:rPr lang="en-US" altLang="nl-NL" sz="2000" dirty="0"/>
              <a:t> mag.</a:t>
            </a:r>
          </a:p>
        </p:txBody>
      </p:sp>
      <p:pic>
        <p:nvPicPr>
          <p:cNvPr id="8397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8602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2943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ben je </a:t>
            </a:r>
            <a:r>
              <a:rPr lang="en-US" altLang="nl-NL" sz="2400" b="1" i="1" dirty="0" err="1"/>
              <a:t>als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jonge</a:t>
            </a:r>
            <a:r>
              <a:rPr lang="en-US" altLang="nl-NL" sz="2400" b="1" i="1" dirty="0" smtClean="0"/>
              <a:t> </a:t>
            </a:r>
            <a:br>
              <a:rPr lang="en-US" altLang="nl-NL" sz="2400" b="1" i="1" dirty="0" smtClean="0"/>
            </a:br>
            <a:r>
              <a:rPr lang="en-US" altLang="nl-NL" sz="2400" b="1" i="1" dirty="0" err="1" smtClean="0"/>
              <a:t>crimineel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 err="1"/>
              <a:t>beter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in de VS, </a:t>
            </a:r>
            <a:r>
              <a:rPr lang="en-US" altLang="nl-NL" sz="2400" b="1" i="1" dirty="0" smtClean="0"/>
              <a:t/>
            </a:r>
            <a:br>
              <a:rPr lang="en-US" altLang="nl-NL" sz="2400" b="1" i="1" dirty="0" smtClean="0"/>
            </a:br>
            <a:r>
              <a:rPr lang="en-US" altLang="nl-NL" sz="2400" b="1" i="1" dirty="0" smtClean="0"/>
              <a:t>want </a:t>
            </a:r>
            <a:r>
              <a:rPr lang="en-US" altLang="nl-NL" sz="2400" b="1" i="1" dirty="0" err="1"/>
              <a:t>daar</a:t>
            </a:r>
            <a:r>
              <a:rPr lang="en-US" altLang="nl-NL" sz="2400" b="1" i="1" dirty="0"/>
              <a:t> kun je…</a:t>
            </a:r>
          </a:p>
        </p:txBody>
      </p:sp>
      <p:sp>
        <p:nvSpPr>
          <p:cNvPr id="86023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4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… de doodstraf krijgen.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… levenslang van onderwijs worden uitgesloten.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… levenslange gevangenisstraf krijgen.</a:t>
            </a:r>
          </a:p>
        </p:txBody>
      </p:sp>
      <p:pic>
        <p:nvPicPr>
          <p:cNvPr id="8602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Nederland is wapenexporteur. </a:t>
            </a:r>
            <a:br>
              <a:rPr lang="en-US" altLang="nl-NL" sz="2400" b="1" i="1"/>
            </a:br>
            <a:r>
              <a:rPr lang="en-US" altLang="nl-NL" sz="2400" b="1" i="1"/>
              <a:t>Op de hoeveelste plaats staat ons land ongeveer internationaal?</a:t>
            </a:r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88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0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186638" y="4150821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nl-NL" sz="36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2" name="Rechthoek 21"/>
          <p:cNvSpPr/>
          <p:nvPr/>
        </p:nvSpPr>
        <p:spPr>
          <a:xfrm>
            <a:off x="4067944" y="4150821"/>
            <a:ext cx="697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</a:t>
            </a:r>
            <a:endParaRPr lang="nl-NL" sz="36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hthoek 22"/>
          <p:cNvSpPr/>
          <p:nvPr/>
        </p:nvSpPr>
        <p:spPr>
          <a:xfrm>
            <a:off x="6228184" y="4149080"/>
            <a:ext cx="697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dirty="0" smtClean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21</a:t>
            </a:r>
            <a:endParaRPr lang="nl-NL" sz="36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" name="Shape 581"/>
          <p:cNvSpPr txBox="1">
            <a:spLocks noChangeArrowheads="1"/>
          </p:cNvSpPr>
          <p:nvPr/>
        </p:nvSpPr>
        <p:spPr bwMode="auto">
          <a:xfrm>
            <a:off x="3349129" y="4221088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8079" name="Shape 585"/>
          <p:cNvSpPr txBox="1">
            <a:spLocks noChangeArrowheads="1"/>
          </p:cNvSpPr>
          <p:nvPr/>
        </p:nvSpPr>
        <p:spPr bwMode="auto">
          <a:xfrm>
            <a:off x="3275856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r>
              <a:rPr lang="en-US" altLang="nl-NL" sz="2000" b="1" dirty="0" smtClean="0"/>
              <a:t>  </a:t>
            </a:r>
            <a:endParaRPr lang="en-US" altLang="nl-NL" sz="2000" dirty="0"/>
          </a:p>
        </p:txBody>
      </p:sp>
      <p:sp>
        <p:nvSpPr>
          <p:cNvPr id="28" name="Shape 581"/>
          <p:cNvSpPr txBox="1">
            <a:spLocks noChangeArrowheads="1"/>
          </p:cNvSpPr>
          <p:nvPr/>
        </p:nvSpPr>
        <p:spPr bwMode="auto">
          <a:xfrm>
            <a:off x="5437361" y="4221088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" name="Shape 585"/>
          <p:cNvSpPr txBox="1">
            <a:spLocks noChangeArrowheads="1"/>
          </p:cNvSpPr>
          <p:nvPr/>
        </p:nvSpPr>
        <p:spPr bwMode="auto">
          <a:xfrm>
            <a:off x="5364088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</a:t>
            </a:r>
            <a:r>
              <a:rPr lang="en-US" altLang="nl-NL" sz="2000" b="1" dirty="0" smtClean="0"/>
              <a:t>c.   </a:t>
            </a:r>
            <a:endParaRPr lang="en-US" altLang="nl-NL" sz="2000" dirty="0"/>
          </a:p>
        </p:txBody>
      </p:sp>
      <p:sp>
        <p:nvSpPr>
          <p:cNvPr id="29" name="Shape 581"/>
          <p:cNvSpPr txBox="1">
            <a:spLocks noChangeArrowheads="1"/>
          </p:cNvSpPr>
          <p:nvPr/>
        </p:nvSpPr>
        <p:spPr bwMode="auto">
          <a:xfrm>
            <a:off x="1259632" y="422235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" name="Shape 585"/>
          <p:cNvSpPr txBox="1">
            <a:spLocks noChangeArrowheads="1"/>
          </p:cNvSpPr>
          <p:nvPr/>
        </p:nvSpPr>
        <p:spPr bwMode="auto">
          <a:xfrm>
            <a:off x="1187624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</a:t>
            </a:r>
            <a:r>
              <a:rPr lang="en-US" altLang="nl-NL" sz="2000" b="1" dirty="0" smtClean="0"/>
              <a:t>a.  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2162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3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4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5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6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7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Feiten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/>
              <a:t>van </a:t>
            </a:r>
            <a:r>
              <a:rPr lang="en-US" altLang="nl-NL" sz="3200" b="1" i="1" dirty="0" err="1" smtClean="0"/>
              <a:t>overal</a:t>
            </a:r>
            <a:endParaRPr lang="en-US" altLang="nl-NL" sz="3200" b="1" i="1" dirty="0" smtClean="0"/>
          </a:p>
        </p:txBody>
      </p:sp>
      <p:pic>
        <p:nvPicPr>
          <p:cNvPr id="92170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9421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zei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maart</a:t>
            </a:r>
            <a:r>
              <a:rPr lang="en-US" altLang="nl-NL" sz="2400" b="1" i="1" dirty="0"/>
              <a:t> 2012: ‘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ben </a:t>
            </a:r>
            <a:r>
              <a:rPr lang="en-US" altLang="nl-NL" sz="2400" b="1" i="1" dirty="0" err="1"/>
              <a:t>liever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 smtClean="0"/>
              <a:t>dictator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</a:t>
            </a:r>
            <a:r>
              <a:rPr lang="en-US" altLang="nl-NL" sz="2400" b="1" i="1" dirty="0" smtClean="0"/>
              <a:t>homo</a:t>
            </a:r>
            <a:r>
              <a:rPr lang="en-US" altLang="nl-NL" sz="2400" b="1" i="1" dirty="0"/>
              <a:t>?’</a:t>
            </a:r>
          </a:p>
        </p:txBody>
      </p:sp>
      <p:sp>
        <p:nvSpPr>
          <p:cNvPr id="94215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6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Vladimir </a:t>
            </a:r>
            <a:r>
              <a:rPr lang="nl-NL" altLang="nl-NL" sz="2000" dirty="0" err="1"/>
              <a:t>Poetin</a:t>
            </a:r>
            <a:r>
              <a:rPr lang="nl-NL" altLang="nl-NL" sz="2000" dirty="0"/>
              <a:t>, de president van Rusland.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Aleksandr </a:t>
            </a:r>
            <a:r>
              <a:rPr lang="nl-NL" altLang="nl-NL" sz="2000" dirty="0" err="1"/>
              <a:t>Loekasjenko</a:t>
            </a:r>
            <a:r>
              <a:rPr lang="nl-NL" altLang="nl-NL" sz="2000" dirty="0"/>
              <a:t>, </a:t>
            </a:r>
            <a:r>
              <a:rPr lang="nl-NL" altLang="nl-NL" sz="2000" dirty="0" smtClean="0"/>
              <a:t>president </a:t>
            </a:r>
            <a:r>
              <a:rPr lang="nl-NL" altLang="nl-NL" sz="2000" dirty="0"/>
              <a:t>van Wit-Rusland.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Viktor Janoekovitsj</a:t>
            </a:r>
            <a:r>
              <a:rPr lang="nl-NL" altLang="nl-NL" sz="2000"/>
              <a:t>, </a:t>
            </a:r>
            <a:r>
              <a:rPr lang="nl-NL" altLang="nl-NL" sz="2000" smtClean="0"/>
              <a:t>toenmalig president </a:t>
            </a:r>
            <a:r>
              <a:rPr lang="nl-NL" altLang="nl-NL" sz="2000" dirty="0"/>
              <a:t>van Oekraïne.</a:t>
            </a:r>
            <a:endParaRPr lang="en-US" altLang="nl-NL" sz="2000" dirty="0"/>
          </a:p>
        </p:txBody>
      </p:sp>
      <p:pic>
        <p:nvPicPr>
          <p:cNvPr id="9421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872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5872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6292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Haar werk is het duurste van alle levende Nederlandse schilders. Ze schilderde onder meer portretten van de apartheid in haar geboorteland Zuid-Afrika. Wie o wie?</a:t>
            </a:r>
          </a:p>
        </p:txBody>
      </p:sp>
      <p:sp>
        <p:nvSpPr>
          <p:cNvPr id="15872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8727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Mathilde Willink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Marijke van Warmerdam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Marlene Dumas</a:t>
            </a:r>
            <a:endParaRPr lang="en-US" altLang="nl-NL" sz="2000"/>
          </a:p>
        </p:txBody>
      </p:sp>
      <p:pic>
        <p:nvPicPr>
          <p:cNvPr id="15872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96262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Homoseksualiteit is in veel landen bij wet verboden, in hoeveel?</a:t>
            </a:r>
          </a:p>
        </p:txBody>
      </p:sp>
      <p:sp>
        <p:nvSpPr>
          <p:cNvPr id="96263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7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68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1800"/>
              <a:t> </a:t>
            </a:r>
            <a:br>
              <a:rPr lang="en-US" altLang="nl-NL" sz="1800"/>
            </a:br>
            <a:r>
              <a:rPr lang="en-US" altLang="nl-NL" sz="1200"/>
              <a:t/>
            </a:r>
            <a:br>
              <a:rPr lang="en-US" altLang="nl-NL" sz="1200"/>
            </a:br>
            <a:r>
              <a:rPr lang="en-US" altLang="nl-NL" sz="2000"/>
              <a:t>zo’n 25 landen</a:t>
            </a:r>
          </a:p>
        </p:txBody>
      </p:sp>
      <p:sp>
        <p:nvSpPr>
          <p:cNvPr id="96269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70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7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439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 b. </a:t>
            </a:r>
            <a:br>
              <a:rPr lang="en-US" altLang="nl-NL" sz="2000" b="1"/>
            </a:br>
            <a:r>
              <a:rPr lang="en-US" altLang="nl-NL" sz="1200" b="1"/>
              <a:t/>
            </a:r>
            <a:br>
              <a:rPr lang="en-US" altLang="nl-NL" sz="1200" b="1"/>
            </a:br>
            <a:r>
              <a:rPr lang="en-US" altLang="nl-NL" sz="2000"/>
              <a:t>zo’n 75 landen</a:t>
            </a:r>
          </a:p>
        </p:txBody>
      </p:sp>
      <p:sp>
        <p:nvSpPr>
          <p:cNvPr id="9627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1200" b="1"/>
              <a:t> </a:t>
            </a:r>
            <a:br>
              <a:rPr lang="en-US" altLang="nl-NL" sz="1200" b="1"/>
            </a:br>
            <a:r>
              <a:rPr lang="en-US" altLang="nl-NL" sz="1200" b="1"/>
              <a:t/>
            </a:r>
            <a:br>
              <a:rPr lang="en-US" altLang="nl-NL" sz="1200" b="1"/>
            </a:br>
            <a:r>
              <a:rPr lang="en-US" altLang="nl-NL" sz="2000"/>
              <a:t>wel 150 landen</a:t>
            </a:r>
          </a:p>
        </p:txBody>
      </p:sp>
      <p:pic>
        <p:nvPicPr>
          <p:cNvPr id="9627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elijkbenige driehoek 1"/>
          <p:cNvSpPr/>
          <p:nvPr/>
        </p:nvSpPr>
        <p:spPr>
          <a:xfrm>
            <a:off x="1979712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Gelijkbenige driehoek 18"/>
          <p:cNvSpPr/>
          <p:nvPr/>
        </p:nvSpPr>
        <p:spPr>
          <a:xfrm>
            <a:off x="4067944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Gelijkbenige driehoek 19"/>
          <p:cNvSpPr/>
          <p:nvPr/>
        </p:nvSpPr>
        <p:spPr>
          <a:xfrm>
            <a:off x="6156176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2267744" y="4581128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25</a:t>
            </a:r>
            <a:endParaRPr lang="nl-NL" sz="4800" b="1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352454" y="4623653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</a:t>
            </a:r>
            <a:r>
              <a:rPr lang="en-US" sz="4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5</a:t>
            </a:r>
            <a:endParaRPr lang="nl-NL" sz="4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300192" y="4644628"/>
            <a:ext cx="97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150</a:t>
            </a:r>
            <a:endParaRPr lang="nl-NL" sz="48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830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9831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051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wereldberoemde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zangeres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zette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zich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homorechten</a:t>
            </a:r>
            <a:r>
              <a:rPr lang="en-US" altLang="nl-NL" sz="2400" b="1" i="1" dirty="0" smtClean="0"/>
              <a:t>?</a:t>
            </a:r>
            <a:endParaRPr lang="en-US" altLang="nl-NL" sz="2400" b="1" i="1" dirty="0"/>
          </a:p>
        </p:txBody>
      </p:sp>
      <p:sp>
        <p:nvSpPr>
          <p:cNvPr id="9831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9832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94328"/>
            <a:ext cx="1981200" cy="14031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225" y="3994329"/>
            <a:ext cx="1981200" cy="14031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94676"/>
            <a:ext cx="1981199" cy="1403171"/>
          </a:xfrm>
          <a:prstGeom prst="rect">
            <a:avLst/>
          </a:prstGeom>
        </p:spPr>
      </p:pic>
      <p:sp>
        <p:nvSpPr>
          <p:cNvPr id="98315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Madonna</a:t>
            </a:r>
          </a:p>
        </p:txBody>
      </p:sp>
      <p:sp>
        <p:nvSpPr>
          <p:cNvPr id="98317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Lady Gaga</a:t>
            </a:r>
          </a:p>
        </p:txBody>
      </p:sp>
      <p:sp>
        <p:nvSpPr>
          <p:cNvPr id="98318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Kate Perry</a:t>
            </a:r>
          </a:p>
        </p:txBody>
      </p:sp>
    </p:spTree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2" y="1116806"/>
            <a:ext cx="8139907" cy="4768056"/>
          </a:xfrm>
          <a:prstGeom prst="rect">
            <a:avLst/>
          </a:prstGeom>
        </p:spPr>
      </p:pic>
      <p:sp>
        <p:nvSpPr>
          <p:cNvPr id="10035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63" name="Shape 603"/>
          <p:cNvSpPr txBox="1">
            <a:spLocks noChangeArrowheads="1"/>
          </p:cNvSpPr>
          <p:nvPr/>
        </p:nvSpPr>
        <p:spPr bwMode="auto">
          <a:xfrm>
            <a:off x="2817440" y="1916832"/>
            <a:ext cx="5715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Europese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landen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bestaat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praktijk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de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doodstraf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nog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0036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4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2" name="Shape 615"/>
          <p:cNvSpPr txBox="1">
            <a:spLocks noChangeArrowheads="1"/>
          </p:cNvSpPr>
          <p:nvPr/>
        </p:nvSpPr>
        <p:spPr bwMode="auto">
          <a:xfrm>
            <a:off x="2834952" y="3501008"/>
            <a:ext cx="49054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smtClean="0"/>
              <a:t>In </a:t>
            </a:r>
            <a:r>
              <a:rPr lang="en-US" altLang="nl-NL" sz="2000" dirty="0" err="1" smtClean="0"/>
              <a:t>nog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tien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landen</a:t>
            </a:r>
            <a:r>
              <a:rPr lang="en-US" altLang="nl-NL" sz="2000" dirty="0" smtClean="0"/>
              <a:t>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smtClean="0"/>
              <a:t>In </a:t>
            </a:r>
            <a:r>
              <a:rPr lang="en-US" altLang="nl-NL" sz="2000" dirty="0" err="1" smtClean="0"/>
              <a:t>nog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één</a:t>
            </a:r>
            <a:r>
              <a:rPr lang="en-US" altLang="nl-NL" sz="2000" dirty="0" smtClean="0"/>
              <a:t> land.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 smtClean="0"/>
              <a:t>In geen enkel land.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04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02406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19526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land </a:t>
            </a:r>
            <a:r>
              <a:rPr lang="en-US" altLang="nl-NL" sz="2400" b="1" i="1" dirty="0" err="1"/>
              <a:t>heeft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grootste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aantal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executies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gerekend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naar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 smtClean="0"/>
              <a:t>bevolkingsomvang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02407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0241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99840"/>
            <a:ext cx="2007158" cy="142866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331" y="3987800"/>
            <a:ext cx="2029688" cy="14668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920" y="4008814"/>
            <a:ext cx="1981200" cy="1397660"/>
          </a:xfrm>
          <a:prstGeom prst="rect">
            <a:avLst/>
          </a:prstGeom>
        </p:spPr>
      </p:pic>
      <p:sp>
        <p:nvSpPr>
          <p:cNvPr id="102411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 err="1"/>
              <a:t>Indonesië</a:t>
            </a:r>
            <a:endParaRPr lang="en-US" altLang="nl-NL" sz="2000" dirty="0"/>
          </a:p>
        </p:txBody>
      </p:sp>
      <p:sp>
        <p:nvSpPr>
          <p:cNvPr id="102413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97519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Singapore</a:t>
            </a:r>
          </a:p>
        </p:txBody>
      </p:sp>
      <p:sp>
        <p:nvSpPr>
          <p:cNvPr id="102414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Cuba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445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0445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/>
              <a:t>Wat hebben Nelson Mandela, </a:t>
            </a:r>
            <a:br>
              <a:rPr lang="en-US" altLang="nl-NL" sz="2400" b="1" i="1"/>
            </a:br>
            <a:r>
              <a:rPr lang="nl-NL" altLang="nl-NL" sz="2400" b="1" i="1"/>
              <a:t>Václav Havel en Kim Dae-jung </a:t>
            </a:r>
            <a:br>
              <a:rPr lang="nl-NL" altLang="nl-NL" sz="2400" b="1" i="1"/>
            </a:br>
            <a:r>
              <a:rPr lang="nl-NL" altLang="nl-NL" sz="2400" b="1" i="1"/>
              <a:t>met elkaar gemeen?</a:t>
            </a:r>
            <a:endParaRPr lang="en-US" altLang="nl-NL" sz="2400" b="1" i="1"/>
          </a:p>
        </p:txBody>
      </p:sp>
      <p:sp>
        <p:nvSpPr>
          <p:cNvPr id="104455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4456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Alle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drie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voerden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gewapende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strijd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hun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idealen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Alle drie werden president nadat ze eerst gevangen</a:t>
            </a:r>
            <a:br>
              <a:rPr lang="nl-NL" altLang="nl-NL" sz="2000" dirty="0"/>
            </a:br>
            <a:r>
              <a:rPr lang="nl-NL" altLang="nl-NL" sz="2000" dirty="0"/>
              <a:t>    hadden gezeten voor hun idealen. 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Alle drie werden als politicus </a:t>
            </a:r>
            <a:r>
              <a:rPr lang="nl-NL" altLang="nl-NL" sz="2000" dirty="0" smtClean="0"/>
              <a:t>gevangen gezet</a:t>
            </a:r>
            <a:r>
              <a:rPr lang="nl-NL" altLang="nl-NL" sz="2000" dirty="0"/>
              <a:t>.</a:t>
            </a:r>
            <a:endParaRPr lang="en-US" altLang="nl-NL" sz="2000" dirty="0"/>
          </a:p>
        </p:txBody>
      </p:sp>
      <p:pic>
        <p:nvPicPr>
          <p:cNvPr id="10445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61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6197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was de </a:t>
            </a:r>
            <a:r>
              <a:rPr lang="en-US" altLang="nl-NL" sz="2400" b="1" i="1" dirty="0" err="1"/>
              <a:t>laatste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militaire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dictatuur</a:t>
            </a:r>
            <a:r>
              <a:rPr lang="en-US" altLang="nl-NL" sz="2400" b="1" i="1" dirty="0"/>
              <a:t> die </a:t>
            </a:r>
            <a:r>
              <a:rPr lang="en-US" altLang="nl-NL" sz="2400" b="1" i="1" dirty="0" err="1"/>
              <a:t>wereldkampioen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voetbal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nl-NL" altLang="nl-NL" sz="2400" b="1" i="1" dirty="0"/>
              <a:t>?</a:t>
            </a:r>
            <a:endParaRPr lang="en-US" altLang="nl-NL" sz="2400" b="1" i="1" dirty="0"/>
          </a:p>
        </p:txBody>
      </p:sp>
      <p:sp>
        <p:nvSpPr>
          <p:cNvPr id="136198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6199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Brazilië ten tijde van de militaire junta.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Argentinië ten tijde van president Videla.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Chili ten tijde van president Pinochet.</a:t>
            </a:r>
            <a:endParaRPr lang="en-US" altLang="nl-NL" sz="2000"/>
          </a:p>
        </p:txBody>
      </p:sp>
      <p:pic>
        <p:nvPicPr>
          <p:cNvPr id="136200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4" y="1173165"/>
            <a:ext cx="8123237" cy="4711698"/>
          </a:xfrm>
          <a:prstGeom prst="rect">
            <a:avLst/>
          </a:prstGeom>
        </p:spPr>
      </p:pic>
      <p:sp>
        <p:nvSpPr>
          <p:cNvPr id="13824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" name="12-punts ster 7"/>
          <p:cNvSpPr/>
          <p:nvPr/>
        </p:nvSpPr>
        <p:spPr>
          <a:xfrm>
            <a:off x="808038" y="980728"/>
            <a:ext cx="8335962" cy="3024336"/>
          </a:xfrm>
          <a:prstGeom prst="star1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8251" name="Shape 603"/>
          <p:cNvSpPr txBox="1">
            <a:spLocks noChangeArrowheads="1"/>
          </p:cNvSpPr>
          <p:nvPr/>
        </p:nvSpPr>
        <p:spPr bwMode="auto">
          <a:xfrm>
            <a:off x="2724472" y="1876425"/>
            <a:ext cx="573596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 i="1" dirty="0">
                <a:solidFill>
                  <a:schemeClr val="tx1"/>
                </a:solidFill>
              </a:rPr>
              <a:t>De slavernij is afgeschaft, of 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niet? </a:t>
            </a:r>
            <a:r>
              <a:rPr lang="nl-NL" altLang="nl-NL" sz="2000" b="1" i="1" dirty="0" err="1" smtClean="0">
                <a:solidFill>
                  <a:schemeClr val="tx1"/>
                </a:solidFill>
              </a:rPr>
              <a:t>Wereld-wijd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 </a:t>
            </a:r>
            <a:r>
              <a:rPr lang="nl-NL" altLang="nl-NL" sz="2000" b="1" i="1" dirty="0">
                <a:solidFill>
                  <a:schemeClr val="tx1"/>
                </a:solidFill>
              </a:rPr>
              <a:t>verrichten mannen, 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vrouwen </a:t>
            </a:r>
            <a:r>
              <a:rPr lang="nl-NL" altLang="nl-NL" sz="2000" b="1" i="1" dirty="0">
                <a:solidFill>
                  <a:schemeClr val="tx1"/>
                </a:solidFill>
              </a:rPr>
              <a:t>en kinderen gedwongen 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arbeid als slaaf, </a:t>
            </a:r>
            <a:r>
              <a:rPr lang="nl-NL" altLang="nl-NL" sz="2000" b="1" i="1" dirty="0">
                <a:solidFill>
                  <a:schemeClr val="tx1"/>
                </a:solidFill>
              </a:rPr>
              <a:t>bijvoorbeeld 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 </a:t>
            </a:r>
            <a:br>
              <a:rPr lang="nl-NL" altLang="nl-NL" sz="2000" b="1" i="1" dirty="0" smtClean="0">
                <a:solidFill>
                  <a:schemeClr val="tx1"/>
                </a:solidFill>
              </a:rPr>
            </a:br>
            <a:r>
              <a:rPr lang="nl-NL" altLang="nl-NL" sz="2000" b="1" i="1" dirty="0" smtClean="0">
                <a:solidFill>
                  <a:schemeClr val="tx1"/>
                </a:solidFill>
              </a:rPr>
              <a:t>als </a:t>
            </a:r>
            <a:r>
              <a:rPr lang="nl-NL" altLang="nl-NL" sz="2000" b="1" i="1" dirty="0">
                <a:solidFill>
                  <a:schemeClr val="tx1"/>
                </a:solidFill>
              </a:rPr>
              <a:t>boer, in 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fabrieken </a:t>
            </a:r>
            <a:r>
              <a:rPr lang="nl-NL" altLang="nl-NL" sz="2000" b="1" i="1" dirty="0">
                <a:solidFill>
                  <a:schemeClr val="tx1"/>
                </a:solidFill>
              </a:rPr>
              <a:t>of 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in </a:t>
            </a:r>
            <a:r>
              <a:rPr lang="nl-NL" altLang="nl-NL" sz="2000" b="1" i="1" dirty="0">
                <a:solidFill>
                  <a:schemeClr val="tx1"/>
                </a:solidFill>
              </a:rPr>
              <a:t>de seksindustrie. </a:t>
            </a:r>
            <a:br>
              <a:rPr lang="nl-NL" altLang="nl-NL" sz="2000" b="1" i="1" dirty="0">
                <a:solidFill>
                  <a:schemeClr val="tx1"/>
                </a:solidFill>
              </a:rPr>
            </a:br>
            <a:r>
              <a:rPr lang="nl-NL" altLang="nl-NL" sz="2000" b="1" i="1" dirty="0">
                <a:solidFill>
                  <a:schemeClr val="tx1"/>
                </a:solidFill>
              </a:rPr>
              <a:t>H</a:t>
            </a:r>
            <a:r>
              <a:rPr lang="nl-NL" altLang="nl-NL" sz="2000" b="1" i="1" dirty="0" smtClean="0">
                <a:solidFill>
                  <a:schemeClr val="tx1"/>
                </a:solidFill>
              </a:rPr>
              <a:t>oeveel moderne slaven zijn er? </a:t>
            </a:r>
            <a:endParaRPr lang="en-US" altLang="nl-NL" sz="2000" b="1" i="1" dirty="0">
              <a:solidFill>
                <a:schemeClr val="tx1"/>
              </a:solidFill>
            </a:endParaRPr>
          </a:p>
        </p:txBody>
      </p:sp>
      <p:pic>
        <p:nvPicPr>
          <p:cNvPr id="13825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8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0292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40293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Hoe noemden Chinese dissidenten hun protesten in de lente van 2011?</a:t>
            </a:r>
          </a:p>
        </p:txBody>
      </p:sp>
      <p:sp>
        <p:nvSpPr>
          <p:cNvPr id="140294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4030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1200" cy="14133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133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77998"/>
            <a:ext cx="1981200" cy="1419502"/>
          </a:xfrm>
          <a:prstGeom prst="rect">
            <a:avLst/>
          </a:prstGeom>
        </p:spPr>
      </p:pic>
      <p:sp>
        <p:nvSpPr>
          <p:cNvPr id="140300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Rozenrevolutie</a:t>
            </a:r>
            <a:endParaRPr lang="en-US" altLang="nl-NL" sz="2000" dirty="0"/>
          </a:p>
        </p:txBody>
      </p:sp>
      <p:sp>
        <p:nvSpPr>
          <p:cNvPr id="140301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Jasmijnrevolutie</a:t>
            </a:r>
            <a:endParaRPr lang="en-US" altLang="nl-NL" sz="2000" dirty="0"/>
          </a:p>
        </p:txBody>
      </p:sp>
      <p:sp>
        <p:nvSpPr>
          <p:cNvPr id="140298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 err="1"/>
              <a:t>Anjerrevolutie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234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10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4234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/>
              <a:t>Wat is waterboarding</a:t>
            </a:r>
            <a:r>
              <a:rPr lang="nl-NL" altLang="nl-NL" sz="2400" b="1" i="1"/>
              <a:t>?</a:t>
            </a:r>
            <a:endParaRPr lang="en-US" altLang="nl-NL" sz="2400" b="1" i="1"/>
          </a:p>
        </p:txBody>
      </p:sp>
      <p:sp>
        <p:nvSpPr>
          <p:cNvPr id="142342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2343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Een Amerikaanse snelle interventie over zee.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Een Amerikaanse boot waarin illegale vreemdelingen</a:t>
            </a:r>
            <a:br>
              <a:rPr lang="nl-NL" altLang="nl-NL" sz="2000" dirty="0"/>
            </a:br>
            <a:r>
              <a:rPr lang="nl-NL" altLang="nl-NL" sz="2000" dirty="0"/>
              <a:t>    worden opgesloten.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Een Amerikaanse marteltechniek waarbij gevangenen</a:t>
            </a:r>
            <a:br>
              <a:rPr lang="nl-NL" altLang="nl-NL" sz="2000" dirty="0"/>
            </a:br>
            <a:r>
              <a:rPr lang="nl-NL" altLang="nl-NL" sz="2000" dirty="0"/>
              <a:t>    </a:t>
            </a:r>
            <a:r>
              <a:rPr lang="nl-NL" altLang="nl-NL" sz="2000" dirty="0" smtClean="0"/>
              <a:t>denken te verdrinken</a:t>
            </a:r>
            <a:r>
              <a:rPr lang="nl-NL" altLang="nl-NL" sz="2000" dirty="0"/>
              <a:t>.</a:t>
            </a:r>
            <a:endParaRPr lang="en-US" altLang="nl-NL" sz="2000" dirty="0"/>
          </a:p>
        </p:txBody>
      </p:sp>
      <p:pic>
        <p:nvPicPr>
          <p:cNvPr id="14234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smtClean="0">
                <a:solidFill>
                  <a:srgbClr val="FFFF00"/>
                </a:solidFill>
              </a:rPr>
              <a:t>LAATSTE</a:t>
            </a:r>
            <a:br>
              <a:rPr lang="en-US" altLang="nl-NL" sz="2500" dirty="0" smtClean="0">
                <a:solidFill>
                  <a:srgbClr val="FFFF00"/>
                </a:solidFill>
              </a:rPr>
            </a:br>
            <a:r>
              <a:rPr lang="en-US" altLang="nl-NL" sz="2500" dirty="0" err="1" smtClean="0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 smtClean="0"/>
              <a:t>Laatste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rondje</a:t>
            </a:r>
            <a:r>
              <a:rPr lang="en-US" altLang="nl-NL" sz="2500" b="1" dirty="0" smtClean="0"/>
              <a:t> </a:t>
            </a:r>
            <a:r>
              <a:rPr lang="en-US" altLang="nl-NL" sz="2500" b="1" dirty="0" err="1" smtClean="0"/>
              <a:t>voor</a:t>
            </a:r>
            <a:r>
              <a:rPr lang="en-US" altLang="nl-NL" sz="2500" b="1" dirty="0" smtClean="0"/>
              <a:t> Amnesty?</a:t>
            </a:r>
            <a:endParaRPr lang="en-US" altLang="nl-NL" sz="2500" b="1" dirty="0"/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SMS ‘VRIJHEID’ </a:t>
            </a:r>
            <a:r>
              <a:rPr lang="en-US" altLang="nl-NL" sz="2000" dirty="0" err="1" smtClean="0"/>
              <a:t>naar</a:t>
            </a:r>
            <a:r>
              <a:rPr lang="en-US" altLang="nl-NL" sz="2000" dirty="0" smtClean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smtClean="0"/>
              <a:t>en </a:t>
            </a:r>
            <a:r>
              <a:rPr lang="en-US" altLang="nl-NL" sz="2000" dirty="0" err="1" smtClean="0"/>
              <a:t>doneer</a:t>
            </a:r>
            <a:r>
              <a:rPr lang="en-US" altLang="nl-NL" sz="2000" dirty="0" smtClean="0"/>
              <a:t> 3 euro (</a:t>
            </a:r>
            <a:r>
              <a:rPr lang="en-US" altLang="nl-NL" sz="2000" dirty="0" err="1" smtClean="0"/>
              <a:t>anderhalf</a:t>
            </a:r>
            <a:r>
              <a:rPr lang="en-US" altLang="nl-NL" sz="2000" dirty="0" smtClean="0"/>
              <a:t> </a:t>
            </a:r>
            <a:r>
              <a:rPr lang="en-US" altLang="nl-NL" sz="2000" dirty="0" err="1" smtClean="0"/>
              <a:t>biertje</a:t>
            </a:r>
            <a:r>
              <a:rPr lang="en-US" altLang="nl-NL" sz="2000" dirty="0" smtClean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 smtClean="0"/>
              <a:t>Dankjewel</a:t>
            </a:r>
            <a:r>
              <a:rPr lang="en-US" altLang="nl-NL" sz="2000" dirty="0" smtClean="0"/>
              <a:t>!</a:t>
            </a:r>
            <a:endParaRPr lang="en-US" altLang="nl-NL" sz="2000" dirty="0"/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 smtClean="0"/>
              <a:t>Deze </a:t>
            </a:r>
            <a:r>
              <a:rPr lang="nl-NL" sz="1500" dirty="0"/>
              <a:t>donatie is eenmalig.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Je </a:t>
            </a:r>
            <a:r>
              <a:rPr lang="nl-NL" sz="1500" dirty="0"/>
              <a:t>ontvangt direct een bedankberichtje. </a:t>
            </a:r>
            <a:endParaRPr lang="nl-NL" sz="1500" dirty="0" smtClean="0"/>
          </a:p>
          <a:p>
            <a:pPr>
              <a:spcAft>
                <a:spcPts val="600"/>
              </a:spcAft>
            </a:pPr>
            <a:r>
              <a:rPr lang="nl-NL" sz="1500" dirty="0" smtClean="0"/>
              <a:t>En </a:t>
            </a:r>
            <a:r>
              <a:rPr lang="nl-NL" sz="1500" dirty="0"/>
              <a:t>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623691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56687" name="irc_mi" descr="http://static.guim.co.uk/sys-images/Guardian/Pix/pictures/2011/4/1/1301677862980/Amnesty-International-Pos-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317844"/>
            <a:ext cx="7042873" cy="47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3" name="Shape 603"/>
          <p:cNvSpPr txBox="1">
            <a:spLocks noChangeArrowheads="1"/>
          </p:cNvSpPr>
          <p:nvPr/>
        </p:nvSpPr>
        <p:spPr bwMode="auto">
          <a:xfrm>
            <a:off x="2438400" y="3964657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welke Spaanse kunstenaar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deze tekening van duif, tralies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handen, waarvan het gebruik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 jaren zestig aan </a:t>
            </a:r>
            <a:r>
              <a:rPr lang="nl-NL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Amnesty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 geschonken? 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668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3967163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7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8" name="Shape 595"/>
          <p:cNvSpPr>
            <a:spLocks noChangeArrowheads="1"/>
          </p:cNvSpPr>
          <p:nvPr/>
        </p:nvSpPr>
        <p:spPr bwMode="auto">
          <a:xfrm>
            <a:off x="8485188" y="10271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597"/>
          <p:cNvSpPr>
            <a:spLocks noChangeArrowheads="1"/>
          </p:cNvSpPr>
          <p:nvPr/>
        </p:nvSpPr>
        <p:spPr bwMode="auto">
          <a:xfrm>
            <a:off x="8485188" y="57435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98"/>
          <p:cNvSpPr>
            <a:spLocks noChangeArrowheads="1"/>
          </p:cNvSpPr>
          <p:nvPr/>
        </p:nvSpPr>
        <p:spPr bwMode="auto">
          <a:xfrm>
            <a:off x="320675" y="57435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4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2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Prijzen</a:t>
            </a:r>
            <a:r>
              <a:rPr lang="en-US" altLang="nl-NL" sz="3200" b="1" i="1" dirty="0" smtClean="0"/>
              <a:t> </a:t>
            </a:r>
            <a:r>
              <a:rPr lang="en-US" altLang="nl-NL" sz="3200" b="1" i="1" dirty="0" err="1"/>
              <a:t>winnen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voor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 smtClean="0"/>
              <a:t>mensenrechten</a:t>
            </a:r>
            <a:endParaRPr lang="en-US" altLang="nl-NL" sz="3200" b="1" i="1" dirty="0"/>
          </a:p>
        </p:txBody>
      </p:sp>
      <p:pic>
        <p:nvPicPr>
          <p:cNvPr id="144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48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4869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mensenrechtenprijs</a:t>
            </a:r>
            <a:r>
              <a:rPr lang="en-US" altLang="nl-NL" sz="2400" b="1" i="1" dirty="0"/>
              <a:t> van het </a:t>
            </a:r>
            <a:r>
              <a:rPr lang="en-US" altLang="nl-NL" sz="2400" b="1" i="1" dirty="0" err="1"/>
              <a:t>Nederlandse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</a:t>
            </a:r>
            <a:r>
              <a:rPr lang="en-US" altLang="nl-NL" sz="2400" b="1" i="1" dirty="0" err="1" smtClean="0"/>
              <a:t>inisterie</a:t>
            </a:r>
            <a:r>
              <a:rPr lang="en-US" altLang="nl-NL" sz="2400" b="1" i="1" dirty="0" smtClean="0"/>
              <a:t> </a:t>
            </a:r>
            <a:r>
              <a:rPr lang="en-US" altLang="nl-NL" sz="2400" b="1" i="1" dirty="0"/>
              <a:t>van </a:t>
            </a:r>
            <a:r>
              <a:rPr lang="en-US" altLang="nl-NL" sz="2400" b="1" i="1" dirty="0" err="1"/>
              <a:t>Buitenlandse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Zaken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6487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6488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85294"/>
            <a:ext cx="1985962" cy="14096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0" y="3976562"/>
            <a:ext cx="1981200" cy="14184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0104"/>
            <a:ext cx="1981200" cy="1414889"/>
          </a:xfrm>
          <a:prstGeom prst="rect">
            <a:avLst/>
          </a:prstGeom>
        </p:spPr>
      </p:pic>
      <p:sp>
        <p:nvSpPr>
          <p:cNvPr id="16487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18984" y="5027613"/>
            <a:ext cx="197351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1800" dirty="0"/>
              <a:t/>
            </a:r>
            <a:br>
              <a:rPr lang="en-US" altLang="nl-NL" sz="1800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 err="1"/>
              <a:t>Mensenrechten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 err="1"/>
              <a:t>Tulp</a:t>
            </a:r>
            <a:endParaRPr lang="en-US" altLang="nl-NL" sz="2000" dirty="0"/>
          </a:p>
        </p:txBody>
      </p:sp>
      <p:sp>
        <p:nvSpPr>
          <p:cNvPr id="16487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Mensenrechten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 err="1"/>
              <a:t>Klomp</a:t>
            </a:r>
            <a:endParaRPr lang="en-US" altLang="nl-NL" sz="2000" dirty="0"/>
          </a:p>
        </p:txBody>
      </p:sp>
      <p:sp>
        <p:nvSpPr>
          <p:cNvPr id="16487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 err="1"/>
              <a:t>Mensenrechten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 err="1"/>
              <a:t>Molen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6917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De Sacharovprijs wordt jaarlijks uitgereikt door het Europees Parlement. </a:t>
            </a:r>
            <a:br>
              <a:rPr lang="nl-NL" altLang="nl-NL" sz="2400" b="1" i="1"/>
            </a:br>
            <a:r>
              <a:rPr lang="nl-NL" altLang="nl-NL" sz="2400" b="1" i="1"/>
              <a:t>Wie was Sacharov?</a:t>
            </a:r>
          </a:p>
        </p:txBody>
      </p:sp>
      <p:sp>
        <p:nvSpPr>
          <p:cNvPr id="166918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9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7162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De uitvinder van de waterstofbom.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Voorvechter van de rechten van de mens en hervormingen</a:t>
            </a:r>
            <a:br>
              <a:rPr lang="en-US" altLang="nl-NL" sz="2000"/>
            </a:br>
            <a:r>
              <a:rPr lang="en-US" altLang="nl-NL" sz="2000"/>
              <a:t>    in de Sovjet-Unie. 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Nobelprijswinnaar voor de Vrede in 1975.</a:t>
            </a:r>
            <a:endParaRPr lang="en-US" altLang="nl-NL" sz="2000"/>
          </a:p>
        </p:txBody>
      </p:sp>
      <p:pic>
        <p:nvPicPr>
          <p:cNvPr id="166920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896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3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6896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 smtClean="0"/>
              <a:t>Een </a:t>
            </a:r>
            <a:r>
              <a:rPr lang="nl-NL" altLang="nl-NL" sz="2400" b="1" i="1" dirty="0"/>
              <a:t>grote prijs voor mensenrechten-verdedigers is genoemd naar Martin </a:t>
            </a:r>
            <a:r>
              <a:rPr lang="nl-NL" altLang="nl-NL" sz="2400" b="1" i="1" dirty="0" err="1"/>
              <a:t>Ennals</a:t>
            </a:r>
            <a:r>
              <a:rPr lang="nl-NL" altLang="nl-NL" sz="2400" b="1" i="1" dirty="0"/>
              <a:t>. Wie was hij?</a:t>
            </a:r>
          </a:p>
        </p:txBody>
      </p:sp>
      <p:sp>
        <p:nvSpPr>
          <p:cNvPr id="16896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8967" name="Shape 615"/>
          <p:cNvSpPr txBox="1">
            <a:spLocks noChangeArrowheads="1"/>
          </p:cNvSpPr>
          <p:nvPr/>
        </p:nvSpPr>
        <p:spPr bwMode="auto">
          <a:xfrm>
            <a:off x="1619672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gewetensgevangene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Ierland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beroemd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voetballer</a:t>
            </a:r>
            <a:r>
              <a:rPr lang="en-US" altLang="nl-NL" sz="2000" dirty="0"/>
              <a:t> die </a:t>
            </a:r>
            <a:r>
              <a:rPr lang="en-US" altLang="nl-NL" sz="2000" dirty="0" err="1"/>
              <a:t>ook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politiek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vluchteling</a:t>
            </a:r>
            <a:r>
              <a:rPr lang="en-US" altLang="nl-NL" sz="2000" dirty="0"/>
              <a:t> was. 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Een vroegere secretaris-generaal van </a:t>
            </a:r>
            <a:r>
              <a:rPr lang="nl-NL" altLang="nl-NL" sz="2000" dirty="0" err="1"/>
              <a:t>Amnesty</a:t>
            </a:r>
            <a:r>
              <a:rPr lang="nl-NL" altLang="nl-NL" sz="2000" dirty="0"/>
              <a:t> International.</a:t>
            </a:r>
            <a:endParaRPr lang="en-US" altLang="nl-NL" sz="2000" dirty="0"/>
          </a:p>
        </p:txBody>
      </p:sp>
      <p:pic>
        <p:nvPicPr>
          <p:cNvPr id="16896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101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1013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 smtClean="0"/>
              <a:t>In 2017 overleed </a:t>
            </a:r>
            <a:r>
              <a:rPr lang="nl-NL" altLang="nl-NL" sz="2400" b="1" i="1" dirty="0"/>
              <a:t>de Chinese schrijver </a:t>
            </a:r>
            <a:r>
              <a:rPr lang="nl-NL" altLang="nl-NL" sz="2400" b="1" i="1" dirty="0" err="1"/>
              <a:t>Liu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 smtClean="0"/>
              <a:t>Xiaobo</a:t>
            </a:r>
            <a:r>
              <a:rPr lang="nl-NL" altLang="nl-NL" sz="2400" b="1" i="1" dirty="0" smtClean="0"/>
              <a:t>. In 2010 won hij </a:t>
            </a:r>
            <a:r>
              <a:rPr lang="nl-NL" altLang="nl-NL" sz="2400" b="1" i="1" dirty="0"/>
              <a:t>de </a:t>
            </a:r>
            <a:r>
              <a:rPr lang="nl-NL" altLang="nl-NL" sz="2400" b="1" i="1" dirty="0" smtClean="0"/>
              <a:t>Nobelprijs </a:t>
            </a:r>
            <a:r>
              <a:rPr lang="nl-NL" altLang="nl-NL" sz="2400" b="1" i="1" dirty="0"/>
              <a:t>voor de Vrede. </a:t>
            </a:r>
            <a:br>
              <a:rPr lang="nl-NL" altLang="nl-NL" sz="2400" b="1" i="1" dirty="0"/>
            </a:br>
            <a:r>
              <a:rPr lang="nl-NL" altLang="nl-NL" sz="2400" b="1" i="1" dirty="0"/>
              <a:t>Bij de uitreiking bleef zijn stoel leeg. Waarom?</a:t>
            </a:r>
          </a:p>
        </p:txBody>
      </p:sp>
      <p:sp>
        <p:nvSpPr>
          <p:cNvPr id="171014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1015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> was in </a:t>
            </a:r>
            <a:r>
              <a:rPr lang="en-US" altLang="nl-NL" sz="2000" dirty="0" err="1"/>
              <a:t>gevangenschap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ziek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/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kunnen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reizen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zat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moment </a:t>
            </a:r>
            <a:r>
              <a:rPr lang="en-US" altLang="nl-NL" sz="2000" dirty="0" err="1"/>
              <a:t>gevangen</a:t>
            </a:r>
            <a:r>
              <a:rPr lang="en-US" altLang="nl-NL" sz="2000" dirty="0"/>
              <a:t>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Hij mocht wel weg uit China, maar was bang dat hij er niet</a:t>
            </a:r>
            <a:br>
              <a:rPr lang="nl-NL" altLang="nl-NL" sz="2000" dirty="0"/>
            </a:br>
            <a:r>
              <a:rPr lang="nl-NL" altLang="nl-NL" sz="2000" dirty="0"/>
              <a:t>    meer </a:t>
            </a:r>
            <a:r>
              <a:rPr lang="nl-NL" altLang="nl-NL" sz="2000" dirty="0" smtClean="0"/>
              <a:t>mocht terugkeren. </a:t>
            </a:r>
            <a:endParaRPr lang="en-US" altLang="nl-NL" sz="2000" dirty="0"/>
          </a:p>
        </p:txBody>
      </p:sp>
      <p:pic>
        <p:nvPicPr>
          <p:cNvPr id="17101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306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</a:t>
            </a:r>
            <a:r>
              <a:rPr lang="en-US" altLang="nl-NL" sz="2500" dirty="0" smtClean="0"/>
              <a:t> </a:t>
            </a:r>
            <a:r>
              <a:rPr lang="en-US" altLang="nl-NL" sz="2500" dirty="0" smtClean="0">
                <a:solidFill>
                  <a:srgbClr val="FFFFFF"/>
                </a:solidFill>
              </a:rPr>
              <a:t>5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73061" name="Shape 576"/>
          <p:cNvSpPr txBox="1">
            <a:spLocks noChangeArrowheads="1"/>
          </p:cNvSpPr>
          <p:nvPr/>
        </p:nvSpPr>
        <p:spPr bwMode="auto">
          <a:xfrm>
            <a:off x="2843808" y="1919039"/>
            <a:ext cx="571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Soms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lijkt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riskant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om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iemand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Nobelprijs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Vrede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geven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maar </a:t>
            </a:r>
            <a:r>
              <a:rPr lang="en-US" altLang="nl-NL" sz="2400" b="1" i="1" dirty="0" err="1"/>
              <a:t>liever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andere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prijs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politici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kreeg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Nobelprijs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Literatuur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7306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7307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678" y="3965704"/>
            <a:ext cx="1996822" cy="142716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1"/>
            <a:ext cx="1997124" cy="1409698"/>
          </a:xfrm>
          <a:prstGeom prst="rect">
            <a:avLst/>
          </a:prstGeom>
        </p:spPr>
      </p:pic>
      <p:sp>
        <p:nvSpPr>
          <p:cNvPr id="17306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   Barack Obama</a:t>
            </a:r>
          </a:p>
        </p:txBody>
      </p:sp>
      <p:sp>
        <p:nvSpPr>
          <p:cNvPr id="17306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371600" y="5027613"/>
            <a:ext cx="2381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 a.</a:t>
            </a:r>
            <a:br>
              <a:rPr lang="en-US" altLang="nl-NL" sz="2000" b="1" dirty="0"/>
            </a:br>
            <a:r>
              <a:rPr lang="en-US" altLang="nl-NL" sz="1200" dirty="0"/>
              <a:t/>
            </a:r>
            <a:br>
              <a:rPr lang="en-US" altLang="nl-NL" sz="1200" dirty="0"/>
            </a:br>
            <a:r>
              <a:rPr lang="en-US" altLang="nl-NL" sz="2000" dirty="0"/>
              <a:t>Michael </a:t>
            </a:r>
            <a:r>
              <a:rPr lang="en-US" altLang="nl-NL" sz="2000" dirty="0" err="1"/>
              <a:t>Gorbatsjov</a:t>
            </a:r>
            <a:endParaRPr lang="en-US" alt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01"/>
          <a:stretch/>
        </p:blipFill>
        <p:spPr>
          <a:xfrm>
            <a:off x="5664200" y="3987994"/>
            <a:ext cx="1716112" cy="1409506"/>
          </a:xfrm>
          <a:prstGeom prst="rect">
            <a:avLst/>
          </a:prstGeom>
        </p:spPr>
      </p:pic>
      <p:sp>
        <p:nvSpPr>
          <p:cNvPr id="17306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r>
              <a:rPr lang="en-US" altLang="nl-NL" sz="1200" b="1" dirty="0"/>
              <a:t/>
            </a:r>
            <a:br>
              <a:rPr lang="en-US" altLang="nl-NL" sz="1200" b="1" dirty="0"/>
            </a:br>
            <a:r>
              <a:rPr lang="en-US" altLang="nl-NL" sz="2000" dirty="0"/>
              <a:t>Winston Churchill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5108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6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75109" name="Shape 613"/>
          <p:cNvSpPr txBox="1">
            <a:spLocks noChangeArrowheads="1"/>
          </p:cNvSpPr>
          <p:nvPr/>
        </p:nvSpPr>
        <p:spPr bwMode="auto">
          <a:xfrm>
            <a:off x="2847528" y="1993900"/>
            <a:ext cx="6477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Welk van deze prijzen kreeg </a:t>
            </a:r>
            <a:r>
              <a:rPr lang="nl-NL" altLang="nl-NL" sz="2400" b="1" i="1" dirty="0" err="1"/>
              <a:t>Amnesty</a:t>
            </a:r>
            <a:r>
              <a:rPr lang="nl-NL" altLang="nl-NL" sz="2400" b="1" i="1" dirty="0"/>
              <a:t> International: </a:t>
            </a:r>
            <a:r>
              <a:rPr lang="nl-NL" altLang="nl-NL" sz="2400" b="1" i="1" dirty="0" smtClean="0"/>
              <a:t>Nobelprijs </a:t>
            </a:r>
            <a:r>
              <a:rPr lang="nl-NL" altLang="nl-NL" sz="2400" b="1" i="1" dirty="0"/>
              <a:t>voor de Vrede</a:t>
            </a:r>
            <a:r>
              <a:rPr lang="nl-NL" altLang="nl-NL" sz="2400" b="1" i="1" dirty="0" smtClean="0"/>
              <a:t>, </a:t>
            </a:r>
            <a:r>
              <a:rPr lang="nl-NL" altLang="nl-NL" sz="2400" b="1" i="1" dirty="0"/>
              <a:t>Erasmusprijs, </a:t>
            </a:r>
            <a:r>
              <a:rPr lang="nl-NL" altLang="nl-NL" sz="2400" b="1" i="1" dirty="0" err="1" smtClean="0"/>
              <a:t>Four</a:t>
            </a:r>
            <a:r>
              <a:rPr lang="nl-NL" altLang="nl-NL" sz="2400" b="1" i="1" dirty="0" smtClean="0"/>
              <a:t> </a:t>
            </a:r>
            <a:r>
              <a:rPr lang="nl-NL" altLang="nl-NL" sz="2400" b="1" i="1" dirty="0" err="1"/>
              <a:t>Freedoms</a:t>
            </a:r>
            <a:r>
              <a:rPr lang="nl-NL" altLang="nl-NL" sz="2400" b="1" i="1" dirty="0"/>
              <a:t> Award</a:t>
            </a:r>
            <a:r>
              <a:rPr lang="nl-NL" altLang="nl-NL" sz="2400" b="1" i="1" dirty="0" smtClean="0"/>
              <a:t>,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 smtClean="0"/>
              <a:t>VN-Mensenrechtenprijs, </a:t>
            </a:r>
            <a:r>
              <a:rPr lang="nl-NL" altLang="nl-NL" sz="2400" b="1" i="1" dirty="0"/>
              <a:t>Europese </a:t>
            </a:r>
            <a:r>
              <a:rPr lang="nl-NL" altLang="nl-NL" sz="2400" b="1" i="1" dirty="0" smtClean="0"/>
              <a:t>Mensenrechtenprijs, </a:t>
            </a:r>
            <a:r>
              <a:rPr lang="nl-NL" altLang="nl-NL" sz="2400" b="1" i="1" dirty="0"/>
              <a:t>Geuzenpenning.</a:t>
            </a:r>
          </a:p>
        </p:txBody>
      </p:sp>
      <p:sp>
        <p:nvSpPr>
          <p:cNvPr id="175110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5111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D</a:t>
            </a:r>
            <a:r>
              <a:rPr lang="nl-NL" altLang="nl-NL" sz="2000"/>
              <a:t>e VN-Mensenrechtenprijs en de Europese Mensenrechten-</a:t>
            </a:r>
            <a:br>
              <a:rPr lang="nl-NL" altLang="nl-NL" sz="2000"/>
            </a:br>
            <a:r>
              <a:rPr lang="nl-NL" altLang="nl-NL" sz="2000"/>
              <a:t>    prijs.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Amnesty kreeg (nog) nooit de Nobelprijs voor de Vrede.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Allemaal. </a:t>
            </a:r>
            <a:endParaRPr lang="en-US" altLang="nl-NL" sz="2000"/>
          </a:p>
        </p:txBody>
      </p:sp>
      <p:pic>
        <p:nvPicPr>
          <p:cNvPr id="17511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715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60" name="Shape 523"/>
          <p:cNvSpPr txBox="1">
            <a:spLocks noChangeArrowheads="1"/>
          </p:cNvSpPr>
          <p:nvPr/>
        </p:nvSpPr>
        <p:spPr bwMode="auto">
          <a:xfrm>
            <a:off x="2222500" y="2820665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 smtClean="0"/>
              <a:t>Boeken</a:t>
            </a:r>
            <a:endParaRPr lang="en-US" altLang="nl-NL" sz="3200" b="1" i="1" dirty="0"/>
          </a:p>
        </p:txBody>
      </p:sp>
      <p:pic>
        <p:nvPicPr>
          <p:cNvPr id="17716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920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1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7920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9207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Wat is dat.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Wat is de wat.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Dat is me wat.</a:t>
            </a:r>
            <a:endParaRPr lang="en-US" altLang="nl-NL" sz="2000"/>
          </a:p>
        </p:txBody>
      </p:sp>
      <p:pic>
        <p:nvPicPr>
          <p:cNvPr id="17920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7921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Hoe heet het wereldberoemd geworden boek van de Amerikaanse schrijver Dave Eggers over kindsoldaten in Sudan?</a:t>
            </a:r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125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 smtClean="0">
                <a:solidFill>
                  <a:srgbClr val="FFFF00"/>
                </a:solidFill>
              </a:rPr>
              <a:t> VRAAG </a:t>
            </a:r>
            <a:r>
              <a:rPr lang="en-US" altLang="nl-NL" sz="2500" dirty="0" smtClean="0">
                <a:solidFill>
                  <a:srgbClr val="FFFFFF"/>
                </a:solidFill>
              </a:rPr>
              <a:t>2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8125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1254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Iran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Turks Koerdistan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Afghanistan</a:t>
            </a:r>
            <a:endParaRPr lang="en-US" altLang="nl-NL" sz="2000"/>
          </a:p>
        </p:txBody>
      </p:sp>
      <p:pic>
        <p:nvPicPr>
          <p:cNvPr id="18125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1258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Kader Abdolah is </a:t>
            </a:r>
            <a:r>
              <a:rPr lang="nl-NL" altLang="nl-NL" sz="2400" b="1" i="1" dirty="0" smtClean="0"/>
              <a:t>een </a:t>
            </a:r>
            <a:r>
              <a:rPr lang="nl-NL" altLang="nl-NL" sz="2400" b="1" i="1" dirty="0"/>
              <a:t>bekende Nederlandstalige schrijver. Hij kwam hier als vluchteling uit welk land? 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3_blank">
  <a:themeElements>
    <a:clrScheme name="AI Presentation -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">
  <a:themeElements>
    <a:clrScheme name="AI Presentation -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lank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3376</TotalTime>
  <Words>2834</Words>
  <Application>Microsoft Office PowerPoint</Application>
  <PresentationFormat>Diavoorstelling (4:3)</PresentationFormat>
  <Paragraphs>574</Paragraphs>
  <Slides>130</Slides>
  <Notes>125</Notes>
  <HiddenSlides>0</HiddenSlides>
  <MMClips>8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130</vt:i4>
      </vt:variant>
    </vt:vector>
  </HeadingPairs>
  <TitlesOfParts>
    <vt:vector size="132" baseType="lpstr">
      <vt:lpstr>3_blank</vt:lpstr>
      <vt:lpstr>4_blank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Amnesty International Nederland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Amnesty´s Pub Quiz</dc:title>
  <dc:creator>Saskia Hansen</dc:creator>
  <cp:lastModifiedBy>Carolien Cuypers</cp:lastModifiedBy>
  <cp:revision>348</cp:revision>
  <dcterms:modified xsi:type="dcterms:W3CDTF">2017-10-13T07:08:25Z</dcterms:modified>
</cp:coreProperties>
</file>