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1" r:id="rId3"/>
    <p:sldId id="256" r:id="rId4"/>
    <p:sldId id="260" r:id="rId5"/>
    <p:sldId id="262" r:id="rId6"/>
    <p:sldId id="263" r:id="rId7"/>
    <p:sldId id="264" r:id="rId8"/>
    <p:sldId id="272" r:id="rId9"/>
    <p:sldId id="266" r:id="rId10"/>
    <p:sldId id="273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5808" y="-2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D8CB-7243-3C4A-AB4B-BAB539489C7A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2F1D-ACB9-004F-9FE8-36176C44C6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4F86-71BF-884D-B574-96C63ADAD8B6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0A03-F05C-8547-8087-675307857C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C38-F759-0F40-9261-499DBB54E950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222-B367-DB44-A569-651841FB1A2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2A9D-8F9E-2546-89DD-B4DA600BC9C9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F92B9-C65E-B343-9FB6-1E6016D2F6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DA16-C59C-394E-B164-736C2099B40D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5DD8-6CD1-D045-9E3D-897827D02B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67F4-4E71-D146-B2E7-47DA06025908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80C3-9D5C-8343-996E-C8F0D098567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A7BB-7E05-4C4C-9029-B3FD674E15FC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7A3B-D817-C546-A552-BBE85DD352F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97CD-EE1F-9740-A252-66809D8B1E2D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E392-8157-514F-A1D8-E5D794FD066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CAC3-CEA4-E340-A6C8-498CE4A3E5D9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9497-5810-7E44-845B-27FED5794B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5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D69-25A1-EC42-B829-999EA99F4D21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2D7F-DA05-6D4B-BC34-112DB1EFA2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FA7A-780F-5F44-BEF2-478266343703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4E5B-B342-B148-B3AC-71B2EAD6852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63F200-0D1B-094C-A645-C7B67C555106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93BB20-BFBC-D744-A90D-2D4FC6BB058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4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4.png"/><Relationship Id="rId10" Type="http://schemas.openxmlformats.org/officeDocument/2006/relationships/image" Target="../media/image10.emf"/><Relationship Id="rId11" Type="http://schemas.openxmlformats.org/officeDocument/2006/relationships/image" Target="../media/image1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7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4.png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4.png"/><Relationship Id="rId8" Type="http://schemas.openxmlformats.org/officeDocument/2006/relationships/image" Target="../media/image10.emf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4.png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10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4.png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8.emf"/><Relationship Id="rId5" Type="http://schemas.openxmlformats.org/officeDocument/2006/relationships/image" Target="../media/image4.pn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4.png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 PubQuiz-RGB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05" y="0"/>
            <a:ext cx="9478210" cy="7108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NP-34163346_AFP PHOTO _ ARMEND NIMAN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369" y="-27384"/>
            <a:ext cx="10395293" cy="693019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8" y="2816186"/>
            <a:ext cx="6871369" cy="3606723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03262" y="3377288"/>
            <a:ext cx="719105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>
                <a:latin typeface="Amnesty Trade Gothic Cn"/>
                <a:cs typeface="Amnesty Trade Gothic Cn"/>
              </a:rPr>
              <a:t>Op 16 </a:t>
            </a:r>
            <a:r>
              <a:rPr lang="en-GB" sz="2500" dirty="0" err="1">
                <a:latin typeface="Amnesty Trade Gothic Cn"/>
                <a:cs typeface="Amnesty Trade Gothic Cn"/>
              </a:rPr>
              <a:t>september</a:t>
            </a:r>
            <a:r>
              <a:rPr lang="en-GB" sz="2500" dirty="0">
                <a:latin typeface="Amnesty Trade Gothic Cn"/>
                <a:cs typeface="Amnesty Trade Gothic Cn"/>
              </a:rPr>
              <a:t> 2015 </a:t>
            </a:r>
            <a:r>
              <a:rPr lang="en-GB" sz="2500" dirty="0" err="1">
                <a:latin typeface="Amnesty Trade Gothic Cn"/>
                <a:cs typeface="Amnesty Trade Gothic Cn"/>
              </a:rPr>
              <a:t>zette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Hongaarse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oproerpolitie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pepperspray</a:t>
            </a:r>
            <a:r>
              <a:rPr lang="en-GB" sz="2500" dirty="0">
                <a:latin typeface="Amnesty Trade Gothic Cn"/>
                <a:cs typeface="Amnesty Trade Gothic Cn"/>
              </a:rPr>
              <a:t> in </a:t>
            </a:r>
            <a:r>
              <a:rPr lang="en-GB" sz="2500" dirty="0" err="1">
                <a:latin typeface="Amnesty Trade Gothic Cn"/>
                <a:cs typeface="Amnesty Trade Gothic Cn"/>
              </a:rPr>
              <a:t>om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aan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grens</a:t>
            </a:r>
            <a:r>
              <a:rPr lang="en-GB" sz="2500" dirty="0">
                <a:latin typeface="Amnesty Trade Gothic Cn"/>
                <a:cs typeface="Amnesty Trade Gothic Cn"/>
              </a:rPr>
              <a:t> met </a:t>
            </a:r>
            <a:r>
              <a:rPr lang="en-GB" sz="2500" dirty="0" err="1">
                <a:latin typeface="Amnesty Trade Gothic Cn"/>
                <a:cs typeface="Amnesty Trade Gothic Cn"/>
              </a:rPr>
              <a:t>Servië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terug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dringen</a:t>
            </a:r>
            <a:r>
              <a:rPr lang="en-GB" sz="2500" dirty="0">
                <a:latin typeface="Amnesty Trade Gothic Cn"/>
                <a:cs typeface="Amnesty Trade Gothic Cn"/>
              </a:rPr>
              <a:t>. </a:t>
            </a:r>
            <a:r>
              <a:rPr lang="en-GB" sz="2500" dirty="0" err="1" smtClean="0">
                <a:latin typeface="Amnesty Trade Gothic Cn"/>
                <a:cs typeface="Amnesty Trade Gothic Cn"/>
              </a:rPr>
              <a:t>Welk</a:t>
            </a:r>
            <a:r>
              <a:rPr lang="en-GB" sz="2500" dirty="0" smtClean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mensenrecht</a:t>
            </a:r>
            <a:r>
              <a:rPr lang="en-GB" sz="2500" dirty="0">
                <a:latin typeface="Amnesty Trade Gothic Cn"/>
                <a:cs typeface="Amnesty Trade Gothic Cn"/>
              </a:rPr>
              <a:t> is </a:t>
            </a:r>
            <a:r>
              <a:rPr lang="en-GB" sz="2500" dirty="0" err="1">
                <a:latin typeface="Amnesty Trade Gothic Cn"/>
                <a:cs typeface="Amnesty Trade Gothic Cn"/>
              </a:rPr>
              <a:t>hier</a:t>
            </a:r>
            <a:r>
              <a:rPr lang="en-GB" sz="2500" dirty="0">
                <a:latin typeface="Amnesty Trade Gothic Cn"/>
                <a:cs typeface="Amnesty Trade Gothic Cn"/>
              </a:rPr>
              <a:t> in het </a:t>
            </a:r>
            <a:r>
              <a:rPr lang="en-GB" sz="2500" dirty="0" err="1">
                <a:latin typeface="Amnesty Trade Gothic Cn"/>
                <a:cs typeface="Amnesty Trade Gothic Cn"/>
              </a:rPr>
              <a:t>geding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774700" y="4990203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Recht op toegang tot asiel.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Recht om niet mishandeld te worden.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Recht  op internationale bescherming.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808038" y="4799781"/>
            <a:ext cx="698468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8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</p:spTree>
    <p:extLst>
      <p:ext uri="{BB962C8B-B14F-4D97-AF65-F5344CB8AC3E}">
        <p14:creationId xmlns:p14="http://schemas.microsoft.com/office/powerpoint/2010/main" val="12972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9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339963"/>
            <a:ext cx="5057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100" b="1" dirty="0">
                <a:latin typeface="Amnesty Trade Gothic Cn"/>
                <a:cs typeface="Amnesty Trade Gothic Cn"/>
              </a:rPr>
              <a:t>a. </a:t>
            </a:r>
            <a:r>
              <a:rPr lang="en-GB" sz="2100" dirty="0" err="1">
                <a:latin typeface="Amnesty Trade Gothic Cn"/>
                <a:cs typeface="Amnesty Trade Gothic Cn"/>
              </a:rPr>
              <a:t>Ze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hebben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geen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geldig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paspoort</a:t>
            </a:r>
            <a:r>
              <a:rPr lang="en-GB" sz="2100" dirty="0">
                <a:latin typeface="Amnesty Trade Gothic Cn"/>
                <a:cs typeface="Amnesty Trade Gothic Cn"/>
              </a:rPr>
              <a:t>, </a:t>
            </a:r>
            <a:r>
              <a:rPr lang="en-GB" sz="2100" dirty="0" err="1">
                <a:latin typeface="Amnesty Trade Gothic Cn"/>
                <a:cs typeface="Amnesty Trade Gothic Cn"/>
              </a:rPr>
              <a:t>dus</a:t>
            </a:r>
            <a:r>
              <a:rPr lang="en-GB" sz="2100" dirty="0">
                <a:latin typeface="Amnesty Trade Gothic Cn"/>
                <a:cs typeface="Amnesty Trade Gothic Cn"/>
              </a:rPr>
              <a:t> de </a:t>
            </a:r>
            <a:r>
              <a:rPr lang="en-GB" sz="2100" dirty="0" err="1" smtClean="0">
                <a:latin typeface="Amnesty Trade Gothic Cn"/>
                <a:cs typeface="Amnesty Trade Gothic Cn"/>
              </a:rPr>
              <a:t>douane</a:t>
            </a:r>
            <a:r>
              <a:rPr lang="en-GB" sz="2100" dirty="0">
                <a:latin typeface="Amnesty Trade Gothic Cn"/>
                <a:cs typeface="Amnesty Trade Gothic Cn"/>
              </a:rPr>
              <a:t/>
            </a:r>
            <a:br>
              <a:rPr lang="en-GB" sz="2100" dirty="0">
                <a:latin typeface="Amnesty Trade Gothic Cn"/>
                <a:cs typeface="Amnesty Trade Gothic Cn"/>
              </a:rPr>
            </a:b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smtClean="0">
                <a:latin typeface="Amnesty Trade Gothic Cn"/>
                <a:cs typeface="Amnesty Trade Gothic Cn"/>
              </a:rPr>
              <a:t>   </a:t>
            </a:r>
            <a:r>
              <a:rPr lang="en-GB" sz="2100" dirty="0" err="1" smtClean="0">
                <a:latin typeface="Amnesty Trade Gothic Cn"/>
                <a:cs typeface="Amnesty Trade Gothic Cn"/>
              </a:rPr>
              <a:t>weigert</a:t>
            </a:r>
            <a:r>
              <a:rPr lang="en-GB" sz="2100" dirty="0" smtClean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ze</a:t>
            </a:r>
            <a:r>
              <a:rPr lang="en-GB" sz="2100" dirty="0">
                <a:latin typeface="Amnesty Trade Gothic Cn"/>
                <a:cs typeface="Amnesty Trade Gothic Cn"/>
              </a:rPr>
              <a:t>.</a:t>
            </a:r>
            <a:endParaRPr lang="nl-NL" sz="2100" dirty="0">
              <a:latin typeface="Amnesty Trade Gothic Cn"/>
              <a:cs typeface="Amnesty Trade Gothic Cn"/>
            </a:endParaRPr>
          </a:p>
          <a:p>
            <a:r>
              <a:rPr lang="en-GB" sz="2100" b="1" dirty="0">
                <a:latin typeface="Amnesty Trade Gothic Cn"/>
                <a:cs typeface="Amnesty Trade Gothic Cn"/>
              </a:rPr>
              <a:t>b. </a:t>
            </a:r>
            <a:r>
              <a:rPr lang="en-GB" sz="2100" dirty="0" err="1">
                <a:latin typeface="Amnesty Trade Gothic Cn"/>
                <a:cs typeface="Amnesty Trade Gothic Cn"/>
              </a:rPr>
              <a:t>Luchtvaartmaatschappijen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houden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ze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tegen</a:t>
            </a:r>
            <a:r>
              <a:rPr lang="en-GB" sz="2100" dirty="0">
                <a:latin typeface="Amnesty Trade Gothic Cn"/>
                <a:cs typeface="Amnesty Trade Gothic Cn"/>
              </a:rPr>
              <a:t>.</a:t>
            </a:r>
            <a:endParaRPr lang="nl-NL" sz="2100" dirty="0">
              <a:latin typeface="Amnesty Trade Gothic Cn"/>
              <a:cs typeface="Amnesty Trade Gothic Cn"/>
            </a:endParaRPr>
          </a:p>
          <a:p>
            <a:r>
              <a:rPr lang="en-GB" sz="2100" b="1" dirty="0">
                <a:latin typeface="Amnesty Trade Gothic Cn"/>
                <a:cs typeface="Amnesty Trade Gothic Cn"/>
              </a:rPr>
              <a:t>c. </a:t>
            </a:r>
            <a:r>
              <a:rPr lang="en-GB" sz="2100" dirty="0" err="1">
                <a:latin typeface="Amnesty Trade Gothic Cn"/>
                <a:cs typeface="Amnesty Trade Gothic Cn"/>
              </a:rPr>
              <a:t>Ze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 smtClean="0">
                <a:latin typeface="Amnesty Trade Gothic Cn"/>
                <a:cs typeface="Amnesty Trade Gothic Cn"/>
              </a:rPr>
              <a:t>kunnen</a:t>
            </a:r>
            <a:r>
              <a:rPr lang="en-GB" sz="2100" dirty="0" smtClean="0">
                <a:latin typeface="Amnesty Trade Gothic Cn"/>
                <a:cs typeface="Amnesty Trade Gothic Cn"/>
              </a:rPr>
              <a:t> </a:t>
            </a:r>
            <a:r>
              <a:rPr lang="en-GB" sz="2100" dirty="0">
                <a:latin typeface="Amnesty Trade Gothic Cn"/>
                <a:cs typeface="Amnesty Trade Gothic Cn"/>
              </a:rPr>
              <a:t>het ticket </a:t>
            </a:r>
            <a:r>
              <a:rPr lang="en-GB" sz="2100" dirty="0" err="1">
                <a:latin typeface="Amnesty Trade Gothic Cn"/>
                <a:cs typeface="Amnesty Trade Gothic Cn"/>
              </a:rPr>
              <a:t>niet</a:t>
            </a:r>
            <a:r>
              <a:rPr lang="en-GB" sz="2100" dirty="0">
                <a:latin typeface="Amnesty Trade Gothic Cn"/>
                <a:cs typeface="Amnesty Trade Gothic Cn"/>
              </a:rPr>
              <a:t> </a:t>
            </a:r>
            <a:r>
              <a:rPr lang="en-GB" sz="2100" dirty="0" err="1">
                <a:latin typeface="Amnesty Trade Gothic Cn"/>
                <a:cs typeface="Amnesty Trade Gothic Cn"/>
              </a:rPr>
              <a:t>betalen</a:t>
            </a:r>
            <a:r>
              <a:rPr lang="en-GB" sz="2100" dirty="0">
                <a:latin typeface="Amnesty Trade Gothic Cn"/>
                <a:cs typeface="Amnesty Trade Gothic Cn"/>
              </a:rPr>
              <a:t>.</a:t>
            </a:r>
            <a:endParaRPr lang="nl-NL" sz="21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9030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141664" y="2298697"/>
            <a:ext cx="507523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Waarom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nemen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niet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gewoon</a:t>
            </a:r>
            <a:r>
              <a:rPr lang="en-GB" sz="2500" dirty="0">
                <a:latin typeface="Amnesty Trade Gothic Cn"/>
                <a:cs typeface="Amnesty Trade Gothic Cn"/>
              </a:rPr>
              <a:t> het </a:t>
            </a:r>
            <a:r>
              <a:rPr lang="en-GB" sz="2500" dirty="0" err="1">
                <a:latin typeface="Amnesty Trade Gothic Cn"/>
                <a:cs typeface="Amnesty Trade Gothic Cn"/>
              </a:rPr>
              <a:t>vliegtuig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naar</a:t>
            </a:r>
            <a:r>
              <a:rPr lang="en-GB" sz="2500" dirty="0">
                <a:latin typeface="Amnesty Trade Gothic Cn"/>
                <a:cs typeface="Amnesty Trade Gothic Cn"/>
              </a:rPr>
              <a:t> Europa?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159125" y="3157626"/>
            <a:ext cx="1880770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baseline="3000" dirty="0" err="1" smtClean="0">
                <a:latin typeface="Amnesty Trade Gothic Cn"/>
                <a:cs typeface="Amnesty Trade Gothic Cn"/>
              </a:rPr>
              <a:t>Geluidsfragment</a:t>
            </a:r>
            <a:r>
              <a:rPr lang="en-GB" sz="2500" baseline="3000" dirty="0" smtClean="0">
                <a:latin typeface="Amnesty Trade Gothic Cn"/>
                <a:cs typeface="Amnesty Trade Gothic Cn"/>
              </a:rPr>
              <a:t> </a:t>
            </a:r>
            <a:r>
              <a:rPr lang="en-GB" sz="2500" baseline="3000" dirty="0" err="1" smtClean="0">
                <a:latin typeface="Amnesty Trade Gothic Cn"/>
                <a:cs typeface="Amnesty Trade Gothic Cn"/>
              </a:rPr>
              <a:t>afspelen</a:t>
            </a:r>
            <a:r>
              <a:rPr lang="en-GB" sz="2500" baseline="3000" dirty="0" smtClean="0">
                <a:latin typeface="Amnesty Trade Gothic Cn"/>
                <a:cs typeface="Amnesty Trade Gothic Cn"/>
              </a:rPr>
              <a:t>:</a:t>
            </a:r>
            <a:endParaRPr lang="nl-NL" sz="2500" baseline="3000" dirty="0">
              <a:latin typeface="Amnesty Trade Gothic Cn"/>
              <a:cs typeface="Amnesty Trade Gothic Cn"/>
            </a:endParaRPr>
          </a:p>
        </p:txBody>
      </p:sp>
      <p:pic>
        <p:nvPicPr>
          <p:cNvPr id="5" name="Syrian refugee tells how wife and seven children drowned try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5790" y="3254920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11799_Wider_Image_Isle_Landers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2" y="-1805695"/>
            <a:ext cx="13916527" cy="8790606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8" y="2596167"/>
            <a:ext cx="7528560" cy="3826742"/>
          </a:xfrm>
          <a:prstGeom prst="rect">
            <a:avLst/>
          </a:prstGeom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03262" y="3377288"/>
            <a:ext cx="719105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>
                <a:latin typeface="Amnesty Trade Gothic Cn"/>
                <a:cs typeface="Amnesty Trade Gothic Cn"/>
              </a:rPr>
              <a:t>In 2015 </a:t>
            </a:r>
            <a:r>
              <a:rPr lang="en-GB" sz="2500" dirty="0" err="1">
                <a:latin typeface="Amnesty Trade Gothic Cn"/>
                <a:cs typeface="Amnesty Trade Gothic Cn"/>
              </a:rPr>
              <a:t>kwamen</a:t>
            </a:r>
            <a:r>
              <a:rPr lang="en-GB" sz="2500" dirty="0">
                <a:latin typeface="Amnesty Trade Gothic Cn"/>
                <a:cs typeface="Amnesty Trade Gothic Cn"/>
              </a:rPr>
              <a:t> 3.771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en </a:t>
            </a:r>
            <a:r>
              <a:rPr lang="en-GB" sz="2500" dirty="0" err="1">
                <a:latin typeface="Amnesty Trade Gothic Cn"/>
                <a:cs typeface="Amnesty Trade Gothic Cn"/>
              </a:rPr>
              <a:t>migranten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om</a:t>
            </a:r>
            <a:r>
              <a:rPr lang="en-GB" sz="2500" dirty="0">
                <a:latin typeface="Amnesty Trade Gothic Cn"/>
                <a:cs typeface="Amnesty Trade Gothic Cn"/>
              </a:rPr>
              <a:t> in de </a:t>
            </a:r>
            <a:r>
              <a:rPr lang="en-GB" sz="2500" dirty="0" err="1">
                <a:latin typeface="Amnesty Trade Gothic Cn"/>
                <a:cs typeface="Amnesty Trade Gothic Cn"/>
              </a:rPr>
              <a:t>Middellandse</a:t>
            </a:r>
            <a:r>
              <a:rPr lang="en-GB" sz="2500" dirty="0">
                <a:latin typeface="Amnesty Trade Gothic Cn"/>
                <a:cs typeface="Amnesty Trade Gothic Cn"/>
              </a:rPr>
              <a:t> Zee. Amnesty </a:t>
            </a:r>
            <a:r>
              <a:rPr lang="en-GB" sz="2500" dirty="0" err="1">
                <a:latin typeface="Amnesty Trade Gothic Cn"/>
                <a:cs typeface="Amnesty Trade Gothic Cn"/>
              </a:rPr>
              <a:t>vindt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dat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deze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tragedie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voorkomen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kan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worden</a:t>
            </a:r>
            <a:r>
              <a:rPr lang="en-GB" sz="2500" dirty="0">
                <a:latin typeface="Amnesty Trade Gothic Cn"/>
                <a:cs typeface="Amnesty Trade Gothic Cn"/>
              </a:rPr>
              <a:t>. Hoe?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774700" y="4990203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Alle grenzen open.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Verbeteren opvang en toekomstperspectief in de regio.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Veilige en legale routes voor vluchtelingen.</a:t>
            </a:r>
          </a:p>
        </p:txBody>
      </p:sp>
      <p:cxnSp>
        <p:nvCxnSpPr>
          <p:cNvPr id="21" name="Rechte verbindingslijn 20"/>
          <p:cNvCxnSpPr/>
          <p:nvPr/>
        </p:nvCxnSpPr>
        <p:spPr>
          <a:xfrm>
            <a:off x="808038" y="4799781"/>
            <a:ext cx="698468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10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  <p:pic>
        <p:nvPicPr>
          <p:cNvPr id="24" name="Picture 3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21904_Migrants_Make_Their_Way_Towards_Hungary_cChristopher Furlong_Getty Imag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727" y="-23093"/>
            <a:ext cx="10333182" cy="688879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93" y="5695712"/>
            <a:ext cx="4380911" cy="611523"/>
          </a:xfrm>
          <a:prstGeom prst="rect">
            <a:avLst/>
          </a:prstGeom>
        </p:spPr>
      </p:pic>
      <p:pic>
        <p:nvPicPr>
          <p:cNvPr id="5" name="Picture 3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057775" cy="7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Hoeveel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mensen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zijn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er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endParaRPr lang="en-GB" sz="2500" dirty="0" smtClean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GB" sz="2500" dirty="0" smtClean="0">
                <a:latin typeface="Amnesty Trade Gothic Cn"/>
                <a:cs typeface="Amnesty Trade Gothic Cn"/>
              </a:rPr>
              <a:t>op </a:t>
            </a:r>
            <a:r>
              <a:rPr lang="en-GB" sz="2500" dirty="0">
                <a:latin typeface="Amnesty Trade Gothic Cn"/>
                <a:cs typeface="Amnesty Trade Gothic Cn"/>
              </a:rPr>
              <a:t>de </a:t>
            </a:r>
            <a:r>
              <a:rPr lang="en-GB" sz="2500" dirty="0" err="1">
                <a:latin typeface="Amnesty Trade Gothic Cn"/>
                <a:cs typeface="Amnesty Trade Gothic Cn"/>
              </a:rPr>
              <a:t>vlucht</a:t>
            </a:r>
            <a:r>
              <a:rPr lang="en-GB" sz="2500" dirty="0">
                <a:latin typeface="Amnesty Trade Gothic Cn"/>
                <a:cs typeface="Amnesty Trade Gothic Cn"/>
              </a:rPr>
              <a:t>?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89439"/>
            <a:ext cx="5057775" cy="9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 smtClean="0">
                <a:latin typeface="Amnesty Trade Gothic Cn"/>
                <a:cs typeface="Amnesty Trade Gothic Cn"/>
              </a:rPr>
              <a:t>a. </a:t>
            </a:r>
            <a:r>
              <a:rPr lang="en-US" sz="2000" dirty="0" smtClean="0">
                <a:latin typeface="Amnesty Trade Gothic Cn" charset="0"/>
                <a:cs typeface="Amnesty Trade Gothic Cn" charset="0"/>
              </a:rPr>
              <a:t>25 </a:t>
            </a:r>
            <a:r>
              <a:rPr lang="en-US" sz="2000" dirty="0" err="1" smtClean="0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 smtClean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 smtClean="0">
                <a:latin typeface="Amnesty Trade Gothic Cn"/>
                <a:cs typeface="Amnesty Trade Gothic Cn"/>
              </a:rPr>
              <a:t>b. </a:t>
            </a:r>
            <a:r>
              <a:rPr lang="en-US" sz="2000" dirty="0" smtClean="0">
                <a:latin typeface="Amnesty Trade Gothic Cn" charset="0"/>
                <a:cs typeface="Amnesty Trade Gothic Cn" charset="0"/>
              </a:rPr>
              <a:t>60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 smtClean="0">
                <a:latin typeface="Amnesty Trade Gothic Cn"/>
                <a:cs typeface="Amnesty Trade Gothic Cn"/>
              </a:rPr>
              <a:t>c. </a:t>
            </a:r>
            <a:r>
              <a:rPr lang="en-US" sz="2000" dirty="0" smtClean="0">
                <a:latin typeface="Amnesty Trade Gothic Cn" charset="0"/>
                <a:cs typeface="Amnesty Trade Gothic Cn" charset="0"/>
              </a:rPr>
              <a:t>100 </a:t>
            </a:r>
            <a:r>
              <a:rPr lang="en-US" sz="2000" dirty="0" err="1">
                <a:latin typeface="Amnesty Trade Gothic Cn" charset="0"/>
                <a:cs typeface="Amnesty Trade Gothic Cn" charset="0"/>
              </a:rPr>
              <a:t>miljoen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1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357580"/>
            <a:ext cx="5057775" cy="7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 smtClean="0">
                <a:latin typeface="Amnesty Trade Gothic Cn"/>
                <a:cs typeface="Amnesty Trade Gothic Cn"/>
              </a:rPr>
              <a:t>Welk</a:t>
            </a:r>
            <a:r>
              <a:rPr lang="en-GB" sz="2500" dirty="0" smtClean="0">
                <a:latin typeface="Amnesty Trade Gothic Cn"/>
                <a:cs typeface="Amnesty Trade Gothic Cn"/>
              </a:rPr>
              <a:t> </a:t>
            </a:r>
            <a:r>
              <a:rPr lang="en-GB" sz="2500" dirty="0">
                <a:latin typeface="Amnesty Trade Gothic Cn"/>
                <a:cs typeface="Amnesty Trade Gothic Cn"/>
              </a:rPr>
              <a:t>land </a:t>
            </a:r>
            <a:r>
              <a:rPr lang="en-GB" sz="2500" dirty="0" err="1">
                <a:latin typeface="Amnesty Trade Gothic Cn"/>
                <a:cs typeface="Amnesty Trade Gothic Cn"/>
              </a:rPr>
              <a:t>vangt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wereldwijd</a:t>
            </a:r>
            <a:r>
              <a:rPr lang="en-GB" sz="2500" dirty="0">
                <a:latin typeface="Amnesty Trade Gothic Cn"/>
                <a:cs typeface="Amnesty Trade Gothic Cn"/>
              </a:rPr>
              <a:t> de </a:t>
            </a:r>
            <a:r>
              <a:rPr lang="en-GB" sz="2500" dirty="0" err="1">
                <a:latin typeface="Amnesty Trade Gothic Cn"/>
                <a:cs typeface="Amnesty Trade Gothic Cn"/>
              </a:rPr>
              <a:t>meeste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op?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41663" y="5061356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 smtClean="0">
                <a:latin typeface="Amnesty Trade Gothic Cn"/>
                <a:cs typeface="Amnesty Trade Gothic Cn"/>
              </a:rPr>
              <a:t>a. </a:t>
            </a:r>
            <a:r>
              <a:rPr lang="en-US" sz="2000" dirty="0" err="1" smtClean="0">
                <a:latin typeface="Amnesty Trade Gothic Cn"/>
                <a:cs typeface="Amnesty Trade Gothic Cn"/>
              </a:rPr>
              <a:t>Duitsland</a:t>
            </a:r>
            <a:endParaRPr lang="en-US" sz="2000" dirty="0" smtClean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2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777203" y="5061356"/>
            <a:ext cx="195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dirty="0" err="1">
                <a:latin typeface="Amnesty Trade Gothic Cn"/>
                <a:cs typeface="Amnesty Trade Gothic Cn"/>
              </a:rPr>
              <a:t>Kenia</a:t>
            </a:r>
            <a:endParaRPr lang="en-US" dirty="0">
              <a:latin typeface="Amnesty Trade Gothic Cn"/>
              <a:cs typeface="Amnesty Trade Gothic Cn"/>
            </a:endParaRP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33959" y="5069580"/>
            <a:ext cx="1689966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 err="1">
                <a:latin typeface="Amnesty Trade Gothic Cn"/>
                <a:cs typeface="Amnesty Trade Gothic Cn"/>
              </a:rPr>
              <a:t>Turkije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" name="Afbeelding 2" descr="Unknow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782" y="4273873"/>
            <a:ext cx="1032592" cy="682248"/>
          </a:xfrm>
          <a:prstGeom prst="rect">
            <a:avLst/>
          </a:prstGeom>
        </p:spPr>
      </p:pic>
      <p:pic>
        <p:nvPicPr>
          <p:cNvPr id="5" name="Afbeelding 4" descr="250px-Flag_of_Kenya.svg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416" y="4273873"/>
            <a:ext cx="1021328" cy="682247"/>
          </a:xfrm>
          <a:prstGeom prst="rect">
            <a:avLst/>
          </a:prstGeom>
        </p:spPr>
      </p:pic>
      <p:pic>
        <p:nvPicPr>
          <p:cNvPr id="6" name="Afbeelding 5" descr="turkije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885" y="4263873"/>
            <a:ext cx="988035" cy="6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7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Waar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 smtClean="0">
                <a:latin typeface="Amnesty Trade Gothic Cn"/>
                <a:cs typeface="Amnesty Trade Gothic Cn"/>
              </a:rPr>
              <a:t>komen</a:t>
            </a:r>
            <a:r>
              <a:rPr lang="en-GB" sz="2500" dirty="0" smtClean="0">
                <a:latin typeface="Amnesty Trade Gothic Cn"/>
                <a:cs typeface="Amnesty Trade Gothic Cn"/>
              </a:rPr>
              <a:t> </a:t>
            </a:r>
            <a:r>
              <a:rPr lang="en-GB" sz="2500" dirty="0">
                <a:latin typeface="Amnesty Trade Gothic Cn"/>
                <a:cs typeface="Amnesty Trade Gothic Cn"/>
              </a:rPr>
              <a:t>de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endParaRPr lang="en-GB" sz="2500" dirty="0" smtClean="0">
              <a:latin typeface="Amnesty Trade Gothic Cn"/>
              <a:cs typeface="Amnesty Trade Gothic Cn"/>
            </a:endParaRPr>
          </a:p>
          <a:p>
            <a:r>
              <a:rPr lang="en-GB" sz="2500" dirty="0" smtClean="0">
                <a:latin typeface="Amnesty Trade Gothic Cn"/>
                <a:cs typeface="Amnesty Trade Gothic Cn"/>
              </a:rPr>
              <a:t>in </a:t>
            </a:r>
            <a:r>
              <a:rPr lang="en-GB" sz="2500" dirty="0">
                <a:latin typeface="Amnesty Trade Gothic Cn"/>
                <a:cs typeface="Amnesty Trade Gothic Cn"/>
              </a:rPr>
              <a:t>Nederland </a:t>
            </a:r>
            <a:r>
              <a:rPr lang="en-GB" sz="2500" dirty="0" err="1">
                <a:latin typeface="Amnesty Trade Gothic Cn"/>
                <a:cs typeface="Amnesty Trade Gothic Cn"/>
              </a:rPr>
              <a:t>vandaan</a:t>
            </a:r>
            <a:r>
              <a:rPr lang="en-GB" sz="2500" dirty="0">
                <a:latin typeface="Amnesty Trade Gothic Cn"/>
                <a:cs typeface="Amnesty Trade Gothic Cn"/>
              </a:rPr>
              <a:t>? </a:t>
            </a:r>
            <a:endParaRPr lang="en-GB" sz="2500" dirty="0" smtClean="0">
              <a:latin typeface="Amnesty Trade Gothic Cn"/>
              <a:cs typeface="Amnesty Trade Gothic Cn"/>
            </a:endParaRPr>
          </a:p>
          <a:p>
            <a:r>
              <a:rPr lang="en-GB" sz="2500" dirty="0" err="1" smtClean="0">
                <a:latin typeface="Amnesty Trade Gothic Cn"/>
                <a:cs typeface="Amnesty Trade Gothic Cn"/>
              </a:rPr>
              <a:t>Welke</a:t>
            </a:r>
            <a:r>
              <a:rPr lang="en-GB" sz="2500" dirty="0" smtClean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landen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staan</a:t>
            </a:r>
            <a:r>
              <a:rPr lang="en-GB" sz="2500" dirty="0">
                <a:latin typeface="Amnesty Trade Gothic Cn"/>
                <a:cs typeface="Amnesty Trade Gothic Cn"/>
              </a:rPr>
              <a:t> in de top 5?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55634"/>
            <a:ext cx="5057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b="1" dirty="0" smtClean="0">
                <a:latin typeface="Amnesty Trade Gothic Cn"/>
                <a:cs typeface="Amnesty Trade Gothic Cn"/>
              </a:rPr>
              <a:t>a. </a:t>
            </a:r>
            <a:r>
              <a:rPr lang="en-GB" sz="2000" dirty="0" err="1" smtClean="0">
                <a:latin typeface="Amnesty Trade Gothic Cn"/>
                <a:cs typeface="Amnesty Trade Gothic Cn"/>
              </a:rPr>
              <a:t>Syrië</a:t>
            </a:r>
            <a:r>
              <a:rPr lang="en-GB" sz="2000" dirty="0">
                <a:latin typeface="Amnesty Trade Gothic Cn"/>
                <a:cs typeface="Amnesty Trade Gothic Cn"/>
              </a:rPr>
              <a:t>, </a:t>
            </a:r>
            <a:r>
              <a:rPr lang="en-GB" sz="2000" dirty="0" err="1">
                <a:latin typeface="Amnesty Trade Gothic Cn"/>
                <a:cs typeface="Amnesty Trade Gothic Cn"/>
              </a:rPr>
              <a:t>Somalië</a:t>
            </a:r>
            <a:r>
              <a:rPr lang="en-GB" sz="2000" dirty="0">
                <a:latin typeface="Amnesty Trade Gothic Cn"/>
                <a:cs typeface="Amnesty Trade Gothic Cn"/>
              </a:rPr>
              <a:t> en </a:t>
            </a:r>
            <a:r>
              <a:rPr lang="en-GB" sz="2000" dirty="0" err="1">
                <a:latin typeface="Amnesty Trade Gothic Cn"/>
                <a:cs typeface="Amnesty Trade Gothic Cn"/>
              </a:rPr>
              <a:t>Irak</a:t>
            </a:r>
            <a:r>
              <a:rPr lang="en-GB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s-ES" sz="2000" b="1" dirty="0" smtClean="0">
                <a:latin typeface="Amnesty Trade Gothic Cn"/>
                <a:cs typeface="Amnesty Trade Gothic Cn"/>
              </a:rPr>
              <a:t>b. </a:t>
            </a:r>
            <a:r>
              <a:rPr lang="es-ES" sz="2000" dirty="0" err="1" smtClean="0">
                <a:latin typeface="Amnesty Trade Gothic Cn"/>
                <a:cs typeface="Amnesty Trade Gothic Cn"/>
              </a:rPr>
              <a:t>Syrië</a:t>
            </a:r>
            <a:r>
              <a:rPr lang="es-ES" sz="2000" dirty="0">
                <a:latin typeface="Amnesty Trade Gothic Cn"/>
                <a:cs typeface="Amnesty Trade Gothic Cn"/>
              </a:rPr>
              <a:t>, Eritrea en </a:t>
            </a:r>
            <a:r>
              <a:rPr lang="es-ES" sz="2000" dirty="0" err="1">
                <a:latin typeface="Amnesty Trade Gothic Cn"/>
                <a:cs typeface="Amnesty Trade Gothic Cn"/>
              </a:rPr>
              <a:t>Iran</a:t>
            </a:r>
            <a:r>
              <a:rPr lang="es-ES" sz="2000" dirty="0">
                <a:latin typeface="Amnesty Trade Gothic Cn"/>
                <a:cs typeface="Amnesty Trade Gothic Cn"/>
              </a:rPr>
              <a:t>.</a:t>
            </a:r>
            <a:endParaRPr lang="nl-NL" sz="2000" dirty="0">
              <a:latin typeface="Amnesty Trade Gothic Cn"/>
              <a:cs typeface="Amnesty Trade Gothic Cn"/>
            </a:endParaRPr>
          </a:p>
          <a:p>
            <a:r>
              <a:rPr lang="en-GB" sz="2000" b="1" dirty="0" smtClean="0">
                <a:latin typeface="Amnesty Trade Gothic Cn"/>
                <a:cs typeface="Amnesty Trade Gothic Cn"/>
              </a:rPr>
              <a:t>c. </a:t>
            </a:r>
            <a:r>
              <a:rPr lang="en-GB" sz="2000" dirty="0" err="1" smtClean="0">
                <a:latin typeface="Amnesty Trade Gothic Cn"/>
                <a:cs typeface="Amnesty Trade Gothic Cn"/>
              </a:rPr>
              <a:t>Syrië</a:t>
            </a:r>
            <a:r>
              <a:rPr lang="en-GB" sz="2000" dirty="0">
                <a:latin typeface="Amnesty Trade Gothic Cn"/>
                <a:cs typeface="Amnesty Trade Gothic Cn"/>
              </a:rPr>
              <a:t>, Eritrea en Afghanistan.</a:t>
            </a:r>
            <a:endParaRPr lang="nl-NL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3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4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Belangrijk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onderdeel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smtClean="0">
                <a:latin typeface="Amnesty Trade Gothic Cn"/>
                <a:cs typeface="Amnesty Trade Gothic Cn"/>
              </a:rPr>
              <a:t>van </a:t>
            </a:r>
            <a:r>
              <a:rPr lang="en-GB" sz="2500" dirty="0">
                <a:latin typeface="Amnesty Trade Gothic Cn"/>
                <a:cs typeface="Amnesty Trade Gothic Cn"/>
              </a:rPr>
              <a:t>het VN-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Vluchtelingenverdrag</a:t>
            </a:r>
            <a:r>
              <a:rPr lang="en-GB" sz="2500" dirty="0">
                <a:latin typeface="Amnesty Trade Gothic Cn"/>
                <a:cs typeface="Amnesty Trade Gothic Cn"/>
              </a:rPr>
              <a:t> is het </a:t>
            </a:r>
            <a:r>
              <a:rPr lang="en-GB" sz="2500" dirty="0" err="1">
                <a:latin typeface="Amnesty Trade Gothic Cn"/>
                <a:cs typeface="Amnesty Trade Gothic Cn"/>
              </a:rPr>
              <a:t>principe</a:t>
            </a:r>
            <a:r>
              <a:rPr lang="en-GB" sz="2500" dirty="0">
                <a:latin typeface="Amnesty Trade Gothic Cn"/>
                <a:cs typeface="Amnesty Trade Gothic Cn"/>
              </a:rPr>
              <a:t> van </a:t>
            </a:r>
            <a:endParaRPr lang="en-GB" sz="2500" dirty="0" smtClean="0">
              <a:latin typeface="Amnesty Trade Gothic Cn"/>
              <a:cs typeface="Amnesty Trade Gothic Cn"/>
            </a:endParaRPr>
          </a:p>
          <a:p>
            <a:r>
              <a:rPr lang="en-GB" sz="2500" dirty="0" smtClean="0">
                <a:latin typeface="Amnesty Trade Gothic Cn"/>
                <a:cs typeface="Amnesty Trade Gothic Cn"/>
              </a:rPr>
              <a:t>non</a:t>
            </a:r>
            <a:r>
              <a:rPr lang="en-GB" sz="2500" dirty="0">
                <a:latin typeface="Amnesty Trade Gothic Cn"/>
                <a:cs typeface="Amnesty Trade Gothic Cn"/>
              </a:rPr>
              <a:t>-</a:t>
            </a:r>
            <a:r>
              <a:rPr lang="en-GB" sz="2500" dirty="0" err="1">
                <a:latin typeface="Amnesty Trade Gothic Cn"/>
                <a:cs typeface="Amnesty Trade Gothic Cn"/>
              </a:rPr>
              <a:t>refoulement</a:t>
            </a:r>
            <a:r>
              <a:rPr lang="en-GB" sz="2500" dirty="0">
                <a:latin typeface="Amnesty Trade Gothic Cn"/>
                <a:cs typeface="Amnesty Trade Gothic Cn"/>
              </a:rPr>
              <a:t>. </a:t>
            </a:r>
            <a:r>
              <a:rPr lang="en-GB" sz="2500" dirty="0" err="1">
                <a:latin typeface="Amnesty Trade Gothic Cn"/>
                <a:cs typeface="Amnesty Trade Gothic Cn"/>
              </a:rPr>
              <a:t>Wat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betekent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dat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</a:p>
        </p:txBody>
      </p:sp>
      <p:pic>
        <p:nvPicPr>
          <p:cNvPr id="3078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794411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079500" y="4092208"/>
            <a:ext cx="74560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b="1" dirty="0" smtClean="0">
                <a:latin typeface="Amnesty Trade Gothic Cn"/>
                <a:cs typeface="Amnesty Trade Gothic Cn"/>
              </a:rPr>
              <a:t>a. </a:t>
            </a:r>
            <a:r>
              <a:rPr lang="nl-NL" dirty="0" smtClean="0">
                <a:latin typeface="Amnesty Trade Gothic Cn"/>
                <a:cs typeface="Amnesty Trade Gothic Cn"/>
              </a:rPr>
              <a:t>Vluchtelingen </a:t>
            </a:r>
            <a:r>
              <a:rPr lang="nl-NL" dirty="0">
                <a:latin typeface="Amnesty Trade Gothic Cn"/>
                <a:cs typeface="Amnesty Trade Gothic Cn"/>
              </a:rPr>
              <a:t>moeten beschermd worden tegen marteling. </a:t>
            </a:r>
          </a:p>
          <a:p>
            <a:pPr lvl="0"/>
            <a:r>
              <a:rPr lang="nl-NL" b="1" dirty="0" smtClean="0">
                <a:latin typeface="Amnesty Trade Gothic Cn"/>
                <a:cs typeface="Amnesty Trade Gothic Cn"/>
              </a:rPr>
              <a:t>b. </a:t>
            </a:r>
            <a:r>
              <a:rPr lang="nl-NL" dirty="0" smtClean="0">
                <a:latin typeface="Amnesty Trade Gothic Cn"/>
                <a:cs typeface="Amnesty Trade Gothic Cn"/>
              </a:rPr>
              <a:t>Vluchtelingen </a:t>
            </a:r>
            <a:r>
              <a:rPr lang="nl-NL" dirty="0">
                <a:latin typeface="Amnesty Trade Gothic Cn"/>
                <a:cs typeface="Amnesty Trade Gothic Cn"/>
              </a:rPr>
              <a:t>mogen niet worden teruggestuurd naar </a:t>
            </a:r>
            <a:r>
              <a:rPr lang="nl-NL" dirty="0" smtClean="0">
                <a:latin typeface="Amnesty Trade Gothic Cn"/>
                <a:cs typeface="Amnesty Trade Gothic Cn"/>
              </a:rPr>
              <a:t>een land </a:t>
            </a:r>
            <a:r>
              <a:rPr lang="nl-NL" dirty="0">
                <a:latin typeface="Amnesty Trade Gothic Cn"/>
                <a:cs typeface="Amnesty Trade Gothic Cn"/>
              </a:rPr>
              <a:t>waar vervolging dreigt.</a:t>
            </a:r>
          </a:p>
          <a:p>
            <a:pPr lvl="0"/>
            <a:r>
              <a:rPr lang="nl-NL" b="1" dirty="0" smtClean="0">
                <a:latin typeface="Amnesty Trade Gothic Cn"/>
                <a:cs typeface="Amnesty Trade Gothic Cn"/>
              </a:rPr>
              <a:t>c. </a:t>
            </a:r>
            <a:r>
              <a:rPr lang="nl-NL" dirty="0" smtClean="0">
                <a:latin typeface="Amnesty Trade Gothic Cn"/>
                <a:cs typeface="Amnesty Trade Gothic Cn"/>
              </a:rPr>
              <a:t>Zelfs </a:t>
            </a:r>
            <a:r>
              <a:rPr lang="nl-NL" dirty="0">
                <a:latin typeface="Amnesty Trade Gothic Cn"/>
                <a:cs typeface="Amnesty Trade Gothic Cn"/>
              </a:rPr>
              <a:t>als landen het verdrag niet hebben ondertekend </a:t>
            </a:r>
            <a:r>
              <a:rPr lang="nl-NL" dirty="0" smtClean="0">
                <a:latin typeface="Amnesty Trade Gothic Cn"/>
                <a:cs typeface="Amnesty Trade Gothic Cn"/>
              </a:rPr>
              <a:t>moeten </a:t>
            </a:r>
            <a:r>
              <a:rPr lang="nl-NL" dirty="0">
                <a:latin typeface="Amnesty Trade Gothic Cn"/>
                <a:cs typeface="Amnesty Trade Gothic Cn"/>
              </a:rPr>
              <a:t>ze minimale </a:t>
            </a:r>
            <a:r>
              <a:rPr lang="nl-NL" dirty="0" smtClean="0">
                <a:latin typeface="Amnesty Trade Gothic Cn"/>
                <a:cs typeface="Amnesty Trade Gothic Cn"/>
              </a:rPr>
              <a:t/>
            </a:r>
            <a:br>
              <a:rPr lang="nl-NL" dirty="0" smtClean="0">
                <a:latin typeface="Amnesty Trade Gothic Cn"/>
                <a:cs typeface="Amnesty Trade Gothic Cn"/>
              </a:rPr>
            </a:br>
            <a:r>
              <a:rPr lang="nl-NL" dirty="0" smtClean="0">
                <a:latin typeface="Amnesty Trade Gothic Cn"/>
                <a:cs typeface="Amnesty Trade Gothic Cn"/>
              </a:rPr>
              <a:t>    bescherming </a:t>
            </a:r>
            <a:r>
              <a:rPr lang="nl-NL" dirty="0">
                <a:latin typeface="Amnesty Trade Gothic Cn"/>
                <a:cs typeface="Amnesty Trade Gothic Cn"/>
              </a:rPr>
              <a:t>bieden aan vluchtelingen.</a:t>
            </a: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927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>
                <a:latin typeface="Amnesty Trade Gothic Cn"/>
                <a:cs typeface="Amnesty Trade Gothic Cn"/>
              </a:rPr>
              <a:t>Welke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bewering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klopt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u="sng" dirty="0" err="1">
                <a:latin typeface="Amnesty Trade Gothic Cn"/>
                <a:cs typeface="Amnesty Trade Gothic Cn"/>
              </a:rPr>
              <a:t>niet</a:t>
            </a:r>
            <a:r>
              <a:rPr lang="en-GB" sz="2500" dirty="0">
                <a:latin typeface="Amnesty Trade Gothic Cn"/>
                <a:cs typeface="Amnesty Trade Gothic Cn"/>
              </a:rPr>
              <a:t>?  </a:t>
            </a:r>
            <a:endParaRPr lang="en-GB" sz="2500" dirty="0" smtClean="0">
              <a:latin typeface="Amnesty Trade Gothic Cn"/>
              <a:cs typeface="Amnesty Trade Gothic Cn"/>
            </a:endParaRPr>
          </a:p>
          <a:p>
            <a:r>
              <a:rPr lang="en-GB" sz="2500" dirty="0" err="1" smtClean="0">
                <a:latin typeface="Amnesty Trade Gothic Cn"/>
                <a:cs typeface="Amnesty Trade Gothic Cn"/>
              </a:rPr>
              <a:t>Volgens</a:t>
            </a:r>
            <a:r>
              <a:rPr lang="en-GB" sz="2500" dirty="0" smtClean="0">
                <a:latin typeface="Amnesty Trade Gothic Cn"/>
                <a:cs typeface="Amnesty Trade Gothic Cn"/>
              </a:rPr>
              <a:t> </a:t>
            </a:r>
            <a:r>
              <a:rPr lang="en-GB" sz="2500" dirty="0">
                <a:latin typeface="Amnesty Trade Gothic Cn"/>
                <a:cs typeface="Amnesty Trade Gothic Cn"/>
              </a:rPr>
              <a:t>het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Vluchtelingenverdrag</a:t>
            </a:r>
            <a:r>
              <a:rPr lang="en-GB" sz="2500" dirty="0">
                <a:latin typeface="Amnesty Trade Gothic Cn"/>
                <a:cs typeface="Amnesty Trade Gothic Cn"/>
              </a:rPr>
              <a:t> is </a:t>
            </a:r>
            <a:r>
              <a:rPr lang="en-GB" sz="2500" dirty="0" err="1">
                <a:latin typeface="Amnesty Trade Gothic Cn"/>
                <a:cs typeface="Amnesty Trade Gothic Cn"/>
              </a:rPr>
              <a:t>een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iemand</a:t>
            </a:r>
            <a:r>
              <a:rPr lang="en-GB" sz="2500" dirty="0">
                <a:latin typeface="Amnesty Trade Gothic Cn"/>
                <a:cs typeface="Amnesty Trade Gothic Cn"/>
              </a:rPr>
              <a:t> die: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5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159125" y="4362945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</a:t>
            </a:r>
            <a:r>
              <a:rPr lang="nl-NL" sz="2000" b="1" dirty="0" smtClean="0">
                <a:latin typeface="Amnesty Trade Gothic Cn"/>
                <a:cs typeface="Amnesty Trade Gothic Cn"/>
              </a:rPr>
              <a:t>. </a:t>
            </a:r>
            <a:r>
              <a:rPr lang="nl-NL" sz="2000" dirty="0" smtClean="0">
                <a:latin typeface="Amnesty Trade Gothic Cn"/>
                <a:cs typeface="Amnesty Trade Gothic Cn"/>
              </a:rPr>
              <a:t>Is </a:t>
            </a:r>
            <a:r>
              <a:rPr lang="nl-NL" sz="2000" dirty="0">
                <a:latin typeface="Amnesty Trade Gothic Cn"/>
                <a:cs typeface="Amnesty Trade Gothic Cn"/>
              </a:rPr>
              <a:t>verbannen door zijn eigen land.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Vreest voor vervolging.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Vlucht voor een overstroming.</a:t>
            </a: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9030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62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7134_Open_to_Syria_-_Photocall_Refugee_Camp_in_Leban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720" y="-72813"/>
            <a:ext cx="10505440" cy="70036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674209"/>
            <a:ext cx="3098800" cy="35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03263" y="3448408"/>
            <a:ext cx="302768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 err="1" smtClean="0">
                <a:latin typeface="Amnesty Trade Gothic Cn"/>
                <a:cs typeface="Amnesty Trade Gothic Cn"/>
              </a:rPr>
              <a:t>Veel</a:t>
            </a:r>
            <a:r>
              <a:rPr lang="en-GB" sz="2500" dirty="0" smtClean="0">
                <a:latin typeface="Amnesty Trade Gothic Cn"/>
                <a:cs typeface="Amnesty Trade Gothic Cn"/>
              </a:rPr>
              <a:t> </a:t>
            </a:r>
            <a:r>
              <a:rPr lang="en-GB" sz="2500" dirty="0">
                <a:latin typeface="Amnesty Trade Gothic Cn"/>
                <a:cs typeface="Amnesty Trade Gothic Cn"/>
              </a:rPr>
              <a:t>van de </a:t>
            </a:r>
            <a:r>
              <a:rPr lang="en-GB" sz="2500" dirty="0" err="1">
                <a:latin typeface="Amnesty Trade Gothic Cn"/>
                <a:cs typeface="Amnesty Trade Gothic Cn"/>
              </a:rPr>
              <a:t>Syrische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zijn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kinderen</a:t>
            </a:r>
            <a:r>
              <a:rPr lang="en-GB" sz="2500" dirty="0">
                <a:latin typeface="Amnesty Trade Gothic Cn"/>
                <a:cs typeface="Amnesty Trade Gothic Cn"/>
              </a:rPr>
              <a:t>. </a:t>
            </a:r>
            <a:r>
              <a:rPr lang="en-GB" sz="2500" dirty="0" err="1">
                <a:latin typeface="Amnesty Trade Gothic Cn"/>
                <a:cs typeface="Amnesty Trade Gothic Cn"/>
              </a:rPr>
              <a:t>Hoeveel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774700" y="4990203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 smtClean="0">
                <a:latin typeface="Amnesty Trade Gothic Cn"/>
                <a:cs typeface="Amnesty Trade Gothic Cn"/>
              </a:rPr>
              <a:t>30 procent</a:t>
            </a:r>
            <a:endParaRPr lang="nl-NL" sz="2000" dirty="0">
              <a:latin typeface="Amnesty Trade Gothic Cn"/>
              <a:cs typeface="Amnesty Trade Gothic Cn"/>
            </a:endParaRP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 smtClean="0">
                <a:latin typeface="Amnesty Trade Gothic Cn"/>
                <a:cs typeface="Amnesty Trade Gothic Cn"/>
              </a:rPr>
              <a:t>40 procent</a:t>
            </a:r>
            <a:endParaRPr lang="nl-NL" sz="2000" dirty="0">
              <a:latin typeface="Amnesty Trade Gothic Cn"/>
              <a:cs typeface="Amnesty Trade Gothic Cn"/>
            </a:endParaRP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 smtClean="0">
                <a:latin typeface="Amnesty Trade Gothic Cn"/>
                <a:cs typeface="Amnesty Trade Gothic Cn"/>
              </a:rPr>
              <a:t>50 procent</a:t>
            </a:r>
            <a:endParaRPr lang="nl-NL" sz="2000" dirty="0">
              <a:latin typeface="Amnesty Trade Gothic Cn"/>
              <a:cs typeface="Amnesty Trade Gothic Cn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808038" y="4901381"/>
            <a:ext cx="253206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3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6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</p:spTree>
    <p:extLst>
      <p:ext uri="{BB962C8B-B14F-4D97-AF65-F5344CB8AC3E}">
        <p14:creationId xmlns:p14="http://schemas.microsoft.com/office/powerpoint/2010/main" val="120876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 smtClean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 smtClean="0">
                <a:solidFill>
                  <a:schemeClr val="bg1"/>
                </a:solidFill>
                <a:latin typeface="Amnesty Trade Gothic Cn"/>
                <a:cs typeface="Amnesty Trade Gothic Cn"/>
              </a:rPr>
              <a:t>7</a:t>
            </a:r>
            <a:endParaRPr lang="en-US" sz="3000" dirty="0">
              <a:solidFill>
                <a:schemeClr val="bg1"/>
              </a:solidFill>
              <a:latin typeface="Amnesty Trade Gothic Cn"/>
              <a:cs typeface="Amnesty Trade Gothic Cn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159125" y="4709295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Ruim 40.000.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Ruim 100.000.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Zo’n 300.000. 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141663" y="3227389"/>
            <a:ext cx="5057775" cy="130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GB" dirty="0" err="1" smtClean="0">
                <a:latin typeface="Amnesty Trade Gothic Cn"/>
                <a:cs typeface="Amnesty Trade Gothic Cn"/>
              </a:rPr>
              <a:t>Dat</a:t>
            </a:r>
            <a:r>
              <a:rPr lang="en-GB" dirty="0" smtClean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zei</a:t>
            </a:r>
            <a:r>
              <a:rPr lang="en-GB" dirty="0">
                <a:latin typeface="Amnesty Trade Gothic Cn"/>
                <a:cs typeface="Amnesty Trade Gothic Cn"/>
              </a:rPr>
              <a:t> VVD-</a:t>
            </a:r>
            <a:r>
              <a:rPr lang="en-GB" dirty="0" err="1">
                <a:latin typeface="Amnesty Trade Gothic Cn"/>
                <a:cs typeface="Amnesty Trade Gothic Cn"/>
              </a:rPr>
              <a:t>fractievoorzitter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Halbe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Zijlstra</a:t>
            </a:r>
            <a:r>
              <a:rPr lang="en-GB" dirty="0">
                <a:latin typeface="Amnesty Trade Gothic Cn"/>
                <a:cs typeface="Amnesty Trade Gothic Cn"/>
              </a:rPr>
              <a:t> in </a:t>
            </a:r>
            <a:r>
              <a:rPr lang="en-GB" dirty="0" err="1">
                <a:latin typeface="Amnesty Trade Gothic Cn"/>
                <a:cs typeface="Amnesty Trade Gothic Cn"/>
              </a:rPr>
              <a:t>oktober</a:t>
            </a:r>
            <a:r>
              <a:rPr lang="en-GB" dirty="0">
                <a:latin typeface="Amnesty Trade Gothic Cn"/>
                <a:cs typeface="Amnesty Trade Gothic Cn"/>
              </a:rPr>
              <a:t> 2015 </a:t>
            </a:r>
            <a:r>
              <a:rPr lang="en-GB" dirty="0" err="1">
                <a:latin typeface="Amnesty Trade Gothic Cn"/>
                <a:cs typeface="Amnesty Trade Gothic Cn"/>
              </a:rPr>
              <a:t>tijdens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een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Kamerdebat</a:t>
            </a:r>
            <a:r>
              <a:rPr lang="en-GB" dirty="0">
                <a:latin typeface="Amnesty Trade Gothic Cn"/>
                <a:cs typeface="Amnesty Trade Gothic Cn"/>
              </a:rPr>
              <a:t>. Had </a:t>
            </a:r>
            <a:r>
              <a:rPr lang="en-GB" dirty="0" err="1">
                <a:latin typeface="Amnesty Trade Gothic Cn"/>
                <a:cs typeface="Amnesty Trade Gothic Cn"/>
              </a:rPr>
              <a:t>hij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err="1">
                <a:latin typeface="Amnesty Trade Gothic Cn"/>
                <a:cs typeface="Amnesty Trade Gothic Cn"/>
              </a:rPr>
              <a:t>gelijk</a:t>
            </a:r>
            <a:r>
              <a:rPr lang="en-GB" dirty="0">
                <a:latin typeface="Amnesty Trade Gothic Cn"/>
                <a:cs typeface="Amnesty Trade Gothic Cn"/>
              </a:rPr>
              <a:t>? </a:t>
            </a:r>
            <a:r>
              <a:rPr lang="en-GB" dirty="0" smtClean="0">
                <a:latin typeface="Amnesty Trade Gothic Cn"/>
                <a:cs typeface="Amnesty Trade Gothic Cn"/>
              </a:rPr>
              <a:t>Utrecht </a:t>
            </a:r>
            <a:r>
              <a:rPr lang="en-GB" dirty="0" err="1">
                <a:latin typeface="Amnesty Trade Gothic Cn"/>
                <a:cs typeface="Amnesty Trade Gothic Cn"/>
              </a:rPr>
              <a:t>heeft</a:t>
            </a:r>
            <a:r>
              <a:rPr lang="en-GB" dirty="0">
                <a:latin typeface="Amnesty Trade Gothic Cn"/>
                <a:cs typeface="Amnesty Trade Gothic Cn"/>
              </a:rPr>
              <a:t> </a:t>
            </a:r>
            <a:r>
              <a:rPr lang="en-GB" dirty="0" smtClean="0">
                <a:latin typeface="Amnesty Trade Gothic Cn"/>
                <a:cs typeface="Amnesty Trade Gothic Cn"/>
              </a:rPr>
              <a:t/>
            </a:r>
            <a:br>
              <a:rPr lang="en-GB" dirty="0" smtClean="0">
                <a:latin typeface="Amnesty Trade Gothic Cn"/>
                <a:cs typeface="Amnesty Trade Gothic Cn"/>
              </a:rPr>
            </a:br>
            <a:r>
              <a:rPr lang="en-GB" dirty="0" err="1" smtClean="0">
                <a:latin typeface="Amnesty Trade Gothic Cn"/>
                <a:cs typeface="Amnesty Trade Gothic Cn"/>
              </a:rPr>
              <a:t>zo’n</a:t>
            </a:r>
            <a:r>
              <a:rPr lang="en-GB" dirty="0" smtClean="0">
                <a:latin typeface="Amnesty Trade Gothic Cn"/>
                <a:cs typeface="Amnesty Trade Gothic Cn"/>
              </a:rPr>
              <a:t> </a:t>
            </a:r>
            <a:r>
              <a:rPr lang="en-GB" dirty="0">
                <a:latin typeface="Amnesty Trade Gothic Cn"/>
                <a:cs typeface="Amnesty Trade Gothic Cn"/>
              </a:rPr>
              <a:t>300.000 </a:t>
            </a:r>
            <a:r>
              <a:rPr lang="en-GB" dirty="0" err="1">
                <a:latin typeface="Amnesty Trade Gothic Cn"/>
                <a:cs typeface="Amnesty Trade Gothic Cn"/>
              </a:rPr>
              <a:t>inwoners</a:t>
            </a:r>
            <a:r>
              <a:rPr lang="en-GB" b="1" dirty="0">
                <a:latin typeface="Amnesty Trade Gothic Cn"/>
                <a:cs typeface="Amnesty Trade Gothic Cn"/>
              </a:rPr>
              <a:t>. </a:t>
            </a:r>
            <a:r>
              <a:rPr lang="en-GB" b="1" dirty="0" err="1">
                <a:latin typeface="Amnesty Trade Gothic Cn"/>
                <a:cs typeface="Amnesty Trade Gothic Cn"/>
              </a:rPr>
              <a:t>Hoeveel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r>
              <a:rPr lang="en-GB" b="1" dirty="0" err="1">
                <a:latin typeface="Amnesty Trade Gothic Cn"/>
                <a:cs typeface="Amnesty Trade Gothic Cn"/>
              </a:rPr>
              <a:t>asielzoekers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r>
              <a:rPr lang="en-GB" b="1" dirty="0" err="1">
                <a:latin typeface="Amnesty Trade Gothic Cn"/>
                <a:cs typeface="Amnesty Trade Gothic Cn"/>
              </a:rPr>
              <a:t>kwamen</a:t>
            </a:r>
            <a:r>
              <a:rPr lang="en-GB" b="1" dirty="0">
                <a:latin typeface="Amnesty Trade Gothic Cn"/>
                <a:cs typeface="Amnesty Trade Gothic Cn"/>
              </a:rPr>
              <a:t> </a:t>
            </a:r>
            <a:r>
              <a:rPr lang="en-GB" b="1" dirty="0" smtClean="0">
                <a:latin typeface="Amnesty Trade Gothic Cn"/>
                <a:cs typeface="Amnesty Trade Gothic Cn"/>
              </a:rPr>
              <a:t/>
            </a:r>
            <a:br>
              <a:rPr lang="en-GB" b="1" dirty="0" smtClean="0">
                <a:latin typeface="Amnesty Trade Gothic Cn"/>
                <a:cs typeface="Amnesty Trade Gothic Cn"/>
              </a:rPr>
            </a:br>
            <a:r>
              <a:rPr lang="en-GB" b="1" dirty="0" err="1" smtClean="0">
                <a:latin typeface="Amnesty Trade Gothic Cn"/>
                <a:cs typeface="Amnesty Trade Gothic Cn"/>
              </a:rPr>
              <a:t>er</a:t>
            </a:r>
            <a:r>
              <a:rPr lang="en-GB" b="1" dirty="0" smtClean="0">
                <a:latin typeface="Amnesty Trade Gothic Cn"/>
                <a:cs typeface="Amnesty Trade Gothic Cn"/>
              </a:rPr>
              <a:t> </a:t>
            </a:r>
            <a:r>
              <a:rPr lang="en-GB" b="1" dirty="0">
                <a:latin typeface="Amnesty Trade Gothic Cn"/>
                <a:cs typeface="Amnesty Trade Gothic Cn"/>
              </a:rPr>
              <a:t>in 2015 </a:t>
            </a:r>
            <a:r>
              <a:rPr lang="en-GB" b="1" dirty="0" err="1">
                <a:latin typeface="Amnesty Trade Gothic Cn"/>
                <a:cs typeface="Amnesty Trade Gothic Cn"/>
              </a:rPr>
              <a:t>naar</a:t>
            </a:r>
            <a:r>
              <a:rPr lang="en-GB" b="1" dirty="0">
                <a:latin typeface="Amnesty Trade Gothic Cn"/>
                <a:cs typeface="Amnesty Trade Gothic Cn"/>
              </a:rPr>
              <a:t> Nederland?</a:t>
            </a:r>
            <a:endParaRPr lang="nl-NL" b="1" dirty="0">
              <a:latin typeface="Amnesty Trade Gothic Cn"/>
              <a:cs typeface="Amnesty Trade Gothic Cn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119293" y="2017839"/>
            <a:ext cx="50801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 smtClean="0">
                <a:latin typeface="Amnesty Trade Gothic Cn"/>
                <a:cs typeface="Amnesty Trade Gothic Cn"/>
              </a:rPr>
              <a:t>‘</a:t>
            </a:r>
            <a:r>
              <a:rPr lang="en-GB" sz="2500" i="1" dirty="0" err="1" smtClean="0">
                <a:latin typeface="Amnesty Trade Gothic Cn"/>
                <a:cs typeface="Amnesty Trade Gothic Cn"/>
              </a:rPr>
              <a:t>Als</a:t>
            </a:r>
            <a:r>
              <a:rPr lang="en-GB" sz="2500" i="1" dirty="0" smtClean="0">
                <a:latin typeface="Amnesty Trade Gothic Cn"/>
                <a:cs typeface="Amnesty Trade Gothic Cn"/>
              </a:rPr>
              <a:t> </a:t>
            </a:r>
            <a:r>
              <a:rPr lang="en-GB" sz="2500" i="1" dirty="0">
                <a:latin typeface="Amnesty Trade Gothic Cn"/>
                <a:cs typeface="Amnesty Trade Gothic Cn"/>
              </a:rPr>
              <a:t>het </a:t>
            </a:r>
            <a:r>
              <a:rPr lang="en-GB" sz="2500" i="1" dirty="0" err="1">
                <a:latin typeface="Amnesty Trade Gothic Cn"/>
                <a:cs typeface="Amnesty Trade Gothic Cn"/>
              </a:rPr>
              <a:t>zo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doorgaat</a:t>
            </a:r>
            <a:r>
              <a:rPr lang="en-GB" sz="2500" i="1" dirty="0">
                <a:latin typeface="Amnesty Trade Gothic Cn"/>
                <a:cs typeface="Amnesty Trade Gothic Cn"/>
              </a:rPr>
              <a:t>, </a:t>
            </a:r>
            <a:r>
              <a:rPr lang="en-GB" sz="2500" i="1" dirty="0" err="1">
                <a:latin typeface="Amnesty Trade Gothic Cn"/>
                <a:cs typeface="Amnesty Trade Gothic Cn"/>
              </a:rPr>
              <a:t>komt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er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smtClean="0">
                <a:latin typeface="Amnesty Trade Gothic Cn"/>
                <a:cs typeface="Amnesty Trade Gothic Cn"/>
              </a:rPr>
              <a:t>elk </a:t>
            </a:r>
            <a:r>
              <a:rPr lang="en-GB" sz="2500" i="1" dirty="0" err="1">
                <a:latin typeface="Amnesty Trade Gothic Cn"/>
                <a:cs typeface="Amnesty Trade Gothic Cn"/>
              </a:rPr>
              <a:t>jaar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 smtClean="0">
                <a:latin typeface="Amnesty Trade Gothic Cn"/>
                <a:cs typeface="Amnesty Trade Gothic Cn"/>
              </a:rPr>
              <a:t>een</a:t>
            </a:r>
            <a:r>
              <a:rPr lang="en-GB" sz="2500" i="1" dirty="0" smtClean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 smtClean="0">
                <a:latin typeface="Amnesty Trade Gothic Cn"/>
                <a:cs typeface="Amnesty Trade Gothic Cn"/>
              </a:rPr>
              <a:t>stad</a:t>
            </a:r>
            <a:r>
              <a:rPr lang="en-GB" sz="2500" i="1" dirty="0" smtClean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zo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groot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als</a:t>
            </a:r>
            <a:r>
              <a:rPr lang="en-GB" sz="2500" i="1" dirty="0">
                <a:latin typeface="Amnesty Trade Gothic Cn"/>
                <a:cs typeface="Amnesty Trade Gothic Cn"/>
              </a:rPr>
              <a:t> Utrecht </a:t>
            </a:r>
            <a:r>
              <a:rPr lang="en-GB" sz="2500" i="1" dirty="0" err="1">
                <a:latin typeface="Amnesty Trade Gothic Cn"/>
                <a:cs typeface="Amnesty Trade Gothic Cn"/>
              </a:rPr>
              <a:t>aan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vluchtelingen</a:t>
            </a:r>
            <a:r>
              <a:rPr lang="en-GB" sz="2500" i="1" dirty="0">
                <a:latin typeface="Amnesty Trade Gothic Cn"/>
                <a:cs typeface="Amnesty Trade Gothic Cn"/>
              </a:rPr>
              <a:t> </a:t>
            </a:r>
            <a:r>
              <a:rPr lang="en-GB" sz="2500" i="1" dirty="0" err="1">
                <a:latin typeface="Amnesty Trade Gothic Cn"/>
                <a:cs typeface="Amnesty Trade Gothic Cn"/>
              </a:rPr>
              <a:t>ons</a:t>
            </a:r>
            <a:r>
              <a:rPr lang="en-GB" sz="2500" i="1" dirty="0">
                <a:latin typeface="Amnesty Trade Gothic Cn"/>
                <a:cs typeface="Amnesty Trade Gothic Cn"/>
              </a:rPr>
              <a:t> land </a:t>
            </a:r>
            <a:r>
              <a:rPr lang="en-GB" sz="2500" i="1" dirty="0" err="1">
                <a:latin typeface="Amnesty Trade Gothic Cn"/>
                <a:cs typeface="Amnesty Trade Gothic Cn"/>
              </a:rPr>
              <a:t>binnen</a:t>
            </a:r>
            <a:r>
              <a:rPr lang="en-GB" sz="2500" i="1" dirty="0" smtClean="0">
                <a:latin typeface="Amnesty Trade Gothic Cn"/>
                <a:cs typeface="Amnesty Trade Gothic Cn"/>
              </a:rPr>
              <a:t>.’ </a:t>
            </a:r>
            <a:endParaRPr lang="nl-NL" sz="2500" i="1" dirty="0"/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64446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395</Words>
  <Application>Microsoft Macintosh PowerPoint</Application>
  <PresentationFormat>Diavoorstelling (4:3)</PresentationFormat>
  <Paragraphs>57</Paragraphs>
  <Slides>12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</dc:creator>
  <cp:lastModifiedBy>Studio Sazza</cp:lastModifiedBy>
  <cp:revision>43</cp:revision>
  <dcterms:created xsi:type="dcterms:W3CDTF">2013-08-06T11:13:20Z</dcterms:created>
  <dcterms:modified xsi:type="dcterms:W3CDTF">2016-02-23T09:29:58Z</dcterms:modified>
</cp:coreProperties>
</file>