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46"/>
  </p:notesMasterIdLst>
  <p:sldIdLst>
    <p:sldId id="256" r:id="rId3"/>
    <p:sldId id="368" r:id="rId4"/>
    <p:sldId id="369" r:id="rId5"/>
    <p:sldId id="371" r:id="rId6"/>
    <p:sldId id="372" r:id="rId7"/>
    <p:sldId id="356" r:id="rId8"/>
    <p:sldId id="392" r:id="rId9"/>
    <p:sldId id="257" r:id="rId10"/>
    <p:sldId id="258" r:id="rId11"/>
    <p:sldId id="259" r:id="rId12"/>
    <p:sldId id="262" r:id="rId13"/>
    <p:sldId id="267" r:id="rId14"/>
    <p:sldId id="344" r:id="rId15"/>
    <p:sldId id="346" r:id="rId16"/>
    <p:sldId id="349" r:id="rId17"/>
    <p:sldId id="350" r:id="rId18"/>
    <p:sldId id="353" r:id="rId19"/>
    <p:sldId id="268" r:id="rId20"/>
    <p:sldId id="269" r:id="rId21"/>
    <p:sldId id="274" r:id="rId22"/>
    <p:sldId id="278" r:id="rId23"/>
    <p:sldId id="280" r:id="rId24"/>
    <p:sldId id="282" r:id="rId25"/>
    <p:sldId id="283" r:id="rId26"/>
    <p:sldId id="290" r:id="rId27"/>
    <p:sldId id="396" r:id="rId28"/>
    <p:sldId id="303" r:id="rId29"/>
    <p:sldId id="305" r:id="rId30"/>
    <p:sldId id="306" r:id="rId31"/>
    <p:sldId id="307" r:id="rId32"/>
    <p:sldId id="311" r:id="rId33"/>
    <p:sldId id="309" r:id="rId34"/>
    <p:sldId id="313" r:id="rId35"/>
    <p:sldId id="317" r:id="rId36"/>
    <p:sldId id="327" r:id="rId37"/>
    <p:sldId id="330" r:id="rId38"/>
    <p:sldId id="367" r:id="rId39"/>
    <p:sldId id="376" r:id="rId40"/>
    <p:sldId id="379" r:id="rId41"/>
    <p:sldId id="375" r:id="rId42"/>
    <p:sldId id="380" r:id="rId43"/>
    <p:sldId id="381" r:id="rId44"/>
    <p:sldId id="399" r:id="rId4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01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717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717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95086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218" name="Shape 4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362" name="Shape 9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3" name="Shape 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1506" name="Shape 12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1507" name="Shape 13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1746" name="Shape 2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1747" name="Shape 20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199683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377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0378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9923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09924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197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1197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811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1811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3794" name="Shape 22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3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5842" name="Shape 23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5843" name="Shape 23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48835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30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6082" name="Shape 3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6083" name="Shape 31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7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4274" name="Shape 37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4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8370" name="Shape 40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8371" name="Shape 408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4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2466" name="Shape 44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62467" name="Shape 44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463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64514" name="Shape 464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64515" name="Shape 46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56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78850" name="Shape 56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78851" name="Shape 5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80898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0899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89090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9091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5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3186" name="Shape 5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61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5234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5235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50883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7282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7283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60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01378" name="Shape 6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103426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03427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3721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3722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45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6589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6589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7203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7203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46787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6521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71363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5497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73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7545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57027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 smtClean="0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5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1266" name="Shape 5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6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3315" name="Shape 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5" name="Shape 10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1"/>
          <p:cNvCxnSpPr>
            <a:cxnSpLocks noChangeShapeType="1"/>
          </p:cNvCxnSpPr>
          <p:nvPr/>
        </p:nvCxnSpPr>
        <p:spPr bwMode="auto">
          <a:xfrm>
            <a:off x="457200" y="19050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hape 12"/>
          <p:cNvSpPr>
            <a:spLocks noChangeArrowheads="1"/>
          </p:cNvSpPr>
          <p:nvPr/>
        </p:nvSpPr>
        <p:spPr bwMode="auto">
          <a:xfrm>
            <a:off x="0" y="0"/>
            <a:ext cx="9120188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Shape 13"/>
          <p:cNvSpPr>
            <a:spLocks noChangeArrowheads="1"/>
          </p:cNvSpPr>
          <p:nvPr/>
        </p:nvSpPr>
        <p:spPr bwMode="auto">
          <a:xfrm>
            <a:off x="328613" y="595313"/>
            <a:ext cx="8493125" cy="5910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465138" y="1071563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Shape 15"/>
          <p:cNvSpPr txBox="1">
            <a:spLocks noChangeArrowheads="1"/>
          </p:cNvSpPr>
          <p:nvPr/>
        </p:nvSpPr>
        <p:spPr bwMode="auto">
          <a:xfrm>
            <a:off x="723900" y="1582738"/>
            <a:ext cx="1697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hape 16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2870200" y="244475"/>
            <a:ext cx="3397250" cy="18573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Shape 18"/>
          <p:cNvSpPr txBox="1">
            <a:spLocks noChangeArrowheads="1"/>
          </p:cNvSpPr>
          <p:nvPr/>
        </p:nvSpPr>
        <p:spPr bwMode="auto">
          <a:xfrm>
            <a:off x="2905125" y="2249488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i="1" dirty="0" smtClean="0"/>
              <a:t>QUESTION </a:t>
            </a:r>
            <a:r>
              <a:rPr lang="en-US" altLang="nl-NL" sz="2000" b="1" i="1" dirty="0"/>
              <a:t>met </a:t>
            </a:r>
            <a:r>
              <a:rPr lang="en-US" altLang="nl-NL" sz="2000" b="1" i="1" dirty="0" err="1"/>
              <a:t>beeld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als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antwoord</a:t>
            </a:r>
            <a:r>
              <a:rPr lang="en-US" altLang="nl-NL" sz="2000" b="1" i="1" dirty="0"/>
              <a:t>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9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2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542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Shape 19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118797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27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120835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120836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sym typeface="Arial Narrow" pitchFamily="34" charset="0"/>
              </a:defRPr>
            </a:lvl1pPr>
          </a:lstStyle>
          <a:p>
            <a:endParaRPr lang="nl-NL" alt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3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3.e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3.e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37"/>
          <p:cNvSpPr>
            <a:spLocks noChangeArrowheads="1"/>
          </p:cNvSpPr>
          <p:nvPr/>
        </p:nvSpPr>
        <p:spPr bwMode="auto">
          <a:xfrm>
            <a:off x="4763" y="-22225"/>
            <a:ext cx="9120187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1" name="Shape 74"/>
          <p:cNvSpPr txBox="1">
            <a:spLocks noChangeArrowheads="1"/>
          </p:cNvSpPr>
          <p:nvPr/>
        </p:nvSpPr>
        <p:spPr bwMode="auto">
          <a:xfrm>
            <a:off x="683569" y="1649412"/>
            <a:ext cx="201676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3" name="Shape 76"/>
          <p:cNvSpPr txBox="1">
            <a:spLocks noChangeArrowheads="1"/>
          </p:cNvSpPr>
          <p:nvPr/>
        </p:nvSpPr>
        <p:spPr bwMode="auto">
          <a:xfrm>
            <a:off x="2905125" y="2249488"/>
            <a:ext cx="5483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Where </a:t>
            </a:r>
            <a:r>
              <a:rPr lang="en-US" altLang="nl-NL" sz="2400" b="1" i="1" dirty="0"/>
              <a:t>(</a:t>
            </a:r>
            <a:r>
              <a:rPr lang="en-US" altLang="nl-NL" sz="2400" b="1" i="1" dirty="0" smtClean="0"/>
              <a:t>in which city) was the </a:t>
            </a:r>
            <a:r>
              <a:rPr lang="en-US" altLang="nl-NL" sz="2400" b="1" i="1" dirty="0" smtClean="0"/>
              <a:t>Universal Declaration of Human Rights </a:t>
            </a:r>
            <a:r>
              <a:rPr lang="en-US" altLang="nl-NL" sz="2400" b="1" i="1" dirty="0" smtClean="0"/>
              <a:t>adopted</a:t>
            </a:r>
            <a:r>
              <a:rPr lang="en-US" altLang="nl-NL" sz="2400" b="1" i="1" dirty="0" smtClean="0"/>
              <a:t>?</a:t>
            </a:r>
            <a:endParaRPr lang="en-US" altLang="nl-NL" sz="2400" b="1" i="1" dirty="0"/>
          </a:p>
        </p:txBody>
      </p:sp>
      <p:sp>
        <p:nvSpPr>
          <p:cNvPr id="14344" name="Shape 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65531"/>
            <a:ext cx="1962051" cy="1431969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544" y="3965531"/>
            <a:ext cx="1956594" cy="1431969"/>
          </a:xfrm>
          <a:prstGeom prst="rect">
            <a:avLst/>
          </a:prstGeom>
        </p:spPr>
      </p:pic>
      <p:pic>
        <p:nvPicPr>
          <p:cNvPr id="14356" name="Picture 10" descr="Logo PubQuiz_RGB.psd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hape 79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80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 smtClean="0"/>
              <a:t>The Hague</a:t>
            </a:r>
            <a:endParaRPr lang="en-US" altLang="nl-NL" sz="2000" dirty="0"/>
          </a:p>
        </p:txBody>
      </p:sp>
      <p:sp>
        <p:nvSpPr>
          <p:cNvPr id="14350" name="Shape 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" name="Shape 85"/>
          <p:cNvSpPr txBox="1">
            <a:spLocks noChangeArrowheads="1"/>
          </p:cNvSpPr>
          <p:nvPr/>
        </p:nvSpPr>
        <p:spPr bwMode="auto">
          <a:xfrm>
            <a:off x="3582988" y="4997450"/>
            <a:ext cx="19621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Paris</a:t>
            </a:r>
            <a:endParaRPr lang="en-US" alt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157" y="3965531"/>
            <a:ext cx="1982788" cy="1431969"/>
          </a:xfrm>
          <a:prstGeom prst="rect">
            <a:avLst/>
          </a:prstGeom>
        </p:spPr>
      </p:pic>
      <p:sp>
        <p:nvSpPr>
          <p:cNvPr id="14351" name="Shape 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86"/>
          <p:cNvSpPr txBox="1">
            <a:spLocks noChangeArrowheads="1"/>
          </p:cNvSpPr>
          <p:nvPr/>
        </p:nvSpPr>
        <p:spPr bwMode="auto">
          <a:xfrm>
            <a:off x="5664200" y="4997450"/>
            <a:ext cx="19827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/>
              <a:t>New York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12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Shape 122"/>
          <p:cNvSpPr txBox="1">
            <a:spLocks noChangeArrowheads="1"/>
          </p:cNvSpPr>
          <p:nvPr/>
        </p:nvSpPr>
        <p:spPr bwMode="auto">
          <a:xfrm>
            <a:off x="611561" y="1649412"/>
            <a:ext cx="2160239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87" name="Shape 12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8" name="Shape 125"/>
          <p:cNvSpPr txBox="1">
            <a:spLocks noChangeArrowheads="1"/>
          </p:cNvSpPr>
          <p:nvPr/>
        </p:nvSpPr>
        <p:spPr bwMode="auto">
          <a:xfrm>
            <a:off x="2987675" y="2284413"/>
            <a:ext cx="52927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Article </a:t>
            </a:r>
            <a:r>
              <a:rPr lang="en-US" altLang="nl-NL" sz="2400" b="1" i="1" dirty="0"/>
              <a:t>19 </a:t>
            </a:r>
            <a:r>
              <a:rPr lang="en-US" altLang="nl-NL" sz="2400" b="1" i="1" dirty="0" smtClean="0"/>
              <a:t>is about freedom of expression and information. Why are these two inextricably linked?</a:t>
            </a:r>
            <a:endParaRPr lang="en-US" altLang="nl-NL" sz="2400" b="1" i="1" dirty="0"/>
          </a:p>
        </p:txBody>
      </p:sp>
      <p:sp>
        <p:nvSpPr>
          <p:cNvPr id="20489" name="Shape 126"/>
          <p:cNvSpPr txBox="1">
            <a:spLocks noChangeArrowheads="1"/>
          </p:cNvSpPr>
          <p:nvPr/>
        </p:nvSpPr>
        <p:spPr bwMode="auto">
          <a:xfrm>
            <a:off x="1663700" y="3911600"/>
            <a:ext cx="65468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 smtClean="0"/>
              <a:t>You need information to forge an opinion.</a:t>
            </a:r>
            <a:endParaRPr lang="en-US" altLang="nl-NL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 smtClean="0"/>
              <a:t>You may say whatever you want but also communicate any message.</a:t>
            </a:r>
            <a:endParaRPr lang="en-US" altLang="nl-NL" sz="2000" dirty="0"/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 smtClean="0"/>
              <a:t>You always have to express information that is correct.</a:t>
            </a:r>
            <a:endParaRPr lang="en-US" altLang="nl-NL" sz="2000" dirty="0"/>
          </a:p>
        </p:txBody>
      </p:sp>
      <p:pic>
        <p:nvPicPr>
          <p:cNvPr id="2049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hape 198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5" name="Shape 199"/>
          <p:cNvSpPr txBox="1">
            <a:spLocks noChangeArrowheads="1"/>
          </p:cNvSpPr>
          <p:nvPr/>
        </p:nvSpPr>
        <p:spPr bwMode="auto">
          <a:xfrm>
            <a:off x="683569" y="1649412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27" name="Shape 201"/>
          <p:cNvSpPr txBox="1">
            <a:spLocks noChangeArrowheads="1"/>
          </p:cNvSpPr>
          <p:nvPr/>
        </p:nvSpPr>
        <p:spPr bwMode="auto">
          <a:xfrm>
            <a:off x="2905125" y="2249488"/>
            <a:ext cx="52943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Nearly all countries have ratified the UN Convention on the Rights of the Child. Which three countries haven’t?</a:t>
            </a:r>
            <a:endParaRPr lang="en-US" altLang="nl-NL" sz="2400" b="1" i="1" dirty="0"/>
          </a:p>
        </p:txBody>
      </p:sp>
      <p:sp>
        <p:nvSpPr>
          <p:cNvPr id="30728" name="Shape 202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9" name="Shape 203"/>
          <p:cNvSpPr txBox="1">
            <a:spLocks noChangeArrowheads="1"/>
          </p:cNvSpPr>
          <p:nvPr/>
        </p:nvSpPr>
        <p:spPr bwMode="auto">
          <a:xfrm>
            <a:off x="1681163" y="3911600"/>
            <a:ext cx="5986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 smtClean="0"/>
              <a:t>North Korea</a:t>
            </a:r>
            <a:r>
              <a:rPr lang="en-US" altLang="nl-NL" sz="2000" dirty="0"/>
              <a:t>, Nigeria </a:t>
            </a:r>
            <a:r>
              <a:rPr lang="en-US" altLang="nl-NL" sz="2000" dirty="0" smtClean="0"/>
              <a:t>and </a:t>
            </a:r>
            <a:r>
              <a:rPr lang="en-US" altLang="nl-NL" sz="2000" dirty="0"/>
              <a:t>Cuba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China, </a:t>
            </a:r>
            <a:r>
              <a:rPr lang="en-US" altLang="nl-NL" sz="2000" dirty="0" smtClean="0"/>
              <a:t>the United States and Russia</a:t>
            </a:r>
            <a:endParaRPr lang="en-US" altLang="nl-NL" sz="2000" dirty="0"/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 smtClean="0"/>
              <a:t>Somalia, South Sudan and the United States</a:t>
            </a:r>
            <a:endParaRPr lang="en-US" altLang="nl-NL" sz="2000" dirty="0"/>
          </a:p>
        </p:txBody>
      </p:sp>
      <p:pic>
        <p:nvPicPr>
          <p:cNvPr id="3073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8659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0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1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2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3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4" name="Shape 523"/>
          <p:cNvSpPr txBox="1">
            <a:spLocks noChangeArrowheads="1"/>
          </p:cNvSpPr>
          <p:nvPr/>
        </p:nvSpPr>
        <p:spPr bwMode="auto">
          <a:xfrm>
            <a:off x="205172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Film</a:t>
            </a:r>
            <a:endParaRPr lang="en-US" altLang="nl-NL" sz="3200" b="1" i="1" dirty="0"/>
          </a:p>
        </p:txBody>
      </p:sp>
      <p:pic>
        <p:nvPicPr>
          <p:cNvPr id="198666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6" name="Shape 611"/>
          <p:cNvSpPr txBox="1">
            <a:spLocks noChangeArrowheads="1"/>
          </p:cNvSpPr>
          <p:nvPr/>
        </p:nvSpPr>
        <p:spPr bwMode="auto">
          <a:xfrm>
            <a:off x="628651" y="1640147"/>
            <a:ext cx="2071687" cy="105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2757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8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a.</a:t>
            </a:r>
            <a:r>
              <a:rPr lang="en-US" altLang="nl-NL" sz="2000"/>
              <a:t> </a:t>
            </a:r>
            <a:r>
              <a:rPr lang="nl-NL" altLang="nl-NL" sz="2000"/>
              <a:t>The Chosen</a:t>
            </a:r>
            <a:endParaRPr lang="en-US" altLang="nl-NL" sz="200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b.</a:t>
            </a:r>
            <a:r>
              <a:rPr lang="en-US" altLang="nl-NL" sz="2000"/>
              <a:t> Sophie´s Choice</a:t>
            </a:r>
          </a:p>
          <a:p>
            <a:r>
              <a:rPr lang="en-US" altLang="nl-NL" sz="2000" b="1"/>
              <a:t>c. </a:t>
            </a:r>
            <a:r>
              <a:rPr lang="nl-NL" altLang="nl-NL" sz="2000"/>
              <a:t>Choose me</a:t>
            </a:r>
          </a:p>
        </p:txBody>
      </p:sp>
      <p:pic>
        <p:nvPicPr>
          <p:cNvPr id="2027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02762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705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In </a:t>
            </a:r>
            <a:r>
              <a:rPr lang="nl-NL" altLang="nl-NL" sz="2400" b="1" i="1" dirty="0" err="1" smtClean="0"/>
              <a:t>what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movie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/>
              <a:t>Meryl</a:t>
            </a:r>
            <a:r>
              <a:rPr lang="nl-NL" altLang="nl-NL" sz="2400" b="1" i="1" dirty="0"/>
              <a:t> Streep </a:t>
            </a:r>
            <a:r>
              <a:rPr lang="nl-NL" altLang="nl-NL" sz="2400" b="1" i="1" dirty="0" smtClean="0"/>
              <a:t>has to </a:t>
            </a:r>
            <a:r>
              <a:rPr lang="nl-NL" altLang="nl-NL" sz="2400" b="1" i="1" dirty="0" err="1" smtClean="0"/>
              <a:t>choose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which</a:t>
            </a:r>
            <a:r>
              <a:rPr lang="nl-NL" altLang="nl-NL" sz="2400" b="1" i="1" dirty="0" smtClean="0"/>
              <a:t> of her </a:t>
            </a:r>
            <a:r>
              <a:rPr lang="nl-NL" altLang="nl-NL" sz="2400" b="1" i="1" dirty="0" err="1" smtClean="0"/>
              <a:t>two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children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will</a:t>
            </a:r>
            <a:r>
              <a:rPr lang="nl-NL" altLang="nl-NL" sz="2400" b="1" i="1" dirty="0" smtClean="0"/>
              <a:t> continue to live?</a:t>
            </a:r>
            <a:endParaRPr lang="nl-NL" altLang="nl-NL" sz="2400" b="1" i="1" dirty="0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0" name="Shape 574"/>
          <p:cNvSpPr txBox="1">
            <a:spLocks noChangeArrowheads="1"/>
          </p:cNvSpPr>
          <p:nvPr/>
        </p:nvSpPr>
        <p:spPr bwMode="auto">
          <a:xfrm>
            <a:off x="683568" y="1651000"/>
            <a:ext cx="2016770" cy="9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8901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Which anti-apartheid activist </a:t>
            </a:r>
            <a:r>
              <a:rPr lang="en-US" altLang="nl-NL" sz="2400" b="1" i="1" dirty="0" smtClean="0"/>
              <a:t>is </a:t>
            </a:r>
            <a:r>
              <a:rPr lang="en-US" altLang="nl-NL" sz="2400" b="1" i="1" dirty="0" smtClean="0"/>
              <a:t>featured in the movie </a:t>
            </a:r>
            <a:r>
              <a:rPr lang="en-US" altLang="nl-NL" sz="2400" b="1" i="1" dirty="0" smtClean="0"/>
              <a:t/>
            </a:r>
            <a:br>
              <a:rPr lang="en-US" altLang="nl-NL" sz="2400" b="1" i="1" dirty="0" smtClean="0"/>
            </a:br>
            <a:r>
              <a:rPr lang="en-US" altLang="nl-NL" sz="2400" b="1" i="1" dirty="0" smtClean="0"/>
              <a:t>‘</a:t>
            </a:r>
            <a:r>
              <a:rPr lang="en-US" altLang="nl-NL" sz="2400" b="1" i="1" dirty="0" smtClean="0"/>
              <a:t>Cry </a:t>
            </a:r>
            <a:r>
              <a:rPr lang="en-US" altLang="nl-NL" sz="2400" b="1" i="1" dirty="0" smtClean="0"/>
              <a:t>Freedom</a:t>
            </a:r>
            <a:r>
              <a:rPr lang="en-US" altLang="nl-NL" sz="2400" b="1" i="1" dirty="0" smtClean="0"/>
              <a:t>’ </a:t>
            </a:r>
            <a:r>
              <a:rPr lang="en-US" altLang="nl-NL" sz="2400" b="1" i="1" dirty="0" smtClean="0"/>
              <a:t>(1987)?</a:t>
            </a:r>
            <a:endParaRPr lang="en-US" altLang="nl-NL" sz="2400" b="1" i="1" dirty="0"/>
          </a:p>
        </p:txBody>
      </p:sp>
      <p:sp>
        <p:nvSpPr>
          <p:cNvPr id="20890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5" name="Shape 580"/>
          <p:cNvSpPr>
            <a:spLocks noChangeArrowheads="1"/>
          </p:cNvSpPr>
          <p:nvPr/>
        </p:nvSpPr>
        <p:spPr bwMode="auto">
          <a:xfrm>
            <a:off x="3582988" y="3987800"/>
            <a:ext cx="1981200" cy="14097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8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8910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200" b="1" dirty="0" smtClean="0"/>
              <a:t> </a:t>
            </a:r>
            <a:r>
              <a:rPr lang="en-US" altLang="nl-NL" sz="2000" dirty="0" smtClean="0"/>
              <a:t>Steve </a:t>
            </a:r>
            <a:r>
              <a:rPr lang="en-US" altLang="nl-NL" sz="2000" dirty="0" err="1"/>
              <a:t>Biko</a:t>
            </a:r>
            <a:endParaRPr lang="en-US" altLang="nl-NL" sz="2000" dirty="0"/>
          </a:p>
        </p:txBody>
      </p:sp>
      <p:pic>
        <p:nvPicPr>
          <p:cNvPr id="208913" name="Picture 10" descr="Logo PubQuiz_RGB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500188" y="3987801"/>
            <a:ext cx="1985962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49" y="3987800"/>
            <a:ext cx="1191986" cy="1409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667" y="3979069"/>
            <a:ext cx="1981200" cy="1427161"/>
          </a:xfrm>
          <a:prstGeom prst="rect">
            <a:avLst/>
          </a:prstGeom>
        </p:spPr>
      </p:pic>
      <p:sp>
        <p:nvSpPr>
          <p:cNvPr id="208906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/>
              <a:t>Nelson Mandela</a:t>
            </a:r>
          </a:p>
        </p:txBody>
      </p:sp>
      <p:sp>
        <p:nvSpPr>
          <p:cNvPr id="208909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/>
              <a:t>Desmond Tutu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Shape 573"/>
          <p:cNvSpPr>
            <a:spLocks noChangeArrowheads="1"/>
          </p:cNvSpPr>
          <p:nvPr/>
        </p:nvSpPr>
        <p:spPr bwMode="auto">
          <a:xfrm>
            <a:off x="541338" y="1163942"/>
            <a:ext cx="2328862" cy="16169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094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0949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What African dictator is featured in  </a:t>
            </a:r>
            <a:r>
              <a:rPr lang="en-US" altLang="nl-NL" sz="2400" b="1" i="1" dirty="0"/>
              <a:t/>
            </a:r>
            <a:br>
              <a:rPr lang="en-US" altLang="nl-NL" sz="2400" b="1" i="1" dirty="0"/>
            </a:br>
            <a:r>
              <a:rPr lang="en-US" altLang="nl-NL" sz="2400" b="1" i="1" dirty="0" smtClean="0"/>
              <a:t>the </a:t>
            </a:r>
            <a:r>
              <a:rPr lang="en-US" altLang="nl-NL" sz="2400" b="1" i="1" dirty="0"/>
              <a:t>film </a:t>
            </a:r>
            <a:r>
              <a:rPr lang="en-US" altLang="nl-NL" sz="2400" b="1" i="1" dirty="0" smtClean="0"/>
              <a:t>‘The </a:t>
            </a:r>
            <a:r>
              <a:rPr lang="en-US" altLang="nl-NL" sz="2400" b="1" i="1" dirty="0"/>
              <a:t>Last King of </a:t>
            </a:r>
            <a:r>
              <a:rPr lang="en-US" altLang="nl-NL" sz="2400" b="1" i="1" dirty="0" smtClean="0"/>
              <a:t>Scotland’?</a:t>
            </a:r>
            <a:endParaRPr lang="en-US" altLang="nl-NL" sz="2400" b="1" i="1" dirty="0"/>
          </a:p>
        </p:txBody>
      </p:sp>
      <p:sp>
        <p:nvSpPr>
          <p:cNvPr id="21095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096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55" b="2498"/>
          <a:stretch/>
        </p:blipFill>
        <p:spPr>
          <a:xfrm>
            <a:off x="1500188" y="3987800"/>
            <a:ext cx="1981201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21095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/>
              <a:t>Idi Amin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316" y="3987801"/>
            <a:ext cx="1410772" cy="1409700"/>
          </a:xfrm>
          <a:prstGeom prst="rect">
            <a:avLst/>
          </a:prstGeom>
        </p:spPr>
      </p:pic>
      <p:sp>
        <p:nvSpPr>
          <p:cNvPr id="21095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/>
              <a:t>Robert Mugabe</a:t>
            </a:r>
          </a:p>
        </p:txBody>
      </p:sp>
      <p:sp>
        <p:nvSpPr>
          <p:cNvPr id="21095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200" b="1" dirty="0" smtClean="0"/>
              <a:t> </a:t>
            </a:r>
            <a:r>
              <a:rPr lang="fr-FR" altLang="nl-NL" sz="2000" dirty="0" err="1" smtClean="0"/>
              <a:t>Hissène</a:t>
            </a:r>
            <a:r>
              <a:rPr lang="fr-FR" altLang="nl-NL" sz="2000" dirty="0" smtClean="0"/>
              <a:t> </a:t>
            </a:r>
            <a:r>
              <a:rPr lang="fr-FR" altLang="nl-NL" sz="2000" dirty="0"/>
              <a:t>Habré</a:t>
            </a:r>
            <a:r>
              <a:rPr lang="nl-NL" altLang="nl-NL" sz="2000" dirty="0"/>
              <a:t>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Shape 610"/>
          <p:cNvSpPr>
            <a:spLocks noChangeArrowheads="1"/>
          </p:cNvSpPr>
          <p:nvPr/>
        </p:nvSpPr>
        <p:spPr bwMode="auto">
          <a:xfrm>
            <a:off x="328613" y="908720"/>
            <a:ext cx="2371725" cy="17281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2" name="Shape 611"/>
          <p:cNvSpPr txBox="1">
            <a:spLocks noChangeArrowheads="1"/>
          </p:cNvSpPr>
          <p:nvPr/>
        </p:nvSpPr>
        <p:spPr bwMode="auto">
          <a:xfrm>
            <a:off x="604602" y="1507757"/>
            <a:ext cx="20716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7093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4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66 </a:t>
            </a:r>
            <a:r>
              <a:rPr lang="nl-NL" altLang="nl-NL" sz="2000" dirty="0" err="1" smtClean="0"/>
              <a:t>days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222 </a:t>
            </a:r>
            <a:r>
              <a:rPr lang="en-US" altLang="nl-NL" sz="2000" dirty="0" smtClean="0"/>
              <a:t>days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444 </a:t>
            </a:r>
            <a:r>
              <a:rPr lang="nl-NL" altLang="nl-NL" sz="2000" dirty="0" err="1" smtClean="0"/>
              <a:t>days</a:t>
            </a:r>
            <a:endParaRPr lang="nl-NL" altLang="nl-NL" sz="2000" dirty="0"/>
          </a:p>
        </p:txBody>
      </p:sp>
      <p:pic>
        <p:nvPicPr>
          <p:cNvPr id="217095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17098" name="Shape 613"/>
          <p:cNvSpPr txBox="1">
            <a:spLocks noChangeArrowheads="1"/>
          </p:cNvSpPr>
          <p:nvPr/>
        </p:nvSpPr>
        <p:spPr bwMode="auto">
          <a:xfrm>
            <a:off x="2590800" y="1981200"/>
            <a:ext cx="647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 smtClean="0"/>
              <a:t>‘Argo’ </a:t>
            </a:r>
            <a:r>
              <a:rPr lang="nl-NL" altLang="nl-NL" sz="2400" b="1" i="1" dirty="0"/>
              <a:t>is </a:t>
            </a:r>
            <a:r>
              <a:rPr lang="nl-NL" altLang="nl-NL" sz="2400" b="1" i="1" dirty="0" smtClean="0"/>
              <a:t>a 2012 American </a:t>
            </a:r>
            <a:r>
              <a:rPr lang="nl-NL" altLang="nl-NL" sz="2400" b="1" i="1" dirty="0"/>
              <a:t>thriller </a:t>
            </a:r>
            <a:r>
              <a:rPr lang="nl-NL" altLang="nl-NL" sz="2400" b="1" i="1" dirty="0" err="1" smtClean="0"/>
              <a:t>about</a:t>
            </a:r>
            <a:r>
              <a:rPr lang="nl-NL" altLang="nl-NL" sz="2400" b="1" i="1" dirty="0" smtClean="0"/>
              <a:t> the </a:t>
            </a:r>
            <a:r>
              <a:rPr lang="nl-NL" altLang="nl-NL" sz="2400" b="1" i="1" dirty="0" err="1" smtClean="0"/>
              <a:t>liberation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by</a:t>
            </a:r>
            <a:r>
              <a:rPr lang="nl-NL" altLang="nl-NL" sz="2400" b="1" i="1" dirty="0" smtClean="0"/>
              <a:t> a CIA agent of </a:t>
            </a:r>
            <a:r>
              <a:rPr lang="nl-NL" altLang="nl-NL" sz="2400" b="1" i="1" dirty="0" err="1" smtClean="0"/>
              <a:t>six</a:t>
            </a:r>
            <a:r>
              <a:rPr lang="nl-NL" altLang="nl-NL" sz="2400" b="1" i="1" dirty="0" smtClean="0"/>
              <a:t> American </a:t>
            </a:r>
            <a:r>
              <a:rPr lang="nl-NL" altLang="nl-NL" sz="2400" b="1" i="1" dirty="0" err="1" smtClean="0"/>
              <a:t>diplomats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who</a:t>
            </a:r>
            <a:r>
              <a:rPr lang="nl-NL" altLang="nl-NL" sz="2400" b="1" i="1" dirty="0" smtClean="0"/>
              <a:t> had been taken </a:t>
            </a:r>
            <a:r>
              <a:rPr lang="nl-NL" altLang="nl-NL" sz="2400" b="1" i="1" dirty="0" err="1" smtClean="0"/>
              <a:t>hostage</a:t>
            </a:r>
            <a:r>
              <a:rPr lang="nl-NL" altLang="nl-NL" sz="2400" b="1" i="1" dirty="0" smtClean="0"/>
              <a:t> in Tehran on 4 November </a:t>
            </a:r>
            <a:r>
              <a:rPr lang="nl-NL" altLang="nl-NL" sz="2400" b="1" i="1" dirty="0"/>
              <a:t>1979, </a:t>
            </a:r>
            <a:r>
              <a:rPr lang="nl-NL" altLang="nl-NL" sz="2400" b="1" i="1" dirty="0" err="1" smtClean="0"/>
              <a:t>after</a:t>
            </a:r>
            <a:r>
              <a:rPr lang="nl-NL" altLang="nl-NL" sz="2400" b="1" i="1" dirty="0" smtClean="0"/>
              <a:t> the </a:t>
            </a:r>
            <a:r>
              <a:rPr lang="nl-NL" altLang="nl-NL" sz="2400" b="1" i="1" dirty="0" err="1" smtClean="0"/>
              <a:t>Shah’s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forced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abdication</a:t>
            </a:r>
            <a:r>
              <a:rPr lang="nl-NL" altLang="nl-NL" sz="2400" b="1" i="1" dirty="0" smtClean="0"/>
              <a:t>. </a:t>
            </a:r>
            <a:r>
              <a:rPr lang="nl-NL" altLang="nl-NL" sz="2400" b="1" i="1" dirty="0" smtClean="0"/>
              <a:t>How </a:t>
            </a:r>
            <a:r>
              <a:rPr lang="nl-NL" altLang="nl-NL" sz="2400" b="1" i="1" dirty="0" err="1" smtClean="0"/>
              <a:t>many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days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lasted</a:t>
            </a:r>
            <a:r>
              <a:rPr lang="nl-NL" altLang="nl-NL" sz="2400" b="1" i="1" dirty="0" smtClean="0"/>
              <a:t> the </a:t>
            </a:r>
            <a:r>
              <a:rPr lang="nl-NL" altLang="nl-NL" sz="2400" b="1" i="1" dirty="0" err="1" smtClean="0"/>
              <a:t>hostage-taking</a:t>
            </a:r>
            <a:r>
              <a:rPr lang="nl-NL" altLang="nl-NL" sz="2400" b="1" i="1" dirty="0" smtClean="0"/>
              <a:t>? </a:t>
            </a:r>
            <a:endParaRPr lang="nl-NL" altLang="nl-NL" sz="2400" b="1" i="1" dirty="0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09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1" name="Shape 210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2" name="Shape 211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3" name="Shape 212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4" name="Shape 213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5" name="Shape 214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6" name="Shape 215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General</a:t>
            </a:r>
            <a:endParaRPr lang="en-US" altLang="nl-NL" sz="3200" b="1" i="1" dirty="0"/>
          </a:p>
        </p:txBody>
      </p:sp>
      <p:pic>
        <p:nvPicPr>
          <p:cNvPr id="3277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224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1" name="Shape 225"/>
          <p:cNvSpPr txBox="1">
            <a:spLocks noChangeArrowheads="1"/>
          </p:cNvSpPr>
          <p:nvPr/>
        </p:nvSpPr>
        <p:spPr bwMode="auto">
          <a:xfrm>
            <a:off x="645319" y="1628800"/>
            <a:ext cx="2071687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34823" name="Shape 227"/>
          <p:cNvSpPr txBox="1">
            <a:spLocks noChangeArrowheads="1"/>
          </p:cNvSpPr>
          <p:nvPr/>
        </p:nvSpPr>
        <p:spPr bwMode="auto">
          <a:xfrm>
            <a:off x="2905125" y="2249488"/>
            <a:ext cx="54832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What is meant by </a:t>
            </a:r>
            <a:r>
              <a:rPr lang="en-US" altLang="nl-NL" sz="2400" b="1" i="1" dirty="0" smtClean="0"/>
              <a:t>‘human </a:t>
            </a:r>
            <a:r>
              <a:rPr lang="en-US" altLang="nl-NL" sz="2400" b="1" i="1" dirty="0" smtClean="0"/>
              <a:t>rights </a:t>
            </a:r>
            <a:r>
              <a:rPr lang="en-US" altLang="nl-NL" sz="2400" b="1" i="1" dirty="0" smtClean="0"/>
              <a:t>defenders’?</a:t>
            </a:r>
            <a:endParaRPr lang="en-US" altLang="nl-NL" sz="2400" b="1" i="1" dirty="0"/>
          </a:p>
        </p:txBody>
      </p:sp>
      <p:sp>
        <p:nvSpPr>
          <p:cNvPr id="34824" name="Shape 228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5" name="Shape 229"/>
          <p:cNvSpPr txBox="1">
            <a:spLocks noChangeArrowheads="1"/>
          </p:cNvSpPr>
          <p:nvPr/>
        </p:nvSpPr>
        <p:spPr bwMode="auto">
          <a:xfrm>
            <a:off x="1681163" y="3911600"/>
            <a:ext cx="71405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 smtClean="0"/>
              <a:t>Everyone </a:t>
            </a:r>
            <a:r>
              <a:rPr lang="en-US" altLang="nl-NL" sz="2000" dirty="0" smtClean="0"/>
              <a:t>who in </a:t>
            </a:r>
            <a:r>
              <a:rPr lang="en-US" altLang="nl-NL" sz="2000" dirty="0" smtClean="0"/>
              <a:t>any way protects human rights.</a:t>
            </a:r>
            <a:endParaRPr lang="en-US" altLang="nl-NL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Professionals, </a:t>
            </a:r>
            <a:r>
              <a:rPr lang="en-US" altLang="nl-NL" sz="2000" dirty="0" smtClean="0"/>
              <a:t>such as lawyers, journalists and paid </a:t>
            </a:r>
            <a:r>
              <a:rPr lang="en-US" altLang="nl-NL" sz="2000" dirty="0" smtClean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/>
              <a:t> </a:t>
            </a:r>
            <a:r>
              <a:rPr lang="en-US" altLang="nl-NL" sz="2000" dirty="0" smtClean="0"/>
              <a:t>   </a:t>
            </a:r>
            <a:r>
              <a:rPr lang="en-US" altLang="nl-NL" sz="2000" dirty="0" smtClean="0"/>
              <a:t>employees </a:t>
            </a:r>
            <a:r>
              <a:rPr lang="en-US" altLang="nl-NL" sz="2000" dirty="0" smtClean="0"/>
              <a:t>of human rights organizations.</a:t>
            </a:r>
            <a:endParaRPr lang="en-US" altLang="nl-NL" sz="2000" dirty="0"/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 smtClean="0"/>
              <a:t>People </a:t>
            </a:r>
            <a:r>
              <a:rPr lang="en-US" altLang="nl-NL" sz="2000" dirty="0" smtClean="0"/>
              <a:t>working </a:t>
            </a:r>
            <a:r>
              <a:rPr lang="en-US" altLang="nl-NL" sz="2000" dirty="0" smtClean="0"/>
              <a:t>for human rights organizations</a:t>
            </a:r>
            <a:r>
              <a:rPr lang="en-US" altLang="nl-NL" sz="2000" dirty="0"/>
              <a:t>.</a:t>
            </a:r>
          </a:p>
        </p:txBody>
      </p:sp>
      <p:pic>
        <p:nvPicPr>
          <p:cNvPr id="3482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11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2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3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4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5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6" name="Shape 523"/>
          <p:cNvSpPr txBox="1">
            <a:spLocks noChangeArrowheads="1"/>
          </p:cNvSpPr>
          <p:nvPr/>
        </p:nvSpPr>
        <p:spPr bwMode="auto">
          <a:xfrm>
            <a:off x="2430463" y="2708920"/>
            <a:ext cx="51895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Spot the ‘world </a:t>
            </a:r>
            <a:r>
              <a:rPr lang="en-US" altLang="nl-NL" sz="3200" b="1" i="1" dirty="0" err="1" smtClean="0"/>
              <a:t>deteriorator</a:t>
            </a:r>
            <a:r>
              <a:rPr lang="en-US" altLang="nl-NL" sz="3200" b="1" i="1" dirty="0" smtClean="0"/>
              <a:t>’</a:t>
            </a:r>
            <a:endParaRPr lang="en-US" altLang="nl-NL" sz="3200" b="1" i="1" dirty="0"/>
          </a:p>
        </p:txBody>
      </p:sp>
      <p:pic>
        <p:nvPicPr>
          <p:cNvPr id="247818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hape 30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1" name="Shape 302"/>
          <p:cNvSpPr txBox="1">
            <a:spLocks noChangeArrowheads="1"/>
          </p:cNvSpPr>
          <p:nvPr/>
        </p:nvSpPr>
        <p:spPr bwMode="auto">
          <a:xfrm>
            <a:off x="683569" y="1649413"/>
            <a:ext cx="2088232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Shape 304"/>
          <p:cNvSpPr txBox="1">
            <a:spLocks noChangeArrowheads="1"/>
          </p:cNvSpPr>
          <p:nvPr/>
        </p:nvSpPr>
        <p:spPr bwMode="auto">
          <a:xfrm>
            <a:off x="2905125" y="2249488"/>
            <a:ext cx="5483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What </a:t>
            </a:r>
            <a:r>
              <a:rPr lang="en-US" altLang="nl-NL" sz="2400" b="1" i="1" dirty="0" smtClean="0"/>
              <a:t>can not </a:t>
            </a:r>
            <a:r>
              <a:rPr lang="en-US" altLang="nl-NL" sz="2400" b="1" i="1" dirty="0" smtClean="0"/>
              <a:t>be considered a human right?</a:t>
            </a:r>
            <a:endParaRPr lang="en-US" altLang="nl-NL" sz="2400" b="1" i="1" dirty="0"/>
          </a:p>
        </p:txBody>
      </p:sp>
      <p:sp>
        <p:nvSpPr>
          <p:cNvPr id="45064" name="Shape 305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5" name="Shape 306"/>
          <p:cNvSpPr txBox="1">
            <a:spLocks noChangeArrowheads="1"/>
          </p:cNvSpPr>
          <p:nvPr/>
        </p:nvSpPr>
        <p:spPr bwMode="auto">
          <a:xfrm>
            <a:off x="1655763" y="3905250"/>
            <a:ext cx="67325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right to peace.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right to rest and leisure.</a:t>
            </a:r>
            <a:endParaRPr lang="en-US" altLang="nl-NL" sz="2000" dirty="0"/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right to leave one’s country and return.</a:t>
            </a:r>
            <a:endParaRPr lang="en-US" altLang="nl-NL" sz="2000" dirty="0"/>
          </a:p>
        </p:txBody>
      </p:sp>
      <p:pic>
        <p:nvPicPr>
          <p:cNvPr id="4506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6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3251" name="Shape 36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2" name="Shape 36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3" name="Shape 36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4" name="Shape 36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5" name="Shape 36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6" name="Shape 368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Looking back </a:t>
            </a:r>
            <a:endParaRPr lang="en-US" altLang="nl-NL" sz="3200" b="1" i="1" dirty="0"/>
          </a:p>
        </p:txBody>
      </p:sp>
      <p:pic>
        <p:nvPicPr>
          <p:cNvPr id="5325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hape 39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7349" name="Shape 391"/>
          <p:cNvSpPr txBox="1">
            <a:spLocks noChangeArrowheads="1"/>
          </p:cNvSpPr>
          <p:nvPr/>
        </p:nvSpPr>
        <p:spPr bwMode="auto">
          <a:xfrm>
            <a:off x="683569" y="1649412"/>
            <a:ext cx="2088232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351" name="Shape 393"/>
          <p:cNvSpPr txBox="1">
            <a:spLocks noChangeArrowheads="1"/>
          </p:cNvSpPr>
          <p:nvPr/>
        </p:nvSpPr>
        <p:spPr bwMode="auto">
          <a:xfrm>
            <a:off x="2905125" y="2249488"/>
            <a:ext cx="555530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Ancient Athens already had a form of democracy. Who had voting rights?</a:t>
            </a:r>
            <a:endParaRPr lang="en-US" altLang="nl-NL" sz="2400" b="1" i="1" dirty="0"/>
          </a:p>
        </p:txBody>
      </p:sp>
      <p:sp>
        <p:nvSpPr>
          <p:cNvPr id="57352" name="Shape 39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5736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0" y="3987801"/>
            <a:ext cx="1969120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188" y="3987800"/>
            <a:ext cx="1985962" cy="1409700"/>
          </a:xfrm>
          <a:prstGeom prst="rect">
            <a:avLst/>
          </a:prstGeom>
        </p:spPr>
      </p:pic>
      <p:sp>
        <p:nvSpPr>
          <p:cNvPr id="57356" name="Shape 398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399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Women</a:t>
            </a:r>
            <a:endParaRPr lang="en-US" altLang="nl-NL" sz="2000" dirty="0"/>
          </a:p>
        </p:txBody>
      </p:sp>
      <p:sp>
        <p:nvSpPr>
          <p:cNvPr id="57359" name="Shape 401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03"/>
          <p:cNvSpPr txBox="1">
            <a:spLocks noChangeArrowheads="1"/>
          </p:cNvSpPr>
          <p:nvPr/>
        </p:nvSpPr>
        <p:spPr bwMode="auto">
          <a:xfrm>
            <a:off x="566420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Foreigners</a:t>
            </a:r>
            <a:endParaRPr lang="en-US" altLang="nl-NL" sz="20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2" y="3987801"/>
            <a:ext cx="2000300" cy="1409699"/>
          </a:xfrm>
          <a:prstGeom prst="rect">
            <a:avLst/>
          </a:prstGeom>
        </p:spPr>
      </p:pic>
      <p:sp>
        <p:nvSpPr>
          <p:cNvPr id="57358" name="Shape 400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402"/>
          <p:cNvSpPr txBox="1">
            <a:spLocks noChangeArrowheads="1"/>
          </p:cNvSpPr>
          <p:nvPr/>
        </p:nvSpPr>
        <p:spPr bwMode="auto">
          <a:xfrm>
            <a:off x="3582988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Slaves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Shape 425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45" name="Shape 426"/>
          <p:cNvSpPr txBox="1">
            <a:spLocks noChangeArrowheads="1"/>
          </p:cNvSpPr>
          <p:nvPr/>
        </p:nvSpPr>
        <p:spPr bwMode="auto">
          <a:xfrm>
            <a:off x="683569" y="1649412"/>
            <a:ext cx="2016770" cy="9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47" name="Shape 428"/>
          <p:cNvSpPr txBox="1">
            <a:spLocks noChangeArrowheads="1"/>
          </p:cNvSpPr>
          <p:nvPr/>
        </p:nvSpPr>
        <p:spPr bwMode="auto">
          <a:xfrm>
            <a:off x="2905125" y="2249488"/>
            <a:ext cx="5948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Which of these famous statements came first?</a:t>
            </a:r>
            <a:endParaRPr lang="en-US" altLang="nl-NL" sz="2400" b="1" i="1" dirty="0"/>
          </a:p>
        </p:txBody>
      </p:sp>
      <p:sp>
        <p:nvSpPr>
          <p:cNvPr id="61448" name="Shape 429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14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81200" cy="1409700"/>
          </a:xfrm>
          <a:prstGeom prst="rect">
            <a:avLst/>
          </a:prstGeom>
        </p:spPr>
      </p:pic>
      <p:sp>
        <p:nvSpPr>
          <p:cNvPr id="61452" name="Shape 433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34"/>
          <p:cNvSpPr txBox="1">
            <a:spLocks noChangeArrowheads="1"/>
          </p:cNvSpPr>
          <p:nvPr/>
        </p:nvSpPr>
        <p:spPr bwMode="auto">
          <a:xfrm>
            <a:off x="1504950" y="4997450"/>
            <a:ext cx="20780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The Declaration of the Rights of the Citizen</a:t>
            </a:r>
            <a:endParaRPr lang="en-US" alt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988" y="3987800"/>
            <a:ext cx="1981200" cy="1409700"/>
          </a:xfrm>
          <a:prstGeom prst="rect">
            <a:avLst/>
          </a:prstGeom>
        </p:spPr>
      </p:pic>
      <p:sp>
        <p:nvSpPr>
          <p:cNvPr id="61454" name="Shape 435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37"/>
          <p:cNvSpPr txBox="1">
            <a:spLocks noChangeArrowheads="1"/>
          </p:cNvSpPr>
          <p:nvPr/>
        </p:nvSpPr>
        <p:spPr bwMode="auto">
          <a:xfrm>
            <a:off x="3492500" y="4997450"/>
            <a:ext cx="24399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The Declaration of Independence</a:t>
            </a:r>
            <a:endParaRPr lang="en-US" alt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9309" y="3987800"/>
            <a:ext cx="1980097" cy="1409700"/>
          </a:xfrm>
          <a:prstGeom prst="rect">
            <a:avLst/>
          </a:prstGeom>
        </p:spPr>
      </p:pic>
      <p:sp>
        <p:nvSpPr>
          <p:cNvPr id="61455" name="Shape 436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438"/>
          <p:cNvSpPr txBox="1">
            <a:spLocks noChangeArrowheads="1"/>
          </p:cNvSpPr>
          <p:nvPr/>
        </p:nvSpPr>
        <p:spPr bwMode="auto">
          <a:xfrm>
            <a:off x="5664200" y="4997450"/>
            <a:ext cx="2795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The Declaration on the Abolition of Slavery</a:t>
            </a:r>
            <a:endParaRPr lang="en-US" altLang="nl-NL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hape 447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3493" name="Shape 448"/>
          <p:cNvSpPr txBox="1">
            <a:spLocks noChangeArrowheads="1"/>
          </p:cNvSpPr>
          <p:nvPr/>
        </p:nvSpPr>
        <p:spPr bwMode="auto">
          <a:xfrm>
            <a:off x="683569" y="1649413"/>
            <a:ext cx="2016770" cy="8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495" name="Shape 450"/>
          <p:cNvSpPr txBox="1">
            <a:spLocks noChangeArrowheads="1"/>
          </p:cNvSpPr>
          <p:nvPr/>
        </p:nvSpPr>
        <p:spPr bwMode="auto">
          <a:xfrm>
            <a:off x="2905125" y="2249488"/>
            <a:ext cx="5948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Slavery was first abolished in:</a:t>
            </a:r>
            <a:endParaRPr lang="en-US" altLang="nl-NL" sz="2400" b="1" i="1" dirty="0"/>
          </a:p>
        </p:txBody>
      </p:sp>
      <p:sp>
        <p:nvSpPr>
          <p:cNvPr id="63496" name="Shape 451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350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63503" name="Shape 458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60"/>
          <p:cNvSpPr txBox="1">
            <a:spLocks noChangeArrowheads="1"/>
          </p:cNvSpPr>
          <p:nvPr/>
        </p:nvSpPr>
        <p:spPr bwMode="auto">
          <a:xfrm>
            <a:off x="5664200" y="4997450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The United States</a:t>
            </a:r>
            <a:endParaRPr lang="en-US" alt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575" y="3987800"/>
            <a:ext cx="1981200" cy="1409700"/>
          </a:xfrm>
          <a:prstGeom prst="rect">
            <a:avLst/>
          </a:prstGeom>
        </p:spPr>
      </p:pic>
      <p:sp>
        <p:nvSpPr>
          <p:cNvPr id="63502" name="Shape 457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59"/>
          <p:cNvSpPr txBox="1">
            <a:spLocks noChangeArrowheads="1"/>
          </p:cNvSpPr>
          <p:nvPr/>
        </p:nvSpPr>
        <p:spPr bwMode="auto">
          <a:xfrm>
            <a:off x="3492500" y="4997450"/>
            <a:ext cx="2439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The Netherlands</a:t>
            </a:r>
            <a:endParaRPr lang="en-US" alt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77306" cy="1409700"/>
          </a:xfrm>
          <a:prstGeom prst="rect">
            <a:avLst/>
          </a:prstGeom>
        </p:spPr>
      </p:pic>
      <p:sp>
        <p:nvSpPr>
          <p:cNvPr id="63500" name="Shape 455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456"/>
          <p:cNvSpPr txBox="1">
            <a:spLocks noChangeArrowheads="1"/>
          </p:cNvSpPr>
          <p:nvPr/>
        </p:nvSpPr>
        <p:spPr bwMode="auto">
          <a:xfrm>
            <a:off x="1504950" y="4997450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Haiti</a:t>
            </a:r>
            <a:endParaRPr lang="en-US" altLang="nl-NL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Shape 56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29" name="Shape 561"/>
          <p:cNvSpPr txBox="1">
            <a:spLocks noChangeArrowheads="1"/>
          </p:cNvSpPr>
          <p:nvPr/>
        </p:nvSpPr>
        <p:spPr bwMode="auto">
          <a:xfrm>
            <a:off x="683569" y="1649413"/>
            <a:ext cx="2016770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4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77831" name="Shape 563"/>
          <p:cNvSpPr txBox="1">
            <a:spLocks noChangeArrowheads="1"/>
          </p:cNvSpPr>
          <p:nvPr/>
        </p:nvSpPr>
        <p:spPr bwMode="auto">
          <a:xfrm>
            <a:off x="2905125" y="2249488"/>
            <a:ext cx="578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The Netherlands have a national human rights institute since October 2012. What is its name?</a:t>
            </a:r>
            <a:endParaRPr lang="en-US" altLang="nl-NL" sz="2400" b="1" i="1" dirty="0"/>
          </a:p>
        </p:txBody>
      </p:sp>
      <p:sp>
        <p:nvSpPr>
          <p:cNvPr id="77832" name="Shape 56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3" name="Shape 565"/>
          <p:cNvSpPr txBox="1">
            <a:spLocks noChangeArrowheads="1"/>
          </p:cNvSpPr>
          <p:nvPr/>
        </p:nvSpPr>
        <p:spPr bwMode="auto">
          <a:xfrm>
            <a:off x="1676400" y="3946525"/>
            <a:ext cx="6400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Netherlands Institute for Human Rights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</a:t>
            </a:r>
            <a:r>
              <a:rPr lang="en-US" altLang="nl-NL" sz="2000" dirty="0"/>
              <a:t>Max van </a:t>
            </a:r>
            <a:r>
              <a:rPr lang="en-US" altLang="nl-NL" sz="2000" dirty="0" err="1"/>
              <a:t>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Stoel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Institute 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The Equal Treatment Commission</a:t>
            </a:r>
            <a:endParaRPr lang="en-US" altLang="nl-NL" sz="2000" dirty="0"/>
          </a:p>
        </p:txBody>
      </p:sp>
      <p:pic>
        <p:nvPicPr>
          <p:cNvPr id="7783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77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84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5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79879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The Netherlands ratified many international treaties, yet not the Convention on the protection of the rights of: </a:t>
            </a:r>
            <a:endParaRPr lang="en-US" altLang="nl-NL" sz="2400" b="1" i="1" dirty="0"/>
          </a:p>
        </p:txBody>
      </p:sp>
      <p:sp>
        <p:nvSpPr>
          <p:cNvPr id="7988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989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92312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88" y="3974028"/>
            <a:ext cx="1981199" cy="1423472"/>
          </a:xfrm>
          <a:prstGeom prst="rect">
            <a:avLst/>
          </a:prstGeom>
        </p:spPr>
      </p:pic>
      <p:sp>
        <p:nvSpPr>
          <p:cNvPr id="7988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582"/>
          <p:cNvSpPr txBox="1">
            <a:spLocks noChangeArrowheads="1"/>
          </p:cNvSpPr>
          <p:nvPr/>
        </p:nvSpPr>
        <p:spPr bwMode="auto">
          <a:xfrm>
            <a:off x="1504950" y="4997450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Migrants</a:t>
            </a:r>
            <a:endParaRPr lang="en-US" altLang="nl-NL" sz="1800" dirty="0"/>
          </a:p>
        </p:txBody>
      </p:sp>
      <p:sp>
        <p:nvSpPr>
          <p:cNvPr id="7988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Women</a:t>
            </a:r>
            <a:endParaRPr lang="en-US" altLang="nl-NL" sz="1800" dirty="0"/>
          </a:p>
        </p:txBody>
      </p:sp>
      <p:sp>
        <p:nvSpPr>
          <p:cNvPr id="4" name="Rechthoek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4200" y="3967910"/>
            <a:ext cx="1981199" cy="1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97450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800" dirty="0" smtClean="0"/>
              <a:t>Children</a:t>
            </a:r>
            <a:endParaRPr lang="en-US" altLang="nl-NL" sz="1800" dirty="0"/>
          </a:p>
        </p:txBody>
      </p:sp>
    </p:spTree>
    <p:extLst>
      <p:ext uri="{BB962C8B-B14F-4D97-AF65-F5344CB8AC3E}">
        <p14:creationId xmlns:p14="http://schemas.microsoft.com/office/powerpoint/2010/main" val="2172563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806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8070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The Netherlands is an arms </a:t>
            </a:r>
            <a:r>
              <a:rPr lang="en-US" altLang="nl-NL" sz="2400" b="1" i="1" dirty="0" smtClean="0"/>
              <a:t>exporting nation. What </a:t>
            </a:r>
            <a:r>
              <a:rPr lang="en-US" altLang="nl-NL" sz="2400" b="1" i="1" dirty="0" smtClean="0"/>
              <a:t>is </a:t>
            </a:r>
            <a:r>
              <a:rPr lang="en-US" altLang="nl-NL" sz="2400" b="1" i="1" dirty="0" smtClean="0"/>
              <a:t>its international </a:t>
            </a:r>
            <a:r>
              <a:rPr lang="en-US" altLang="nl-NL" sz="2400" b="1" i="1" dirty="0" smtClean="0"/>
              <a:t>ranking in this respect?</a:t>
            </a:r>
            <a:endParaRPr lang="en-US" altLang="nl-NL" sz="2400" b="1" i="1" dirty="0"/>
          </a:p>
        </p:txBody>
      </p:sp>
      <p:pic>
        <p:nvPicPr>
          <p:cNvPr id="88082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86638" y="415082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nl-NL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067944" y="415082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nl-NL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228184" y="4149080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nl-NL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071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" name="Shape 581"/>
          <p:cNvSpPr txBox="1">
            <a:spLocks noChangeArrowheads="1"/>
          </p:cNvSpPr>
          <p:nvPr/>
        </p:nvSpPr>
        <p:spPr bwMode="auto">
          <a:xfrm>
            <a:off x="3349129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88079" name="Shape 585"/>
          <p:cNvSpPr txBox="1">
            <a:spLocks noChangeArrowheads="1"/>
          </p:cNvSpPr>
          <p:nvPr/>
        </p:nvSpPr>
        <p:spPr bwMode="auto">
          <a:xfrm>
            <a:off x="3275856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r>
              <a:rPr lang="en-US" altLang="nl-NL" sz="2000" b="1" dirty="0" smtClean="0"/>
              <a:t>  </a:t>
            </a:r>
            <a:endParaRPr lang="en-US" altLang="nl-NL" sz="2000" dirty="0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585"/>
          <p:cNvSpPr txBox="1">
            <a:spLocks noChangeArrowheads="1"/>
          </p:cNvSpPr>
          <p:nvPr/>
        </p:nvSpPr>
        <p:spPr bwMode="auto">
          <a:xfrm>
            <a:off x="5364088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</a:t>
            </a:r>
            <a:r>
              <a:rPr lang="en-US" altLang="nl-NL" sz="2000" b="1" dirty="0" smtClean="0"/>
              <a:t>c.   </a:t>
            </a:r>
            <a:endParaRPr lang="en-US" altLang="nl-NL" sz="2000" dirty="0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1259632" y="422235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" name="Shape 585"/>
          <p:cNvSpPr txBox="1">
            <a:spLocks noChangeArrowheads="1"/>
          </p:cNvSpPr>
          <p:nvPr/>
        </p:nvSpPr>
        <p:spPr bwMode="auto">
          <a:xfrm>
            <a:off x="1187624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</a:t>
            </a:r>
            <a:r>
              <a:rPr lang="en-US" altLang="nl-NL" sz="2000" b="1" dirty="0" smtClean="0"/>
              <a:t>a.  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2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3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4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5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6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7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Facts </a:t>
            </a:r>
            <a:r>
              <a:rPr lang="en-US" altLang="nl-NL" sz="3200" b="1" i="1" dirty="0" smtClean="0"/>
              <a:t>from around the world</a:t>
            </a:r>
          </a:p>
        </p:txBody>
      </p:sp>
      <p:pic>
        <p:nvPicPr>
          <p:cNvPr id="921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859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2" name="Shape 611"/>
          <p:cNvSpPr txBox="1">
            <a:spLocks noChangeArrowheads="1"/>
          </p:cNvSpPr>
          <p:nvPr/>
        </p:nvSpPr>
        <p:spPr bwMode="auto">
          <a:xfrm>
            <a:off x="810609" y="1649413"/>
            <a:ext cx="18923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QUESTION 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94214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Who said in March </a:t>
            </a:r>
            <a:r>
              <a:rPr lang="en-US" altLang="nl-NL" sz="2400" b="1" i="1" dirty="0"/>
              <a:t>2012: ‘</a:t>
            </a:r>
            <a:r>
              <a:rPr lang="en-US" altLang="nl-NL" sz="2400" b="1" i="1" dirty="0" smtClean="0"/>
              <a:t>I’d rather be a dictator than gay</a:t>
            </a:r>
            <a:r>
              <a:rPr lang="en-US" altLang="nl-NL" sz="2400" b="1" i="1" dirty="0" smtClean="0"/>
              <a:t>’?</a:t>
            </a:r>
            <a:endParaRPr lang="en-US" altLang="nl-NL" sz="2400" b="1" i="1" dirty="0"/>
          </a:p>
        </p:txBody>
      </p:sp>
      <p:sp>
        <p:nvSpPr>
          <p:cNvPr id="94215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6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705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Vladimir </a:t>
            </a:r>
            <a:r>
              <a:rPr lang="nl-NL" altLang="nl-NL" sz="2000" dirty="0" err="1" smtClean="0"/>
              <a:t>Putin</a:t>
            </a:r>
            <a:r>
              <a:rPr lang="nl-NL" altLang="nl-NL" sz="2000" dirty="0"/>
              <a:t>, </a:t>
            </a:r>
            <a:r>
              <a:rPr lang="nl-NL" altLang="nl-NL" sz="2000" dirty="0" smtClean="0"/>
              <a:t>president </a:t>
            </a:r>
            <a:r>
              <a:rPr lang="nl-NL" altLang="nl-NL" sz="2000" dirty="0" smtClean="0"/>
              <a:t>of the Russian </a:t>
            </a:r>
            <a:r>
              <a:rPr lang="nl-NL" altLang="nl-NL" sz="2000" dirty="0" err="1" smtClean="0"/>
              <a:t>Federation</a:t>
            </a:r>
            <a:r>
              <a:rPr lang="nl-NL" altLang="nl-NL" sz="2000" dirty="0" smtClean="0"/>
              <a:t>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 smtClean="0"/>
              <a:t>Alexander </a:t>
            </a:r>
            <a:r>
              <a:rPr lang="nl-NL" altLang="nl-NL" sz="2000" dirty="0" err="1" smtClean="0"/>
              <a:t>Lukashenko</a:t>
            </a:r>
            <a:r>
              <a:rPr lang="nl-NL" altLang="nl-NL" sz="2000" dirty="0"/>
              <a:t>, </a:t>
            </a:r>
            <a:r>
              <a:rPr lang="nl-NL" altLang="nl-NL" sz="2000" dirty="0" smtClean="0"/>
              <a:t>president </a:t>
            </a:r>
            <a:r>
              <a:rPr lang="nl-NL" altLang="nl-NL" sz="2000" dirty="0" smtClean="0"/>
              <a:t>of Belarus.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Viktor </a:t>
            </a:r>
            <a:r>
              <a:rPr lang="nl-NL" altLang="nl-NL" sz="2000" dirty="0" err="1" smtClean="0"/>
              <a:t>Yanukovich</a:t>
            </a:r>
            <a:r>
              <a:rPr lang="nl-NL" altLang="nl-NL" sz="2000" dirty="0" smtClean="0"/>
              <a:t>, </a:t>
            </a:r>
            <a:r>
              <a:rPr lang="nl-NL" altLang="nl-NL" sz="2000" dirty="0" err="1" smtClean="0"/>
              <a:t>then</a:t>
            </a:r>
            <a:r>
              <a:rPr lang="nl-NL" altLang="nl-NL" sz="2000" dirty="0" smtClean="0"/>
              <a:t> president </a:t>
            </a:r>
            <a:r>
              <a:rPr lang="nl-NL" altLang="nl-NL" sz="2000" dirty="0" smtClean="0"/>
              <a:t>of Ukraine.</a:t>
            </a:r>
            <a:endParaRPr lang="en-US" altLang="nl-NL" sz="2000" dirty="0"/>
          </a:p>
        </p:txBody>
      </p:sp>
      <p:pic>
        <p:nvPicPr>
          <p:cNvPr id="9421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50" y="1173162"/>
            <a:ext cx="8139906" cy="4704109"/>
          </a:xfrm>
          <a:prstGeom prst="rect">
            <a:avLst/>
          </a:prstGeom>
        </p:spPr>
      </p:pic>
      <p:sp>
        <p:nvSpPr>
          <p:cNvPr id="249859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0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1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2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49867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611560" y="1124744"/>
            <a:ext cx="2736304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798513" y="1649413"/>
            <a:ext cx="226131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7" name="Shape 603"/>
          <p:cNvSpPr txBox="1">
            <a:spLocks noChangeArrowheads="1"/>
          </p:cNvSpPr>
          <p:nvPr/>
        </p:nvSpPr>
        <p:spPr bwMode="auto">
          <a:xfrm>
            <a:off x="3851920" y="1916832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0" name="Shape 574"/>
          <p:cNvSpPr txBox="1">
            <a:spLocks noChangeArrowheads="1"/>
          </p:cNvSpPr>
          <p:nvPr/>
        </p:nvSpPr>
        <p:spPr bwMode="auto">
          <a:xfrm>
            <a:off x="611561" y="1649413"/>
            <a:ext cx="208877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2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96262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Homosexuality is banned by law in many </a:t>
            </a:r>
            <a:r>
              <a:rPr lang="en-US" altLang="nl-NL" sz="2400" b="1" i="1" dirty="0" smtClean="0"/>
              <a:t>countries. How </a:t>
            </a:r>
            <a:r>
              <a:rPr lang="en-US" altLang="nl-NL" sz="2400" b="1" i="1" dirty="0" smtClean="0"/>
              <a:t>many?</a:t>
            </a:r>
            <a:endParaRPr lang="en-US" altLang="nl-NL" sz="2400" b="1" i="1" dirty="0"/>
          </a:p>
        </p:txBody>
      </p:sp>
      <p:sp>
        <p:nvSpPr>
          <p:cNvPr id="96263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7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68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202954" cy="12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 smtClean="0"/>
              <a:t>About </a:t>
            </a:r>
            <a:r>
              <a:rPr lang="en-US" altLang="nl-NL" sz="2000" dirty="0" smtClean="0"/>
              <a:t>25 </a:t>
            </a:r>
            <a:r>
              <a:rPr lang="en-US" altLang="nl-NL" sz="2000" dirty="0" smtClean="0"/>
              <a:t>countries</a:t>
            </a:r>
            <a:endParaRPr lang="en-US" altLang="nl-NL" sz="2000" dirty="0"/>
          </a:p>
        </p:txBody>
      </p:sp>
      <p:sp>
        <p:nvSpPr>
          <p:cNvPr id="96269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0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1" name="Shape 585"/>
          <p:cNvSpPr txBox="1">
            <a:spLocks noChangeArrowheads="1"/>
          </p:cNvSpPr>
          <p:nvPr/>
        </p:nvSpPr>
        <p:spPr bwMode="auto">
          <a:xfrm>
            <a:off x="3491880" y="4997450"/>
            <a:ext cx="2440608" cy="12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About </a:t>
            </a:r>
            <a:r>
              <a:rPr lang="en-US" altLang="nl-NL" sz="2000" dirty="0"/>
              <a:t>75 </a:t>
            </a:r>
            <a:endParaRPr lang="en-US" altLang="nl-NL" sz="2000" dirty="0" smtClean="0"/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 smtClean="0"/>
              <a:t>countries</a:t>
            </a:r>
            <a:endParaRPr lang="en-US" altLang="nl-NL" sz="2000" dirty="0"/>
          </a:p>
        </p:txBody>
      </p:sp>
      <p:sp>
        <p:nvSpPr>
          <p:cNvPr id="9627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11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No less than 50 countries</a:t>
            </a:r>
            <a:endParaRPr lang="en-US" altLang="nl-NL" sz="2000" dirty="0"/>
          </a:p>
        </p:txBody>
      </p:sp>
      <p:pic>
        <p:nvPicPr>
          <p:cNvPr id="9627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lijkbenige driehoek 1"/>
          <p:cNvSpPr/>
          <p:nvPr/>
        </p:nvSpPr>
        <p:spPr>
          <a:xfrm>
            <a:off x="1979712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>
            <a:off x="4067944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>
            <a:off x="6156176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267744" y="45811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endParaRPr lang="nl-NL" sz="4800" b="1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2454" y="462365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nl-NL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300192" y="4644628"/>
            <a:ext cx="97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150</a:t>
            </a:r>
            <a:endParaRPr lang="nl-NL" sz="48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62" y="1116806"/>
            <a:ext cx="8139907" cy="4768056"/>
          </a:xfrm>
          <a:prstGeom prst="rect">
            <a:avLst/>
          </a:prstGeom>
        </p:spPr>
      </p:pic>
      <p:sp>
        <p:nvSpPr>
          <p:cNvPr id="10035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63" name="Shape 603"/>
          <p:cNvSpPr txBox="1">
            <a:spLocks noChangeArrowheads="1"/>
          </p:cNvSpPr>
          <p:nvPr/>
        </p:nvSpPr>
        <p:spPr bwMode="auto">
          <a:xfrm>
            <a:off x="2817440" y="1916832"/>
            <a:ext cx="571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European countries capital punishment is still applied?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6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Shape 74"/>
          <p:cNvSpPr txBox="1">
            <a:spLocks noChangeArrowheads="1"/>
          </p:cNvSpPr>
          <p:nvPr/>
        </p:nvSpPr>
        <p:spPr bwMode="auto">
          <a:xfrm>
            <a:off x="798513" y="1649412"/>
            <a:ext cx="190127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 </a:t>
            </a:r>
            <a:r>
              <a:rPr lang="en-US" altLang="nl-NL" sz="2500" dirty="0" smtClean="0">
                <a:solidFill>
                  <a:srgbClr val="FFFFFF"/>
                </a:solidFill>
              </a:rPr>
              <a:t>3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2" name="Shape 615"/>
          <p:cNvSpPr txBox="1">
            <a:spLocks noChangeArrowheads="1"/>
          </p:cNvSpPr>
          <p:nvPr/>
        </p:nvSpPr>
        <p:spPr bwMode="auto">
          <a:xfrm>
            <a:off x="2834952" y="3501008"/>
            <a:ext cx="4905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10</a:t>
            </a:r>
            <a:r>
              <a:rPr lang="en-US" altLang="nl-NL" sz="2000" dirty="0" smtClean="0"/>
              <a:t> </a:t>
            </a:r>
            <a:r>
              <a:rPr lang="en-US" altLang="nl-NL" sz="2000" dirty="0" smtClean="0"/>
              <a:t>countries.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1 </a:t>
            </a:r>
            <a:r>
              <a:rPr lang="en-US" altLang="nl-NL" sz="2000" dirty="0" smtClean="0"/>
              <a:t>country.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 err="1" smtClean="0"/>
              <a:t>Nowhere</a:t>
            </a:r>
            <a:r>
              <a:rPr lang="nl-NL" altLang="nl-NL" sz="2000" dirty="0" smtClean="0"/>
              <a:t>.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04" name="Shape 574"/>
          <p:cNvSpPr txBox="1">
            <a:spLocks noChangeArrowheads="1"/>
          </p:cNvSpPr>
          <p:nvPr/>
        </p:nvSpPr>
        <p:spPr bwMode="auto">
          <a:xfrm>
            <a:off x="683568" y="1649412"/>
            <a:ext cx="2016771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406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19526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What  country has the highest execution rate, considering the size of its population?</a:t>
            </a:r>
            <a:endParaRPr lang="en-US" altLang="nl-NL" sz="2400" b="1" i="1" dirty="0"/>
          </a:p>
        </p:txBody>
      </p:sp>
      <p:sp>
        <p:nvSpPr>
          <p:cNvPr id="102407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41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99840"/>
            <a:ext cx="2007158" cy="142866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31" y="3987800"/>
            <a:ext cx="2029688" cy="1466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20" y="4008814"/>
            <a:ext cx="1981200" cy="1397660"/>
          </a:xfrm>
          <a:prstGeom prst="rect">
            <a:avLst/>
          </a:prstGeom>
        </p:spPr>
      </p:pic>
      <p:sp>
        <p:nvSpPr>
          <p:cNvPr id="102411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 smtClean="0"/>
              <a:t>Indonesia</a:t>
            </a:r>
            <a:endParaRPr lang="en-US" altLang="nl-NL" sz="2000" dirty="0"/>
          </a:p>
        </p:txBody>
      </p:sp>
      <p:sp>
        <p:nvSpPr>
          <p:cNvPr id="102413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97519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/>
              <a:t>Singapore</a:t>
            </a:r>
          </a:p>
        </p:txBody>
      </p:sp>
      <p:sp>
        <p:nvSpPr>
          <p:cNvPr id="102414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/>
              <a:t>Cuba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6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5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3619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altLang="nl-NL" sz="2400" b="1" i="1" dirty="0" smtClean="0"/>
              <a:t>What military dictatorship most recently won the World Cup</a:t>
            </a:r>
            <a:r>
              <a:rPr lang="nl-NL" altLang="nl-NL" sz="2400" b="1" i="1" dirty="0" smtClean="0"/>
              <a:t>?</a:t>
            </a:r>
            <a:endParaRPr lang="en-US" altLang="nl-NL" sz="2400" b="1" i="1" dirty="0"/>
          </a:p>
        </p:txBody>
      </p:sp>
      <p:sp>
        <p:nvSpPr>
          <p:cNvPr id="136198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9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 err="1" smtClean="0"/>
              <a:t>Brazil</a:t>
            </a:r>
            <a:r>
              <a:rPr lang="nl-NL" altLang="nl-NL" sz="2000" dirty="0" smtClean="0"/>
              <a:t> at the time of the military </a:t>
            </a:r>
            <a:r>
              <a:rPr lang="nl-NL" altLang="nl-NL" sz="2000" dirty="0"/>
              <a:t>junta.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 err="1" smtClean="0"/>
              <a:t>Argentina</a:t>
            </a:r>
            <a:r>
              <a:rPr lang="nl-NL" altLang="nl-NL" sz="2000" dirty="0" smtClean="0"/>
              <a:t> at the time of president </a:t>
            </a:r>
            <a:r>
              <a:rPr lang="nl-NL" altLang="nl-NL" sz="2000" dirty="0" err="1"/>
              <a:t>Videla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 err="1" smtClean="0"/>
              <a:t>Chile</a:t>
            </a:r>
            <a:r>
              <a:rPr lang="nl-NL" altLang="nl-NL" sz="2000" dirty="0" smtClean="0"/>
              <a:t> at the time of president </a:t>
            </a:r>
            <a:r>
              <a:rPr lang="nl-NL" altLang="nl-NL" sz="2000" dirty="0" err="1"/>
              <a:t>Pinochet</a:t>
            </a:r>
            <a:r>
              <a:rPr lang="nl-NL" altLang="nl-NL" sz="2000" dirty="0"/>
              <a:t>.</a:t>
            </a:r>
            <a:endParaRPr lang="en-US" altLang="nl-NL" sz="2000" dirty="0"/>
          </a:p>
        </p:txBody>
      </p:sp>
      <p:pic>
        <p:nvPicPr>
          <p:cNvPr id="136200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4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2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Human rights awards</a:t>
            </a:r>
            <a:endParaRPr lang="en-US" altLang="nl-NL" sz="3200" b="1" i="1" dirty="0"/>
          </a:p>
        </p:txBody>
      </p:sp>
      <p:pic>
        <p:nvPicPr>
          <p:cNvPr id="144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Shape 573"/>
          <p:cNvSpPr>
            <a:spLocks noChangeArrowheads="1"/>
          </p:cNvSpPr>
          <p:nvPr/>
        </p:nvSpPr>
        <p:spPr bwMode="auto">
          <a:xfrm>
            <a:off x="328613" y="1138238"/>
            <a:ext cx="2371725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868" name="Shape 574"/>
          <p:cNvSpPr txBox="1">
            <a:spLocks noChangeArrowheads="1"/>
          </p:cNvSpPr>
          <p:nvPr/>
        </p:nvSpPr>
        <p:spPr bwMode="auto">
          <a:xfrm>
            <a:off x="539553" y="1649413"/>
            <a:ext cx="2160786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869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What human rights prize is awarded by the Dutch Ministry of Foreign Affairs?</a:t>
            </a:r>
            <a:endParaRPr lang="en-US" altLang="nl-NL" sz="2400" b="1" i="1" dirty="0"/>
          </a:p>
        </p:txBody>
      </p:sp>
      <p:sp>
        <p:nvSpPr>
          <p:cNvPr id="16487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488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85294"/>
            <a:ext cx="1985962" cy="14096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0" y="3976562"/>
            <a:ext cx="1981200" cy="14184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0104"/>
            <a:ext cx="1981200" cy="1414889"/>
          </a:xfrm>
          <a:prstGeom prst="rect">
            <a:avLst/>
          </a:prstGeom>
        </p:spPr>
      </p:pic>
      <p:sp>
        <p:nvSpPr>
          <p:cNvPr id="16487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18984" y="5027613"/>
            <a:ext cx="197351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1800" dirty="0"/>
              <a:t/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 smtClean="0"/>
              <a:t>Human Rights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r>
              <a:rPr lang="en-US" altLang="nl-NL" sz="2000" dirty="0" smtClean="0"/>
              <a:t>Tulip</a:t>
            </a:r>
            <a:endParaRPr lang="en-US" altLang="nl-NL" sz="2000" dirty="0"/>
          </a:p>
        </p:txBody>
      </p:sp>
      <p:sp>
        <p:nvSpPr>
          <p:cNvPr id="16487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Human Rights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r>
              <a:rPr lang="en-US" altLang="nl-NL" sz="2000" dirty="0" smtClean="0"/>
              <a:t>Wooden Shoe</a:t>
            </a:r>
            <a:endParaRPr lang="en-US" altLang="nl-NL" sz="2000" dirty="0"/>
          </a:p>
        </p:txBody>
      </p:sp>
      <p:sp>
        <p:nvSpPr>
          <p:cNvPr id="16487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171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smtClean="0"/>
              <a:t>Human Rights Mill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2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1013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In </a:t>
            </a:r>
            <a:r>
              <a:rPr lang="nl-NL" altLang="nl-NL" sz="2400" b="1" i="1" dirty="0" smtClean="0"/>
              <a:t>2010, Chinese </a:t>
            </a:r>
            <a:r>
              <a:rPr lang="nl-NL" altLang="nl-NL" sz="2400" b="1" i="1" dirty="0" err="1" smtClean="0"/>
              <a:t>author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/>
              <a:t>Liu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Xiaobo</a:t>
            </a:r>
            <a:r>
              <a:rPr lang="nl-NL" altLang="nl-NL" sz="2400" b="1" i="1" dirty="0"/>
              <a:t> </a:t>
            </a:r>
            <a:r>
              <a:rPr lang="nl-NL" altLang="nl-NL" sz="2400" b="1" i="1" dirty="0" smtClean="0"/>
              <a:t>won the Nobel </a:t>
            </a:r>
            <a:r>
              <a:rPr lang="nl-NL" altLang="nl-NL" sz="2400" b="1" i="1" dirty="0" err="1" smtClean="0"/>
              <a:t>Peace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Prize</a:t>
            </a:r>
            <a:r>
              <a:rPr lang="nl-NL" altLang="nl-NL" sz="2400" b="1" i="1" dirty="0" smtClean="0"/>
              <a:t>. </a:t>
            </a:r>
            <a:r>
              <a:rPr lang="nl-NL" altLang="nl-NL" sz="2400" b="1" i="1" dirty="0"/>
              <a:t/>
            </a:r>
            <a:br>
              <a:rPr lang="nl-NL" altLang="nl-NL" sz="2400" b="1" i="1" dirty="0"/>
            </a:br>
            <a:r>
              <a:rPr lang="nl-NL" altLang="nl-NL" sz="2400" b="1" i="1" dirty="0" err="1" smtClean="0"/>
              <a:t>However</a:t>
            </a:r>
            <a:r>
              <a:rPr lang="nl-NL" altLang="nl-NL" sz="2400" b="1" i="1" dirty="0" smtClean="0"/>
              <a:t>, he </a:t>
            </a:r>
            <a:r>
              <a:rPr lang="nl-NL" altLang="nl-NL" sz="2400" b="1" i="1" dirty="0" err="1" smtClean="0"/>
              <a:t>did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not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attend</a:t>
            </a:r>
            <a:r>
              <a:rPr lang="nl-NL" altLang="nl-NL" sz="2400" b="1" i="1" dirty="0" smtClean="0"/>
              <a:t> the award </a:t>
            </a:r>
            <a:r>
              <a:rPr lang="nl-NL" altLang="nl-NL" sz="2400" b="1" i="1" dirty="0" err="1" smtClean="0"/>
              <a:t>ceremony</a:t>
            </a:r>
            <a:r>
              <a:rPr lang="nl-NL" altLang="nl-NL" sz="2400" b="1" i="1" dirty="0" smtClean="0"/>
              <a:t>. </a:t>
            </a:r>
            <a:r>
              <a:rPr lang="nl-NL" altLang="nl-NL" sz="2400" b="1" i="1" dirty="0" err="1" smtClean="0"/>
              <a:t>Why</a:t>
            </a:r>
            <a:r>
              <a:rPr lang="nl-NL" altLang="nl-NL" sz="2400" b="1" i="1" dirty="0" smtClean="0"/>
              <a:t> </a:t>
            </a:r>
            <a:r>
              <a:rPr lang="nl-NL" altLang="nl-NL" sz="2400" b="1" i="1" dirty="0" err="1" smtClean="0"/>
              <a:t>not</a:t>
            </a:r>
            <a:r>
              <a:rPr lang="nl-NL" altLang="nl-NL" sz="2400" b="1" i="1" dirty="0" smtClean="0"/>
              <a:t>?</a:t>
            </a:r>
            <a:endParaRPr lang="nl-NL" altLang="nl-NL" sz="2400" b="1" i="1" dirty="0"/>
          </a:p>
        </p:txBody>
      </p:sp>
      <p:sp>
        <p:nvSpPr>
          <p:cNvPr id="171014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5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He fell ill in captivity and was unable to travel.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He was imprisoned at the time.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 smtClean="0"/>
              <a:t>He was </a:t>
            </a:r>
            <a:r>
              <a:rPr lang="nl-NL" altLang="nl-NL" sz="2000" dirty="0" err="1" smtClean="0"/>
              <a:t>allowed</a:t>
            </a:r>
            <a:r>
              <a:rPr lang="nl-NL" altLang="nl-NL" sz="2000" dirty="0" smtClean="0"/>
              <a:t> to </a:t>
            </a:r>
            <a:r>
              <a:rPr lang="nl-NL" altLang="nl-NL" sz="2000" dirty="0" err="1" smtClean="0"/>
              <a:t>leave</a:t>
            </a:r>
            <a:r>
              <a:rPr lang="nl-NL" altLang="nl-NL" sz="2000" dirty="0" smtClean="0"/>
              <a:t> China, </a:t>
            </a:r>
            <a:r>
              <a:rPr lang="nl-NL" altLang="nl-NL" sz="2000" dirty="0" err="1" smtClean="0"/>
              <a:t>but</a:t>
            </a:r>
            <a:r>
              <a:rPr lang="nl-NL" altLang="nl-NL" sz="2000" dirty="0" smtClean="0"/>
              <a:t> was </a:t>
            </a:r>
            <a:r>
              <a:rPr lang="nl-NL" altLang="nl-NL" sz="2000" dirty="0" err="1" smtClean="0"/>
              <a:t>afraid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he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would</a:t>
            </a:r>
            <a:r>
              <a:rPr lang="nl-NL" altLang="nl-NL" sz="2000" dirty="0" smtClean="0"/>
              <a:t> </a:t>
            </a:r>
          </a:p>
          <a:p>
            <a:r>
              <a:rPr lang="nl-NL" altLang="nl-NL" sz="2000" dirty="0" err="1" smtClean="0"/>
              <a:t>not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be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allowed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to</a:t>
            </a:r>
            <a:r>
              <a:rPr lang="nl-NL" altLang="nl-NL" sz="2000" dirty="0" smtClean="0"/>
              <a:t> </a:t>
            </a:r>
            <a:r>
              <a:rPr lang="nl-NL" altLang="nl-NL" sz="2000" dirty="0" smtClean="0"/>
              <a:t>return. </a:t>
            </a:r>
            <a:endParaRPr lang="en-US" altLang="nl-NL" sz="2000" dirty="0"/>
          </a:p>
        </p:txBody>
      </p:sp>
      <p:pic>
        <p:nvPicPr>
          <p:cNvPr id="17101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763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4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5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6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7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8" name="Shape 523"/>
          <p:cNvSpPr txBox="1">
            <a:spLocks noChangeArrowheads="1"/>
          </p:cNvSpPr>
          <p:nvPr/>
        </p:nvSpPr>
        <p:spPr bwMode="auto">
          <a:xfrm>
            <a:off x="2372594" y="2657735"/>
            <a:ext cx="5189537" cy="10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Spot the do-gooder</a:t>
            </a:r>
            <a:endParaRPr lang="en-US" altLang="nl-NL" sz="3200" b="1" i="1" dirty="0"/>
          </a:p>
        </p:txBody>
      </p:sp>
      <p:pic>
        <p:nvPicPr>
          <p:cNvPr id="2457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02440" y="1180753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Afbeelding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0838" y="1173162"/>
            <a:ext cx="612016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6420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4" name="Shape 603"/>
          <p:cNvSpPr txBox="1">
            <a:spLocks noChangeArrowheads="1"/>
          </p:cNvSpPr>
          <p:nvPr/>
        </p:nvSpPr>
        <p:spPr bwMode="auto">
          <a:xfrm>
            <a:off x="3635896" y="1788617"/>
            <a:ext cx="3581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086446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62186" y="1577479"/>
            <a:ext cx="211730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Afbeelding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138237"/>
            <a:ext cx="366871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0340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0341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0342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70347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8" name="Shape 603"/>
          <p:cNvSpPr txBox="1">
            <a:spLocks noChangeArrowheads="1"/>
          </p:cNvSpPr>
          <p:nvPr/>
        </p:nvSpPr>
        <p:spPr bwMode="auto">
          <a:xfrm>
            <a:off x="2819400" y="2057400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87724" y="1563687"/>
            <a:ext cx="211730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64" y="1196751"/>
            <a:ext cx="8139905" cy="4680519"/>
          </a:xfrm>
          <a:prstGeom prst="rect">
            <a:avLst/>
          </a:prstGeom>
        </p:spPr>
      </p:pic>
      <p:sp>
        <p:nvSpPr>
          <p:cNvPr id="25395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5396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603"/>
          <p:cNvSpPr txBox="1">
            <a:spLocks noChangeArrowheads="1"/>
          </p:cNvSpPr>
          <p:nvPr/>
        </p:nvSpPr>
        <p:spPr bwMode="auto">
          <a:xfrm>
            <a:off x="3923928" y="5260801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hape 73"/>
          <p:cNvSpPr>
            <a:spLocks noChangeArrowheads="1"/>
          </p:cNvSpPr>
          <p:nvPr/>
        </p:nvSpPr>
        <p:spPr bwMode="auto">
          <a:xfrm>
            <a:off x="541338" y="1138238"/>
            <a:ext cx="2328862" cy="17867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Shape 74"/>
          <p:cNvSpPr txBox="1">
            <a:spLocks noChangeArrowheads="1"/>
          </p:cNvSpPr>
          <p:nvPr/>
        </p:nvSpPr>
        <p:spPr bwMode="auto">
          <a:xfrm>
            <a:off x="798513" y="1649412"/>
            <a:ext cx="1901825" cy="12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Afbeelding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356" y="1165064"/>
            <a:ext cx="4100420" cy="4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8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9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0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4" name="Shape 603"/>
          <p:cNvSpPr txBox="1">
            <a:spLocks noChangeArrowheads="1"/>
          </p:cNvSpPr>
          <p:nvPr/>
        </p:nvSpPr>
        <p:spPr bwMode="auto">
          <a:xfrm>
            <a:off x="3870920" y="2057400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83035" y="1599654"/>
            <a:ext cx="2117303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2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2" name="Shape 523"/>
          <p:cNvSpPr txBox="1">
            <a:spLocks noChangeArrowheads="1"/>
          </p:cNvSpPr>
          <p:nvPr/>
        </p:nvSpPr>
        <p:spPr bwMode="auto">
          <a:xfrm>
            <a:off x="2262782" y="2492896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Put the photos in chronological order</a:t>
            </a:r>
            <a:endParaRPr lang="en-US" altLang="nl-NL" sz="3200" b="1" i="1" dirty="0"/>
          </a:p>
        </p:txBody>
      </p:sp>
      <p:pic>
        <p:nvPicPr>
          <p:cNvPr id="272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512763" y="1844824"/>
            <a:ext cx="8139905" cy="4040949"/>
            <a:chOff x="512763" y="2140776"/>
            <a:chExt cx="8139905" cy="4040949"/>
          </a:xfrm>
        </p:grpSpPr>
        <p:pic>
          <p:nvPicPr>
            <p:cNvPr id="5126" name="Afbeelding 2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53"/>
            <a:stretch/>
          </p:blipFill>
          <p:spPr bwMode="auto">
            <a:xfrm>
              <a:off x="512763" y="2140776"/>
              <a:ext cx="2578537" cy="210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Afbeelding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4" y="4227380"/>
              <a:ext cx="2594064" cy="195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Afbeelding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300" y="2140776"/>
              <a:ext cx="2821805" cy="213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Afbeelding 2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1301" y="4224263"/>
              <a:ext cx="2821806" cy="195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Afbeelding 2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6" y="2140776"/>
              <a:ext cx="2736304" cy="208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" name="Afbeelding 3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3" y="4221088"/>
              <a:ext cx="2739565" cy="196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3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8" name="Shape 598"/>
          <p:cNvSpPr>
            <a:spLocks noChangeArrowheads="1"/>
          </p:cNvSpPr>
          <p:nvPr/>
        </p:nvSpPr>
        <p:spPr bwMode="auto">
          <a:xfrm>
            <a:off x="187821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74443" name="Picture 10" descr="Logo PubQuiz_RGB.psd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03"/>
          <p:cNvSpPr txBox="1">
            <a:spLocks noChangeArrowheads="1"/>
          </p:cNvSpPr>
          <p:nvPr/>
        </p:nvSpPr>
        <p:spPr bwMode="auto">
          <a:xfrm>
            <a:off x="2627784" y="2057400"/>
            <a:ext cx="6153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18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mnestyTradeGothic-BdCn20"/>
              </a:rPr>
              <a:t> </a:t>
            </a:r>
            <a:r>
              <a:rPr kumimoji="0" lang="nl-NL" altLang="nl-N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hape 581"/>
          <p:cNvSpPr txBox="1">
            <a:spLocks noChangeArrowheads="1"/>
          </p:cNvSpPr>
          <p:nvPr/>
        </p:nvSpPr>
        <p:spPr bwMode="auto">
          <a:xfrm>
            <a:off x="612825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5445224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313184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1" name="Shape 581"/>
          <p:cNvSpPr txBox="1">
            <a:spLocks noChangeArrowheads="1"/>
          </p:cNvSpPr>
          <p:nvPr/>
        </p:nvSpPr>
        <p:spPr bwMode="auto">
          <a:xfrm>
            <a:off x="601216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" name="Shape 582"/>
          <p:cNvSpPr txBox="1">
            <a:spLocks noChangeArrowheads="1"/>
          </p:cNvSpPr>
          <p:nvPr/>
        </p:nvSpPr>
        <p:spPr bwMode="auto">
          <a:xfrm>
            <a:off x="621754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endParaRPr lang="en-US" altLang="nl-NL" sz="2000" dirty="0"/>
          </a:p>
        </p:txBody>
      </p:sp>
      <p:sp>
        <p:nvSpPr>
          <p:cNvPr id="33" name="Shape 582"/>
          <p:cNvSpPr txBox="1">
            <a:spLocks noChangeArrowheads="1"/>
          </p:cNvSpPr>
          <p:nvPr/>
        </p:nvSpPr>
        <p:spPr bwMode="auto">
          <a:xfrm>
            <a:off x="477738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</a:t>
            </a:r>
            <a:r>
              <a:rPr lang="en-US" altLang="nl-NL" sz="2000" b="1" dirty="0" smtClean="0"/>
              <a:t>. </a:t>
            </a:r>
            <a:endParaRPr lang="en-US" altLang="nl-NL" sz="2000" dirty="0"/>
          </a:p>
        </p:txBody>
      </p:sp>
      <p:sp>
        <p:nvSpPr>
          <p:cNvPr id="34" name="Shape 582"/>
          <p:cNvSpPr txBox="1">
            <a:spLocks noChangeArrowheads="1"/>
          </p:cNvSpPr>
          <p:nvPr/>
        </p:nvSpPr>
        <p:spPr bwMode="auto">
          <a:xfrm>
            <a:off x="3131840" y="3501008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</a:t>
            </a:r>
            <a:r>
              <a:rPr lang="en-US" altLang="nl-NL" sz="2000" b="1" dirty="0" smtClean="0"/>
              <a:t>. </a:t>
            </a:r>
            <a:endParaRPr lang="en-US" altLang="nl-NL" sz="2000" dirty="0"/>
          </a:p>
        </p:txBody>
      </p:sp>
      <p:sp>
        <p:nvSpPr>
          <p:cNvPr id="35" name="Shape 582"/>
          <p:cNvSpPr txBox="1">
            <a:spLocks noChangeArrowheads="1"/>
          </p:cNvSpPr>
          <p:nvPr/>
        </p:nvSpPr>
        <p:spPr bwMode="auto">
          <a:xfrm>
            <a:off x="5436096" y="5445224"/>
            <a:ext cx="4770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d</a:t>
            </a:r>
            <a:r>
              <a:rPr lang="en-US" altLang="nl-NL" sz="2000" b="1" dirty="0" smtClean="0"/>
              <a:t>. </a:t>
            </a:r>
            <a:endParaRPr lang="en-US" altLang="nl-NL" sz="2000" dirty="0"/>
          </a:p>
        </p:txBody>
      </p:sp>
      <p:sp>
        <p:nvSpPr>
          <p:cNvPr id="36" name="Shape 582"/>
          <p:cNvSpPr txBox="1">
            <a:spLocks noChangeArrowheads="1"/>
          </p:cNvSpPr>
          <p:nvPr/>
        </p:nvSpPr>
        <p:spPr bwMode="auto">
          <a:xfrm>
            <a:off x="6012160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e</a:t>
            </a:r>
            <a:r>
              <a:rPr lang="en-US" altLang="nl-NL" sz="2000" b="1" dirty="0" smtClean="0"/>
              <a:t>. </a:t>
            </a:r>
            <a:endParaRPr lang="en-US" altLang="nl-NL" sz="2000" dirty="0"/>
          </a:p>
        </p:txBody>
      </p:sp>
      <p:sp>
        <p:nvSpPr>
          <p:cNvPr id="37" name="Shape 582"/>
          <p:cNvSpPr txBox="1">
            <a:spLocks noChangeArrowheads="1"/>
          </p:cNvSpPr>
          <p:nvPr/>
        </p:nvSpPr>
        <p:spPr bwMode="auto">
          <a:xfrm>
            <a:off x="6670426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f</a:t>
            </a:r>
            <a:r>
              <a:rPr lang="en-US" altLang="nl-NL" sz="2000" b="1" dirty="0" smtClean="0"/>
              <a:t>.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8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9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0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755576" y="1649413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COLOFON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pic>
        <p:nvPicPr>
          <p:cNvPr id="4097" name="Picture 1" descr="AI Logo_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724400"/>
            <a:ext cx="5753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603"/>
          <p:cNvSpPr txBox="1">
            <a:spLocks noChangeArrowheads="1"/>
          </p:cNvSpPr>
          <p:nvPr/>
        </p:nvSpPr>
        <p:spPr bwMode="auto">
          <a:xfrm>
            <a:off x="517885" y="4293096"/>
            <a:ext cx="8101880" cy="21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smtClean="0">
                <a:solidFill>
                  <a:schemeClr val="tx1"/>
                </a:solidFill>
              </a:rPr>
              <a:t>  </a:t>
            </a:r>
            <a:r>
              <a:rPr lang="nl-NL" altLang="nl-NL" sz="2400" b="1" i="1" dirty="0" smtClean="0">
                <a:solidFill>
                  <a:schemeClr val="tx1"/>
                </a:solidFill>
              </a:rPr>
              <a:t> An </a:t>
            </a:r>
            <a:r>
              <a:rPr lang="nl-NL" altLang="nl-NL" sz="2400" b="1" i="1" dirty="0" err="1" smtClean="0">
                <a:solidFill>
                  <a:schemeClr val="tx1"/>
                </a:solidFill>
              </a:rPr>
              <a:t>initiative</a:t>
            </a:r>
            <a:r>
              <a:rPr lang="nl-NL" altLang="nl-NL" sz="2400" b="1" i="1" dirty="0" smtClean="0">
                <a:solidFill>
                  <a:schemeClr val="tx1"/>
                </a:solidFill>
              </a:rPr>
              <a:t> </a:t>
            </a:r>
            <a:r>
              <a:rPr lang="nl-NL" altLang="nl-NL" sz="2400" b="1" i="1" dirty="0" smtClean="0">
                <a:solidFill>
                  <a:schemeClr val="tx1"/>
                </a:solidFill>
              </a:rPr>
              <a:t>of</a:t>
            </a:r>
            <a:endParaRPr lang="nl-NL" altLang="nl-NL" sz="2400" b="1" i="1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>
                <a:solidFill>
                  <a:schemeClr val="tx1"/>
                </a:solidFill>
              </a:rPr>
              <a:t>							© 2013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429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6003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6004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6005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173163"/>
            <a:ext cx="5821255" cy="4711699"/>
          </a:xfrm>
          <a:prstGeom prst="rect">
            <a:avLst/>
          </a:prstGeom>
        </p:spPr>
      </p:pic>
      <p:sp>
        <p:nvSpPr>
          <p:cNvPr id="256006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5601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655836" y="1622958"/>
            <a:ext cx="2071687" cy="84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" name="Shape 603"/>
          <p:cNvSpPr txBox="1">
            <a:spLocks noChangeArrowheads="1"/>
          </p:cNvSpPr>
          <p:nvPr/>
        </p:nvSpPr>
        <p:spPr bwMode="auto">
          <a:xfrm>
            <a:off x="2987824" y="1844824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nl-NL" alt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40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err="1" smtClean="0"/>
              <a:t>Soundbites</a:t>
            </a:r>
            <a:endParaRPr lang="en-US" altLang="nl-NL" sz="3200" b="1" i="1" dirty="0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41338" y="1627142"/>
            <a:ext cx="2186632" cy="8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06 Nummer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5" name="Shape 523"/>
          <p:cNvSpPr txBox="1">
            <a:spLocks noChangeArrowheads="1"/>
          </p:cNvSpPr>
          <p:nvPr/>
        </p:nvSpPr>
        <p:spPr bwMode="auto">
          <a:xfrm>
            <a:off x="2222500" y="2532633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 smtClean="0"/>
              <a:t>Who is this?</a:t>
            </a:r>
            <a:endParaRPr lang="en-US" altLang="nl-NL" sz="2400" b="1" i="1" dirty="0"/>
          </a:p>
        </p:txBody>
      </p:sp>
    </p:spTree>
    <p:extLst>
      <p:ext uri="{BB962C8B-B14F-4D97-AF65-F5344CB8AC3E}">
        <p14:creationId xmlns:p14="http://schemas.microsoft.com/office/powerpoint/2010/main" val="3720243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4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3" name="Shape 4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4" name="Shape 4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5" name="Shape 4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6" name="Shape 4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7" name="Shape 4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8" name="Shape 48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smtClean="0"/>
              <a:t>Principles</a:t>
            </a:r>
            <a:endParaRPr lang="en-US" altLang="nl-NL" sz="3200" b="1" i="1" dirty="0"/>
          </a:p>
        </p:txBody>
      </p:sp>
      <p:pic>
        <p:nvPicPr>
          <p:cNvPr id="1025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5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1" name="Shape 56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2" name="Shape 57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3" name="Shape 58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4" name="Shape 59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5" name="Shape 60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7" name="Shape 62"/>
          <p:cNvSpPr txBox="1">
            <a:spLocks noChangeArrowheads="1"/>
          </p:cNvSpPr>
          <p:nvPr/>
        </p:nvSpPr>
        <p:spPr bwMode="auto">
          <a:xfrm>
            <a:off x="2663825" y="242093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In </a:t>
            </a:r>
            <a:r>
              <a:rPr lang="en-US" altLang="nl-NL" sz="2400" b="1" i="1" dirty="0" smtClean="0"/>
              <a:t>what year </a:t>
            </a:r>
            <a:r>
              <a:rPr lang="en-US" altLang="nl-NL" sz="2400" b="1" i="1" dirty="0" smtClean="0"/>
              <a:t>was the </a:t>
            </a:r>
            <a:r>
              <a:rPr lang="en-US" altLang="nl-NL" sz="2400" b="1" i="1" dirty="0" smtClean="0"/>
              <a:t>Universal Declaration of Human Rights (UDHR) </a:t>
            </a:r>
            <a:r>
              <a:rPr lang="en-US" altLang="nl-NL" sz="2400" b="1" i="1" dirty="0" smtClean="0"/>
              <a:t>adopted </a:t>
            </a:r>
            <a:r>
              <a:rPr lang="en-US" altLang="nl-NL" sz="2400" b="1" i="1" dirty="0" smtClean="0"/>
              <a:t>by the United Nations?</a:t>
            </a:r>
            <a:endParaRPr lang="en-US" altLang="nl-NL" sz="2400" b="1" i="1" dirty="0"/>
          </a:p>
        </p:txBody>
      </p:sp>
      <p:pic>
        <p:nvPicPr>
          <p:cNvPr id="1230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680889" y="1649411"/>
            <a:ext cx="218931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 smtClean="0">
                <a:solidFill>
                  <a:srgbClr val="FFFF00"/>
                </a:solidFill>
              </a:rPr>
              <a:t> QUESTION</a:t>
            </a:r>
            <a:r>
              <a:rPr lang="en-US" altLang="nl-NL" sz="2500" dirty="0" smtClean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895</Words>
  <Application>Microsoft Office PowerPoint</Application>
  <PresentationFormat>Diavoorstelling (4:3)</PresentationFormat>
  <Paragraphs>181</Paragraphs>
  <Slides>43</Slides>
  <Notes>43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45" baseType="lpstr">
      <vt:lpstr>3_blank</vt:lpstr>
      <vt:lpstr>4_blank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Amnesty International Nederland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Amnesty´s Pub Quiz</dc:title>
  <dc:creator>Saskia Hansen</dc:creator>
  <cp:lastModifiedBy>Monique van Ravenstein</cp:lastModifiedBy>
  <cp:revision>404</cp:revision>
  <dcterms:modified xsi:type="dcterms:W3CDTF">2014-11-21T10:16:51Z</dcterms:modified>
</cp:coreProperties>
</file>